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446" r:id="rId4"/>
    <p:sldId id="258" r:id="rId5"/>
    <p:sldId id="259" r:id="rId6"/>
    <p:sldId id="432" r:id="rId7"/>
    <p:sldId id="435" r:id="rId8"/>
    <p:sldId id="436" r:id="rId9"/>
    <p:sldId id="261" r:id="rId10"/>
    <p:sldId id="262" r:id="rId11"/>
    <p:sldId id="263" r:id="rId12"/>
    <p:sldId id="438" r:id="rId13"/>
    <p:sldId id="437" r:id="rId14"/>
    <p:sldId id="440" r:id="rId15"/>
    <p:sldId id="439" r:id="rId16"/>
    <p:sldId id="447" r:id="rId17"/>
    <p:sldId id="445" r:id="rId18"/>
    <p:sldId id="448" r:id="rId19"/>
    <p:sldId id="443" r:id="rId20"/>
    <p:sldId id="444" r:id="rId21"/>
    <p:sldId id="44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91"/>
    <p:restoredTop sz="83273"/>
  </p:normalViewPr>
  <p:slideViewPr>
    <p:cSldViewPr snapToGrid="0">
      <p:cViewPr varScale="1">
        <p:scale>
          <a:sx n="101" d="100"/>
          <a:sy n="101" d="100"/>
        </p:scale>
        <p:origin x="224" y="1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6ED9F-9C56-744C-AB20-C34F56C96B07}" type="datetimeFigureOut">
              <a:rPr lang="en-US" smtClean="0"/>
              <a:t>4/27/26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654B3-5E13-8E49-96C5-021748A2F27E}" type="slidenum">
              <a:rPr lang="en-US" smtClean="0"/>
              <a:t>‹#›</a:t>
            </a:fld>
            <a:endParaRPr lang="en-US"/>
          </a:p>
        </p:txBody>
      </p:sp>
    </p:spTree>
    <p:extLst>
      <p:ext uri="{BB962C8B-B14F-4D97-AF65-F5344CB8AC3E}">
        <p14:creationId xmlns:p14="http://schemas.microsoft.com/office/powerpoint/2010/main" val="157960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Length: 12538</a:t>
            </a:r>
          </a:p>
          <a:p>
            <a:r>
              <a:rPr lang="en-US" dirty="0"/>
              <a:t>50% Length: 6269</a:t>
            </a:r>
          </a:p>
          <a:p>
            <a:r>
              <a:rPr lang="en-US" dirty="0"/>
              <a:t>N50 = 1276</a:t>
            </a:r>
          </a:p>
          <a:p>
            <a:endParaRPr lang="en-US" dirty="0"/>
          </a:p>
        </p:txBody>
      </p:sp>
      <p:sp>
        <p:nvSpPr>
          <p:cNvPr id="4" name="Slide Number Placeholder 3"/>
          <p:cNvSpPr>
            <a:spLocks noGrp="1"/>
          </p:cNvSpPr>
          <p:nvPr>
            <p:ph type="sldNum" sz="quarter" idx="5"/>
          </p:nvPr>
        </p:nvSpPr>
        <p:spPr/>
        <p:txBody>
          <a:bodyPr/>
          <a:lstStyle/>
          <a:p>
            <a:fld id="{2A1654B3-5E13-8E49-96C5-021748A2F27E}" type="slidenum">
              <a:rPr lang="en-US" smtClean="0"/>
              <a:t>9</a:t>
            </a:fld>
            <a:endParaRPr lang="en-US"/>
          </a:p>
        </p:txBody>
      </p:sp>
    </p:spTree>
    <p:extLst>
      <p:ext uri="{BB962C8B-B14F-4D97-AF65-F5344CB8AC3E}">
        <p14:creationId xmlns:p14="http://schemas.microsoft.com/office/powerpoint/2010/main" val="2795089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654B3-5E13-8E49-96C5-021748A2F27E}" type="slidenum">
              <a:rPr lang="en-US" smtClean="0"/>
              <a:t>10</a:t>
            </a:fld>
            <a:endParaRPr lang="en-US"/>
          </a:p>
        </p:txBody>
      </p:sp>
    </p:spTree>
    <p:extLst>
      <p:ext uri="{BB962C8B-B14F-4D97-AF65-F5344CB8AC3E}">
        <p14:creationId xmlns:p14="http://schemas.microsoft.com/office/powerpoint/2010/main" val="421915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654B3-5E13-8E49-96C5-021748A2F27E}" type="slidenum">
              <a:rPr lang="en-US" smtClean="0"/>
              <a:t>12</a:t>
            </a:fld>
            <a:endParaRPr lang="en-US"/>
          </a:p>
        </p:txBody>
      </p:sp>
    </p:spTree>
    <p:extLst>
      <p:ext uri="{BB962C8B-B14F-4D97-AF65-F5344CB8AC3E}">
        <p14:creationId xmlns:p14="http://schemas.microsoft.com/office/powerpoint/2010/main" val="2635239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654B3-5E13-8E49-96C5-021748A2F27E}" type="slidenum">
              <a:rPr lang="en-US" smtClean="0"/>
              <a:t>13</a:t>
            </a:fld>
            <a:endParaRPr lang="en-US"/>
          </a:p>
        </p:txBody>
      </p:sp>
    </p:spTree>
    <p:extLst>
      <p:ext uri="{BB962C8B-B14F-4D97-AF65-F5344CB8AC3E}">
        <p14:creationId xmlns:p14="http://schemas.microsoft.com/office/powerpoint/2010/main" val="2182785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84496-CCA0-B844-A013-1B9B368976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FA5E08-EC91-5EDB-A2C8-93A8A21782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E400D9-BE3E-94B2-FF39-492B2043C08C}"/>
              </a:ext>
            </a:extLst>
          </p:cNvPr>
          <p:cNvSpPr>
            <a:spLocks noGrp="1"/>
          </p:cNvSpPr>
          <p:nvPr>
            <p:ph type="dt" sz="half" idx="10"/>
          </p:nvPr>
        </p:nvSpPr>
        <p:spPr/>
        <p:txBody>
          <a:bodyPr/>
          <a:lstStyle/>
          <a:p>
            <a:fld id="{A2FD41E4-F1FF-6E4E-8930-EA30C4D54B0B}" type="datetimeFigureOut">
              <a:rPr lang="en-US" smtClean="0"/>
              <a:t>4/27/26</a:t>
            </a:fld>
            <a:endParaRPr lang="en-US"/>
          </a:p>
        </p:txBody>
      </p:sp>
      <p:sp>
        <p:nvSpPr>
          <p:cNvPr id="5" name="Footer Placeholder 4">
            <a:extLst>
              <a:ext uri="{FF2B5EF4-FFF2-40B4-BE49-F238E27FC236}">
                <a16:creationId xmlns:a16="http://schemas.microsoft.com/office/drawing/2014/main" id="{9D5B6549-28AE-6DAD-D762-A0D3674ED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5201DD-D22E-7172-4B18-F39B5F3B3D38}"/>
              </a:ext>
            </a:extLst>
          </p:cNvPr>
          <p:cNvSpPr>
            <a:spLocks noGrp="1"/>
          </p:cNvSpPr>
          <p:nvPr>
            <p:ph type="sldNum" sz="quarter" idx="12"/>
          </p:nvPr>
        </p:nvSpPr>
        <p:spPr/>
        <p:txBody>
          <a:bodyPr/>
          <a:lstStyle/>
          <a:p>
            <a:fld id="{C126DD2B-A166-9D45-84B0-DEE57ABFD9E8}" type="slidenum">
              <a:rPr lang="en-US" smtClean="0"/>
              <a:t>‹#›</a:t>
            </a:fld>
            <a:endParaRPr lang="en-US"/>
          </a:p>
        </p:txBody>
      </p:sp>
    </p:spTree>
    <p:extLst>
      <p:ext uri="{BB962C8B-B14F-4D97-AF65-F5344CB8AC3E}">
        <p14:creationId xmlns:p14="http://schemas.microsoft.com/office/powerpoint/2010/main" val="414831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663-A626-D33D-E318-042977DE15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69E256-08E0-9F4D-5979-C72E0AD80A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746-F8BD-821F-8441-E9D1F130D7BF}"/>
              </a:ext>
            </a:extLst>
          </p:cNvPr>
          <p:cNvSpPr>
            <a:spLocks noGrp="1"/>
          </p:cNvSpPr>
          <p:nvPr>
            <p:ph type="dt" sz="half" idx="10"/>
          </p:nvPr>
        </p:nvSpPr>
        <p:spPr/>
        <p:txBody>
          <a:bodyPr/>
          <a:lstStyle/>
          <a:p>
            <a:fld id="{A2FD41E4-F1FF-6E4E-8930-EA30C4D54B0B}" type="datetimeFigureOut">
              <a:rPr lang="en-US" smtClean="0"/>
              <a:t>4/27/26</a:t>
            </a:fld>
            <a:endParaRPr lang="en-US"/>
          </a:p>
        </p:txBody>
      </p:sp>
      <p:sp>
        <p:nvSpPr>
          <p:cNvPr id="5" name="Footer Placeholder 4">
            <a:extLst>
              <a:ext uri="{FF2B5EF4-FFF2-40B4-BE49-F238E27FC236}">
                <a16:creationId xmlns:a16="http://schemas.microsoft.com/office/drawing/2014/main" id="{9F00A63D-5C55-6180-E77E-D4500AC65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50228-6972-73DA-CC84-D286659513A8}"/>
              </a:ext>
            </a:extLst>
          </p:cNvPr>
          <p:cNvSpPr>
            <a:spLocks noGrp="1"/>
          </p:cNvSpPr>
          <p:nvPr>
            <p:ph type="sldNum" sz="quarter" idx="12"/>
          </p:nvPr>
        </p:nvSpPr>
        <p:spPr/>
        <p:txBody>
          <a:bodyPr/>
          <a:lstStyle/>
          <a:p>
            <a:fld id="{C126DD2B-A166-9D45-84B0-DEE57ABFD9E8}" type="slidenum">
              <a:rPr lang="en-US" smtClean="0"/>
              <a:t>‹#›</a:t>
            </a:fld>
            <a:endParaRPr lang="en-US"/>
          </a:p>
        </p:txBody>
      </p:sp>
    </p:spTree>
    <p:extLst>
      <p:ext uri="{BB962C8B-B14F-4D97-AF65-F5344CB8AC3E}">
        <p14:creationId xmlns:p14="http://schemas.microsoft.com/office/powerpoint/2010/main" val="157002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2285C1-36D7-A5E8-8F0D-31B4B53E38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5AD11E-C846-3C1F-5525-A6B35CDB62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9AD6B-FA3F-0070-C6B3-301F63540D13}"/>
              </a:ext>
            </a:extLst>
          </p:cNvPr>
          <p:cNvSpPr>
            <a:spLocks noGrp="1"/>
          </p:cNvSpPr>
          <p:nvPr>
            <p:ph type="dt" sz="half" idx="10"/>
          </p:nvPr>
        </p:nvSpPr>
        <p:spPr/>
        <p:txBody>
          <a:bodyPr/>
          <a:lstStyle/>
          <a:p>
            <a:fld id="{A2FD41E4-F1FF-6E4E-8930-EA30C4D54B0B}" type="datetimeFigureOut">
              <a:rPr lang="en-US" smtClean="0"/>
              <a:t>4/27/26</a:t>
            </a:fld>
            <a:endParaRPr lang="en-US"/>
          </a:p>
        </p:txBody>
      </p:sp>
      <p:sp>
        <p:nvSpPr>
          <p:cNvPr id="5" name="Footer Placeholder 4">
            <a:extLst>
              <a:ext uri="{FF2B5EF4-FFF2-40B4-BE49-F238E27FC236}">
                <a16:creationId xmlns:a16="http://schemas.microsoft.com/office/drawing/2014/main" id="{EFC42689-F0A2-89BA-C7E2-E4D72E00D8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BEEB9-68EA-DFAF-1653-2569D4215EC8}"/>
              </a:ext>
            </a:extLst>
          </p:cNvPr>
          <p:cNvSpPr>
            <a:spLocks noGrp="1"/>
          </p:cNvSpPr>
          <p:nvPr>
            <p:ph type="sldNum" sz="quarter" idx="12"/>
          </p:nvPr>
        </p:nvSpPr>
        <p:spPr/>
        <p:txBody>
          <a:bodyPr/>
          <a:lstStyle/>
          <a:p>
            <a:fld id="{C126DD2B-A166-9D45-84B0-DEE57ABFD9E8}" type="slidenum">
              <a:rPr lang="en-US" smtClean="0"/>
              <a:t>‹#›</a:t>
            </a:fld>
            <a:endParaRPr lang="en-US"/>
          </a:p>
        </p:txBody>
      </p:sp>
    </p:spTree>
    <p:extLst>
      <p:ext uri="{BB962C8B-B14F-4D97-AF65-F5344CB8AC3E}">
        <p14:creationId xmlns:p14="http://schemas.microsoft.com/office/powerpoint/2010/main" val="228029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0DD26-B3E7-3776-62D0-89AB71E3AB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F22919-26AA-88CC-59EB-E72B10BA4E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DE97D-5970-F355-135A-02246E5ADB6A}"/>
              </a:ext>
            </a:extLst>
          </p:cNvPr>
          <p:cNvSpPr>
            <a:spLocks noGrp="1"/>
          </p:cNvSpPr>
          <p:nvPr>
            <p:ph type="dt" sz="half" idx="10"/>
          </p:nvPr>
        </p:nvSpPr>
        <p:spPr/>
        <p:txBody>
          <a:bodyPr/>
          <a:lstStyle/>
          <a:p>
            <a:fld id="{A2FD41E4-F1FF-6E4E-8930-EA30C4D54B0B}" type="datetimeFigureOut">
              <a:rPr lang="en-US" smtClean="0"/>
              <a:t>4/27/26</a:t>
            </a:fld>
            <a:endParaRPr lang="en-US"/>
          </a:p>
        </p:txBody>
      </p:sp>
      <p:sp>
        <p:nvSpPr>
          <p:cNvPr id="5" name="Footer Placeholder 4">
            <a:extLst>
              <a:ext uri="{FF2B5EF4-FFF2-40B4-BE49-F238E27FC236}">
                <a16:creationId xmlns:a16="http://schemas.microsoft.com/office/drawing/2014/main" id="{00E34AC6-5F20-6F97-BC4C-DD897A9AC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92001-2B56-ED00-17AF-2109BEB7955D}"/>
              </a:ext>
            </a:extLst>
          </p:cNvPr>
          <p:cNvSpPr>
            <a:spLocks noGrp="1"/>
          </p:cNvSpPr>
          <p:nvPr>
            <p:ph type="sldNum" sz="quarter" idx="12"/>
          </p:nvPr>
        </p:nvSpPr>
        <p:spPr/>
        <p:txBody>
          <a:bodyPr/>
          <a:lstStyle/>
          <a:p>
            <a:fld id="{C126DD2B-A166-9D45-84B0-DEE57ABFD9E8}" type="slidenum">
              <a:rPr lang="en-US" smtClean="0"/>
              <a:t>‹#›</a:t>
            </a:fld>
            <a:endParaRPr lang="en-US"/>
          </a:p>
        </p:txBody>
      </p:sp>
    </p:spTree>
    <p:extLst>
      <p:ext uri="{BB962C8B-B14F-4D97-AF65-F5344CB8AC3E}">
        <p14:creationId xmlns:p14="http://schemas.microsoft.com/office/powerpoint/2010/main" val="3897070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46819-00C9-5F42-7201-D2C1EBE1BE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8ED95C-D8A3-E4CD-FF45-FC229CA01D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19B769-6E8B-9D80-8011-803ACF4F168B}"/>
              </a:ext>
            </a:extLst>
          </p:cNvPr>
          <p:cNvSpPr>
            <a:spLocks noGrp="1"/>
          </p:cNvSpPr>
          <p:nvPr>
            <p:ph type="dt" sz="half" idx="10"/>
          </p:nvPr>
        </p:nvSpPr>
        <p:spPr/>
        <p:txBody>
          <a:bodyPr/>
          <a:lstStyle/>
          <a:p>
            <a:fld id="{A2FD41E4-F1FF-6E4E-8930-EA30C4D54B0B}" type="datetimeFigureOut">
              <a:rPr lang="en-US" smtClean="0"/>
              <a:t>4/27/26</a:t>
            </a:fld>
            <a:endParaRPr lang="en-US"/>
          </a:p>
        </p:txBody>
      </p:sp>
      <p:sp>
        <p:nvSpPr>
          <p:cNvPr id="5" name="Footer Placeholder 4">
            <a:extLst>
              <a:ext uri="{FF2B5EF4-FFF2-40B4-BE49-F238E27FC236}">
                <a16:creationId xmlns:a16="http://schemas.microsoft.com/office/drawing/2014/main" id="{1E97A5CC-A428-A1DF-B559-CE31EC9A6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356A-48B2-FE40-9FCE-54FD834C749D}"/>
              </a:ext>
            </a:extLst>
          </p:cNvPr>
          <p:cNvSpPr>
            <a:spLocks noGrp="1"/>
          </p:cNvSpPr>
          <p:nvPr>
            <p:ph type="sldNum" sz="quarter" idx="12"/>
          </p:nvPr>
        </p:nvSpPr>
        <p:spPr/>
        <p:txBody>
          <a:bodyPr/>
          <a:lstStyle/>
          <a:p>
            <a:fld id="{C126DD2B-A166-9D45-84B0-DEE57ABFD9E8}" type="slidenum">
              <a:rPr lang="en-US" smtClean="0"/>
              <a:t>‹#›</a:t>
            </a:fld>
            <a:endParaRPr lang="en-US"/>
          </a:p>
        </p:txBody>
      </p:sp>
    </p:spTree>
    <p:extLst>
      <p:ext uri="{BB962C8B-B14F-4D97-AF65-F5344CB8AC3E}">
        <p14:creationId xmlns:p14="http://schemas.microsoft.com/office/powerpoint/2010/main" val="110063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6A9A3-BF42-0B68-24CD-4BE7BAA007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81B93E-480D-54C8-4CEC-867D0B95BB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71F80A-F7D6-2FAE-6725-A173E1CA73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163393-E8CE-7CBA-9F99-B0B24F42D92B}"/>
              </a:ext>
            </a:extLst>
          </p:cNvPr>
          <p:cNvSpPr>
            <a:spLocks noGrp="1"/>
          </p:cNvSpPr>
          <p:nvPr>
            <p:ph type="dt" sz="half" idx="10"/>
          </p:nvPr>
        </p:nvSpPr>
        <p:spPr/>
        <p:txBody>
          <a:bodyPr/>
          <a:lstStyle/>
          <a:p>
            <a:fld id="{A2FD41E4-F1FF-6E4E-8930-EA30C4D54B0B}" type="datetimeFigureOut">
              <a:rPr lang="en-US" smtClean="0"/>
              <a:t>4/27/26</a:t>
            </a:fld>
            <a:endParaRPr lang="en-US"/>
          </a:p>
        </p:txBody>
      </p:sp>
      <p:sp>
        <p:nvSpPr>
          <p:cNvPr id="6" name="Footer Placeholder 5">
            <a:extLst>
              <a:ext uri="{FF2B5EF4-FFF2-40B4-BE49-F238E27FC236}">
                <a16:creationId xmlns:a16="http://schemas.microsoft.com/office/drawing/2014/main" id="{8F2F8A25-F58F-875B-BB05-15AC473850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AB706-B93F-E242-F901-57E67240CDAA}"/>
              </a:ext>
            </a:extLst>
          </p:cNvPr>
          <p:cNvSpPr>
            <a:spLocks noGrp="1"/>
          </p:cNvSpPr>
          <p:nvPr>
            <p:ph type="sldNum" sz="quarter" idx="12"/>
          </p:nvPr>
        </p:nvSpPr>
        <p:spPr/>
        <p:txBody>
          <a:bodyPr/>
          <a:lstStyle/>
          <a:p>
            <a:fld id="{C126DD2B-A166-9D45-84B0-DEE57ABFD9E8}" type="slidenum">
              <a:rPr lang="en-US" smtClean="0"/>
              <a:t>‹#›</a:t>
            </a:fld>
            <a:endParaRPr lang="en-US"/>
          </a:p>
        </p:txBody>
      </p:sp>
    </p:spTree>
    <p:extLst>
      <p:ext uri="{BB962C8B-B14F-4D97-AF65-F5344CB8AC3E}">
        <p14:creationId xmlns:p14="http://schemas.microsoft.com/office/powerpoint/2010/main" val="865319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DB0EC-4A54-B25F-4FFF-1BB1AD04D7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19D3D6-D262-5596-3C5D-BDF3A711C2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E1A44E-67DE-9D8B-749F-804EA34479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596E03-75A7-C7AD-35E7-3307809378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9629D9-A438-BFFE-BE7E-6502ACA5D6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296F1A-57C1-8461-1034-CF2F04D4AC5F}"/>
              </a:ext>
            </a:extLst>
          </p:cNvPr>
          <p:cNvSpPr>
            <a:spLocks noGrp="1"/>
          </p:cNvSpPr>
          <p:nvPr>
            <p:ph type="dt" sz="half" idx="10"/>
          </p:nvPr>
        </p:nvSpPr>
        <p:spPr/>
        <p:txBody>
          <a:bodyPr/>
          <a:lstStyle/>
          <a:p>
            <a:fld id="{A2FD41E4-F1FF-6E4E-8930-EA30C4D54B0B}" type="datetimeFigureOut">
              <a:rPr lang="en-US" smtClean="0"/>
              <a:t>4/27/26</a:t>
            </a:fld>
            <a:endParaRPr lang="en-US"/>
          </a:p>
        </p:txBody>
      </p:sp>
      <p:sp>
        <p:nvSpPr>
          <p:cNvPr id="8" name="Footer Placeholder 7">
            <a:extLst>
              <a:ext uri="{FF2B5EF4-FFF2-40B4-BE49-F238E27FC236}">
                <a16:creationId xmlns:a16="http://schemas.microsoft.com/office/drawing/2014/main" id="{2169A4D0-9D89-02B4-1B6A-B1BA6EE837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113DD4-36D4-CA27-2C97-358DB2203B86}"/>
              </a:ext>
            </a:extLst>
          </p:cNvPr>
          <p:cNvSpPr>
            <a:spLocks noGrp="1"/>
          </p:cNvSpPr>
          <p:nvPr>
            <p:ph type="sldNum" sz="quarter" idx="12"/>
          </p:nvPr>
        </p:nvSpPr>
        <p:spPr/>
        <p:txBody>
          <a:bodyPr/>
          <a:lstStyle/>
          <a:p>
            <a:fld id="{C126DD2B-A166-9D45-84B0-DEE57ABFD9E8}" type="slidenum">
              <a:rPr lang="en-US" smtClean="0"/>
              <a:t>‹#›</a:t>
            </a:fld>
            <a:endParaRPr lang="en-US"/>
          </a:p>
        </p:txBody>
      </p:sp>
    </p:spTree>
    <p:extLst>
      <p:ext uri="{BB962C8B-B14F-4D97-AF65-F5344CB8AC3E}">
        <p14:creationId xmlns:p14="http://schemas.microsoft.com/office/powerpoint/2010/main" val="2134842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3D20-7175-D509-17D2-B7611AA9A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FDCE61-37BC-08BA-60EA-A1221FB57F85}"/>
              </a:ext>
            </a:extLst>
          </p:cNvPr>
          <p:cNvSpPr>
            <a:spLocks noGrp="1"/>
          </p:cNvSpPr>
          <p:nvPr>
            <p:ph type="dt" sz="half" idx="10"/>
          </p:nvPr>
        </p:nvSpPr>
        <p:spPr/>
        <p:txBody>
          <a:bodyPr/>
          <a:lstStyle/>
          <a:p>
            <a:fld id="{A2FD41E4-F1FF-6E4E-8930-EA30C4D54B0B}" type="datetimeFigureOut">
              <a:rPr lang="en-US" smtClean="0"/>
              <a:t>4/27/26</a:t>
            </a:fld>
            <a:endParaRPr lang="en-US"/>
          </a:p>
        </p:txBody>
      </p:sp>
      <p:sp>
        <p:nvSpPr>
          <p:cNvPr id="4" name="Footer Placeholder 3">
            <a:extLst>
              <a:ext uri="{FF2B5EF4-FFF2-40B4-BE49-F238E27FC236}">
                <a16:creationId xmlns:a16="http://schemas.microsoft.com/office/drawing/2014/main" id="{DBD9B977-BA5A-B8A5-32D6-F2E9595952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3E5E4C-5A02-73F0-34DA-16AD9534F384}"/>
              </a:ext>
            </a:extLst>
          </p:cNvPr>
          <p:cNvSpPr>
            <a:spLocks noGrp="1"/>
          </p:cNvSpPr>
          <p:nvPr>
            <p:ph type="sldNum" sz="quarter" idx="12"/>
          </p:nvPr>
        </p:nvSpPr>
        <p:spPr/>
        <p:txBody>
          <a:bodyPr/>
          <a:lstStyle/>
          <a:p>
            <a:fld id="{C126DD2B-A166-9D45-84B0-DEE57ABFD9E8}" type="slidenum">
              <a:rPr lang="en-US" smtClean="0"/>
              <a:t>‹#›</a:t>
            </a:fld>
            <a:endParaRPr lang="en-US"/>
          </a:p>
        </p:txBody>
      </p:sp>
    </p:spTree>
    <p:extLst>
      <p:ext uri="{BB962C8B-B14F-4D97-AF65-F5344CB8AC3E}">
        <p14:creationId xmlns:p14="http://schemas.microsoft.com/office/powerpoint/2010/main" val="3172067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B85B5-55E4-E6B8-4A5F-40A522C505A5}"/>
              </a:ext>
            </a:extLst>
          </p:cNvPr>
          <p:cNvSpPr>
            <a:spLocks noGrp="1"/>
          </p:cNvSpPr>
          <p:nvPr>
            <p:ph type="dt" sz="half" idx="10"/>
          </p:nvPr>
        </p:nvSpPr>
        <p:spPr/>
        <p:txBody>
          <a:bodyPr/>
          <a:lstStyle/>
          <a:p>
            <a:fld id="{A2FD41E4-F1FF-6E4E-8930-EA30C4D54B0B}" type="datetimeFigureOut">
              <a:rPr lang="en-US" smtClean="0"/>
              <a:t>4/27/26</a:t>
            </a:fld>
            <a:endParaRPr lang="en-US"/>
          </a:p>
        </p:txBody>
      </p:sp>
      <p:sp>
        <p:nvSpPr>
          <p:cNvPr id="3" name="Footer Placeholder 2">
            <a:extLst>
              <a:ext uri="{FF2B5EF4-FFF2-40B4-BE49-F238E27FC236}">
                <a16:creationId xmlns:a16="http://schemas.microsoft.com/office/drawing/2014/main" id="{426E22D5-68A8-45CB-2260-66E292BBBC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C81FBE-B56B-4274-39F7-AA98ED49169E}"/>
              </a:ext>
            </a:extLst>
          </p:cNvPr>
          <p:cNvSpPr>
            <a:spLocks noGrp="1"/>
          </p:cNvSpPr>
          <p:nvPr>
            <p:ph type="sldNum" sz="quarter" idx="12"/>
          </p:nvPr>
        </p:nvSpPr>
        <p:spPr/>
        <p:txBody>
          <a:bodyPr/>
          <a:lstStyle/>
          <a:p>
            <a:fld id="{C126DD2B-A166-9D45-84B0-DEE57ABFD9E8}" type="slidenum">
              <a:rPr lang="en-US" smtClean="0"/>
              <a:t>‹#›</a:t>
            </a:fld>
            <a:endParaRPr lang="en-US"/>
          </a:p>
        </p:txBody>
      </p:sp>
    </p:spTree>
    <p:extLst>
      <p:ext uri="{BB962C8B-B14F-4D97-AF65-F5344CB8AC3E}">
        <p14:creationId xmlns:p14="http://schemas.microsoft.com/office/powerpoint/2010/main" val="2584011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B02B2-D719-2299-81A8-B2F545ABA3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33C8C3-A043-2B23-B213-F9931AFD4B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3501FF-113F-B3DC-2070-E4BA495FD8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2DA9C6-67EB-9251-68F6-23B486FE3395}"/>
              </a:ext>
            </a:extLst>
          </p:cNvPr>
          <p:cNvSpPr>
            <a:spLocks noGrp="1"/>
          </p:cNvSpPr>
          <p:nvPr>
            <p:ph type="dt" sz="half" idx="10"/>
          </p:nvPr>
        </p:nvSpPr>
        <p:spPr/>
        <p:txBody>
          <a:bodyPr/>
          <a:lstStyle/>
          <a:p>
            <a:fld id="{A2FD41E4-F1FF-6E4E-8930-EA30C4D54B0B}" type="datetimeFigureOut">
              <a:rPr lang="en-US" smtClean="0"/>
              <a:t>4/27/26</a:t>
            </a:fld>
            <a:endParaRPr lang="en-US"/>
          </a:p>
        </p:txBody>
      </p:sp>
      <p:sp>
        <p:nvSpPr>
          <p:cNvPr id="6" name="Footer Placeholder 5">
            <a:extLst>
              <a:ext uri="{FF2B5EF4-FFF2-40B4-BE49-F238E27FC236}">
                <a16:creationId xmlns:a16="http://schemas.microsoft.com/office/drawing/2014/main" id="{FF968AB7-03D5-F149-5E0F-95FCAE6572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F3C3A7-BAB5-172C-E1BC-5D5B5FE73033}"/>
              </a:ext>
            </a:extLst>
          </p:cNvPr>
          <p:cNvSpPr>
            <a:spLocks noGrp="1"/>
          </p:cNvSpPr>
          <p:nvPr>
            <p:ph type="sldNum" sz="quarter" idx="12"/>
          </p:nvPr>
        </p:nvSpPr>
        <p:spPr/>
        <p:txBody>
          <a:bodyPr/>
          <a:lstStyle/>
          <a:p>
            <a:fld id="{C126DD2B-A166-9D45-84B0-DEE57ABFD9E8}" type="slidenum">
              <a:rPr lang="en-US" smtClean="0"/>
              <a:t>‹#›</a:t>
            </a:fld>
            <a:endParaRPr lang="en-US"/>
          </a:p>
        </p:txBody>
      </p:sp>
    </p:spTree>
    <p:extLst>
      <p:ext uri="{BB962C8B-B14F-4D97-AF65-F5344CB8AC3E}">
        <p14:creationId xmlns:p14="http://schemas.microsoft.com/office/powerpoint/2010/main" val="1291427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064F-5D6C-6AD8-DD43-C57F0965F9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AF4DA8-6360-E439-30EF-38E66FFF23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795CA1-BCE3-E8F5-7DA0-2FF53F8982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F6D089-2142-7361-37D4-760A526D4528}"/>
              </a:ext>
            </a:extLst>
          </p:cNvPr>
          <p:cNvSpPr>
            <a:spLocks noGrp="1"/>
          </p:cNvSpPr>
          <p:nvPr>
            <p:ph type="dt" sz="half" idx="10"/>
          </p:nvPr>
        </p:nvSpPr>
        <p:spPr/>
        <p:txBody>
          <a:bodyPr/>
          <a:lstStyle/>
          <a:p>
            <a:fld id="{A2FD41E4-F1FF-6E4E-8930-EA30C4D54B0B}" type="datetimeFigureOut">
              <a:rPr lang="en-US" smtClean="0"/>
              <a:t>4/27/26</a:t>
            </a:fld>
            <a:endParaRPr lang="en-US"/>
          </a:p>
        </p:txBody>
      </p:sp>
      <p:sp>
        <p:nvSpPr>
          <p:cNvPr id="6" name="Footer Placeholder 5">
            <a:extLst>
              <a:ext uri="{FF2B5EF4-FFF2-40B4-BE49-F238E27FC236}">
                <a16:creationId xmlns:a16="http://schemas.microsoft.com/office/drawing/2014/main" id="{958FB7F1-1699-DE67-E5AC-0AE776F8D9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17517E-D6A5-8D4F-C800-288FD3E42612}"/>
              </a:ext>
            </a:extLst>
          </p:cNvPr>
          <p:cNvSpPr>
            <a:spLocks noGrp="1"/>
          </p:cNvSpPr>
          <p:nvPr>
            <p:ph type="sldNum" sz="quarter" idx="12"/>
          </p:nvPr>
        </p:nvSpPr>
        <p:spPr/>
        <p:txBody>
          <a:bodyPr/>
          <a:lstStyle/>
          <a:p>
            <a:fld id="{C126DD2B-A166-9D45-84B0-DEE57ABFD9E8}" type="slidenum">
              <a:rPr lang="en-US" smtClean="0"/>
              <a:t>‹#›</a:t>
            </a:fld>
            <a:endParaRPr lang="en-US"/>
          </a:p>
        </p:txBody>
      </p:sp>
    </p:spTree>
    <p:extLst>
      <p:ext uri="{BB962C8B-B14F-4D97-AF65-F5344CB8AC3E}">
        <p14:creationId xmlns:p14="http://schemas.microsoft.com/office/powerpoint/2010/main" val="3516866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2F03BA-44CC-3297-5590-96A270C311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C6E1E7-1D72-1236-CBF7-C71AB1699C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BFCE9-2CA2-CC6E-03FF-69927FC8D1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2FD41E4-F1FF-6E4E-8930-EA30C4D54B0B}" type="datetimeFigureOut">
              <a:rPr lang="en-US" smtClean="0"/>
              <a:t>4/27/26</a:t>
            </a:fld>
            <a:endParaRPr lang="en-US"/>
          </a:p>
        </p:txBody>
      </p:sp>
      <p:sp>
        <p:nvSpPr>
          <p:cNvPr id="5" name="Footer Placeholder 4">
            <a:extLst>
              <a:ext uri="{FF2B5EF4-FFF2-40B4-BE49-F238E27FC236}">
                <a16:creationId xmlns:a16="http://schemas.microsoft.com/office/drawing/2014/main" id="{23BDAF1F-53EF-DB20-437C-F0EDE121B6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29F5137-F395-A276-525E-D88A166047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26DD2B-A166-9D45-84B0-DEE57ABFD9E8}" type="slidenum">
              <a:rPr lang="en-US" smtClean="0"/>
              <a:t>‹#›</a:t>
            </a:fld>
            <a:endParaRPr lang="en-US"/>
          </a:p>
        </p:txBody>
      </p:sp>
    </p:spTree>
    <p:extLst>
      <p:ext uri="{BB962C8B-B14F-4D97-AF65-F5344CB8AC3E}">
        <p14:creationId xmlns:p14="http://schemas.microsoft.com/office/powerpoint/2010/main" val="2624027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genome.gov/about-genomics/telomere-to-telomere"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genies.toulouse.inra.fr/result/sheep_vs_cow"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ocs.conda.io/en/lates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ature.com/articles/s41592-020-01056-5"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ature.com/articles/s41592-020-01056-5"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mI0Fo9kaWqo&amp;t=1403s" TargetMode="External"/><Relationship Id="rId2" Type="http://schemas.openxmlformats.org/officeDocument/2006/relationships/hyperlink" Target="https://www.youtube.com/watch?v=7yYPHatccg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085C-141D-C1BC-9580-5354290B9D3C}"/>
              </a:ext>
            </a:extLst>
          </p:cNvPr>
          <p:cNvSpPr>
            <a:spLocks noGrp="1"/>
          </p:cNvSpPr>
          <p:nvPr>
            <p:ph type="ctrTitle"/>
          </p:nvPr>
        </p:nvSpPr>
        <p:spPr/>
        <p:txBody>
          <a:bodyPr/>
          <a:lstStyle/>
          <a:p>
            <a:r>
              <a:rPr lang="en-US" dirty="0"/>
              <a:t>Genome Assembly</a:t>
            </a:r>
          </a:p>
        </p:txBody>
      </p:sp>
      <p:sp>
        <p:nvSpPr>
          <p:cNvPr id="3" name="Subtitle 2">
            <a:extLst>
              <a:ext uri="{FF2B5EF4-FFF2-40B4-BE49-F238E27FC236}">
                <a16:creationId xmlns:a16="http://schemas.microsoft.com/office/drawing/2014/main" id="{9A451990-1A0B-761A-923F-8C83634E729C}"/>
              </a:ext>
            </a:extLst>
          </p:cNvPr>
          <p:cNvSpPr>
            <a:spLocks noGrp="1"/>
          </p:cNvSpPr>
          <p:nvPr>
            <p:ph type="subTitle" idx="1"/>
          </p:nvPr>
        </p:nvSpPr>
        <p:spPr/>
        <p:txBody>
          <a:bodyPr/>
          <a:lstStyle/>
          <a:p>
            <a:r>
              <a:rPr lang="en-US" dirty="0"/>
              <a:t>BIS180L </a:t>
            </a:r>
          </a:p>
          <a:p>
            <a:r>
              <a:rPr lang="en-US" dirty="0"/>
              <a:t>Julin Maloof</a:t>
            </a:r>
          </a:p>
          <a:p>
            <a:r>
              <a:rPr lang="en-US" dirty="0"/>
              <a:t>Some slides from Matt Davis</a:t>
            </a:r>
          </a:p>
        </p:txBody>
      </p:sp>
    </p:spTree>
    <p:extLst>
      <p:ext uri="{BB962C8B-B14F-4D97-AF65-F5344CB8AC3E}">
        <p14:creationId xmlns:p14="http://schemas.microsoft.com/office/powerpoint/2010/main" val="275610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D800-5789-3AFD-E42D-884CC51C6DCB}"/>
              </a:ext>
            </a:extLst>
          </p:cNvPr>
          <p:cNvSpPr>
            <a:spLocks noGrp="1"/>
          </p:cNvSpPr>
          <p:nvPr>
            <p:ph type="title"/>
          </p:nvPr>
        </p:nvSpPr>
        <p:spPr>
          <a:xfrm>
            <a:off x="838200" y="365126"/>
            <a:ext cx="10515600" cy="784802"/>
          </a:xfrm>
        </p:spPr>
        <p:txBody>
          <a:bodyPr/>
          <a:lstStyle/>
          <a:p>
            <a:r>
              <a:rPr lang="en-US" dirty="0"/>
              <a:t>Assembly Statistics: General</a:t>
            </a:r>
          </a:p>
        </p:txBody>
      </p:sp>
      <p:sp>
        <p:nvSpPr>
          <p:cNvPr id="3" name="Content Placeholder 2">
            <a:extLst>
              <a:ext uri="{FF2B5EF4-FFF2-40B4-BE49-F238E27FC236}">
                <a16:creationId xmlns:a16="http://schemas.microsoft.com/office/drawing/2014/main" id="{1523A530-03B1-3612-8FD1-BC64E94BA5DD}"/>
              </a:ext>
            </a:extLst>
          </p:cNvPr>
          <p:cNvSpPr>
            <a:spLocks noGrp="1"/>
          </p:cNvSpPr>
          <p:nvPr>
            <p:ph idx="1"/>
          </p:nvPr>
        </p:nvSpPr>
        <p:spPr>
          <a:xfrm>
            <a:off x="838200" y="1302327"/>
            <a:ext cx="10515600" cy="4874636"/>
          </a:xfrm>
        </p:spPr>
        <p:txBody>
          <a:bodyPr/>
          <a:lstStyle/>
          <a:p>
            <a:r>
              <a:rPr lang="en-US" dirty="0"/>
              <a:t>Min, avg, max contig length</a:t>
            </a:r>
          </a:p>
          <a:p>
            <a:r>
              <a:rPr lang="en-US" dirty="0"/>
              <a:t># of contigs</a:t>
            </a:r>
          </a:p>
          <a:p>
            <a:r>
              <a:rPr lang="en-US" dirty="0"/>
              <a:t>N50, N90</a:t>
            </a:r>
          </a:p>
          <a:p>
            <a:r>
              <a:rPr lang="en-US" dirty="0"/>
              <a:t>How do contigs compare to expected number of chromosomes?</a:t>
            </a:r>
          </a:p>
          <a:p>
            <a:r>
              <a:rPr lang="en-US" dirty="0"/>
              <a:t>How does assembly length compare to expected genome size?</a:t>
            </a:r>
          </a:p>
          <a:p>
            <a:r>
              <a:rPr lang="en-US" dirty="0"/>
              <a:t>Do contigs go telomere to telomere?</a:t>
            </a:r>
          </a:p>
        </p:txBody>
      </p:sp>
    </p:spTree>
    <p:extLst>
      <p:ext uri="{BB962C8B-B14F-4D97-AF65-F5344CB8AC3E}">
        <p14:creationId xmlns:p14="http://schemas.microsoft.com/office/powerpoint/2010/main" val="692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D800-5789-3AFD-E42D-884CC51C6DCB}"/>
              </a:ext>
            </a:extLst>
          </p:cNvPr>
          <p:cNvSpPr>
            <a:spLocks noGrp="1"/>
          </p:cNvSpPr>
          <p:nvPr>
            <p:ph type="title"/>
          </p:nvPr>
        </p:nvSpPr>
        <p:spPr>
          <a:xfrm>
            <a:off x="838200" y="365126"/>
            <a:ext cx="10515600" cy="784802"/>
          </a:xfrm>
        </p:spPr>
        <p:txBody>
          <a:bodyPr/>
          <a:lstStyle/>
          <a:p>
            <a:r>
              <a:rPr lang="en-US" dirty="0"/>
              <a:t>Assembly statistics: BUSCO</a:t>
            </a:r>
          </a:p>
        </p:txBody>
      </p:sp>
      <p:sp>
        <p:nvSpPr>
          <p:cNvPr id="3" name="Content Placeholder 2">
            <a:extLst>
              <a:ext uri="{FF2B5EF4-FFF2-40B4-BE49-F238E27FC236}">
                <a16:creationId xmlns:a16="http://schemas.microsoft.com/office/drawing/2014/main" id="{1523A530-03B1-3612-8FD1-BC64E94BA5DD}"/>
              </a:ext>
            </a:extLst>
          </p:cNvPr>
          <p:cNvSpPr>
            <a:spLocks noGrp="1"/>
          </p:cNvSpPr>
          <p:nvPr>
            <p:ph idx="1"/>
          </p:nvPr>
        </p:nvSpPr>
        <p:spPr>
          <a:xfrm>
            <a:off x="838200" y="1302327"/>
            <a:ext cx="10515600" cy="4874636"/>
          </a:xfrm>
        </p:spPr>
        <p:txBody>
          <a:bodyPr>
            <a:normAutofit/>
          </a:bodyPr>
          <a:lstStyle/>
          <a:p>
            <a:r>
              <a:rPr lang="en-US" dirty="0"/>
              <a:t>Does the genome contain expected genes?</a:t>
            </a:r>
          </a:p>
          <a:p>
            <a:r>
              <a:rPr lang="en-US" dirty="0"/>
              <a:t>BUSCO:</a:t>
            </a:r>
          </a:p>
          <a:p>
            <a:pPr lvl="1"/>
            <a:r>
              <a:rPr lang="en-US" dirty="0"/>
              <a:t>Benchmarking Universal Single Copy Orthologs</a:t>
            </a:r>
          </a:p>
          <a:p>
            <a:pPr lvl="1"/>
            <a:r>
              <a:rPr lang="en-US" dirty="0"/>
              <a:t>Defined set of expected </a:t>
            </a:r>
            <a:r>
              <a:rPr lang="en-US" b="1" dirty="0"/>
              <a:t>single copy </a:t>
            </a:r>
            <a:r>
              <a:rPr lang="en-US" dirty="0"/>
              <a:t>orthologs</a:t>
            </a:r>
          </a:p>
          <a:p>
            <a:pPr lvl="1"/>
            <a:r>
              <a:rPr lang="en-US" dirty="0"/>
              <a:t>Different sets for different branches on the tree of life:</a:t>
            </a:r>
          </a:p>
          <a:p>
            <a:r>
              <a:rPr lang="en-US" dirty="0"/>
              <a:t>Assembly evaluation:</a:t>
            </a:r>
          </a:p>
          <a:p>
            <a:pPr lvl="1"/>
            <a:r>
              <a:rPr lang="en-US" dirty="0"/>
              <a:t>What % of BUSCO genes are</a:t>
            </a:r>
          </a:p>
          <a:p>
            <a:pPr lvl="2"/>
            <a:r>
              <a:rPr lang="en-US" dirty="0"/>
              <a:t>Present in the assembly</a:t>
            </a:r>
          </a:p>
          <a:p>
            <a:pPr lvl="2"/>
            <a:r>
              <a:rPr lang="en-US" dirty="0"/>
              <a:t>Complete vs fragmented</a:t>
            </a:r>
          </a:p>
          <a:p>
            <a:pPr lvl="2"/>
            <a:r>
              <a:rPr lang="en-US" dirty="0"/>
              <a:t>Single copy vs duplicated</a:t>
            </a:r>
          </a:p>
        </p:txBody>
      </p:sp>
    </p:spTree>
    <p:extLst>
      <p:ext uri="{BB962C8B-B14F-4D97-AF65-F5344CB8AC3E}">
        <p14:creationId xmlns:p14="http://schemas.microsoft.com/office/powerpoint/2010/main" val="142827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A124-9762-F6ED-368E-B537D0C6BA7B}"/>
              </a:ext>
            </a:extLst>
          </p:cNvPr>
          <p:cNvSpPr>
            <a:spLocks noGrp="1"/>
          </p:cNvSpPr>
          <p:nvPr>
            <p:ph type="title"/>
          </p:nvPr>
        </p:nvSpPr>
        <p:spPr>
          <a:xfrm>
            <a:off x="266712" y="365125"/>
            <a:ext cx="11925287" cy="1325563"/>
          </a:xfrm>
        </p:spPr>
        <p:txBody>
          <a:bodyPr/>
          <a:lstStyle/>
          <a:p>
            <a:r>
              <a:rPr lang="en-US" dirty="0"/>
              <a:t>Ideally, assemblies go telomere to telomere (T2T)</a:t>
            </a:r>
            <a:br>
              <a:rPr lang="en-US" dirty="0"/>
            </a:br>
            <a:r>
              <a:rPr lang="en-US" dirty="0"/>
              <a:t>What is a telomere?</a:t>
            </a:r>
          </a:p>
        </p:txBody>
      </p:sp>
      <p:cxnSp>
        <p:nvCxnSpPr>
          <p:cNvPr id="3" name="Straight Connector 2">
            <a:extLst>
              <a:ext uri="{FF2B5EF4-FFF2-40B4-BE49-F238E27FC236}">
                <a16:creationId xmlns:a16="http://schemas.microsoft.com/office/drawing/2014/main" id="{D12849D2-DDFF-C966-A6D9-332F7DD74A31}"/>
              </a:ext>
            </a:extLst>
          </p:cNvPr>
          <p:cNvCxnSpPr>
            <a:cxnSpLocks/>
          </p:cNvCxnSpPr>
          <p:nvPr/>
        </p:nvCxnSpPr>
        <p:spPr>
          <a:xfrm flipV="1">
            <a:off x="1822515" y="2317092"/>
            <a:ext cx="0" cy="2819900"/>
          </a:xfrm>
          <a:prstGeom prst="line">
            <a:avLst/>
          </a:prstGeom>
          <a:ln w="190500" cap="rnd">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5A7A8D57-1845-200B-F42F-8C6755AA71E5}"/>
              </a:ext>
            </a:extLst>
          </p:cNvPr>
          <p:cNvCxnSpPr>
            <a:cxnSpLocks/>
          </p:cNvCxnSpPr>
          <p:nvPr/>
        </p:nvCxnSpPr>
        <p:spPr>
          <a:xfrm flipV="1">
            <a:off x="1821311" y="2301190"/>
            <a:ext cx="0" cy="155346"/>
          </a:xfrm>
          <a:prstGeom prst="line">
            <a:avLst/>
          </a:prstGeom>
          <a:ln w="190500" cap="rnd">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590C7676-1DEC-0528-6DF3-13FE09E2D64F}"/>
              </a:ext>
            </a:extLst>
          </p:cNvPr>
          <p:cNvCxnSpPr>
            <a:cxnSpLocks/>
          </p:cNvCxnSpPr>
          <p:nvPr/>
        </p:nvCxnSpPr>
        <p:spPr>
          <a:xfrm flipV="1">
            <a:off x="1821882" y="4988573"/>
            <a:ext cx="0" cy="155346"/>
          </a:xfrm>
          <a:prstGeom prst="line">
            <a:avLst/>
          </a:prstGeom>
          <a:ln w="190500" cap="rnd">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7D1520B-CF96-F6B0-46F0-887B772964FF}"/>
              </a:ext>
            </a:extLst>
          </p:cNvPr>
          <p:cNvSpPr txBox="1"/>
          <p:nvPr/>
        </p:nvSpPr>
        <p:spPr>
          <a:xfrm>
            <a:off x="4494706" y="5709531"/>
            <a:ext cx="2202512" cy="923330"/>
          </a:xfrm>
          <a:prstGeom prst="rect">
            <a:avLst/>
          </a:prstGeom>
          <a:noFill/>
        </p:spPr>
        <p:txBody>
          <a:bodyPr wrap="square" rtlCol="0">
            <a:spAutoFit/>
          </a:bodyPr>
          <a:lstStyle/>
          <a:p>
            <a:pPr algn="ctr"/>
            <a:r>
              <a:rPr lang="en-US" dirty="0"/>
              <a:t>Prevent chromosomal degradation</a:t>
            </a:r>
          </a:p>
        </p:txBody>
      </p:sp>
      <p:sp>
        <p:nvSpPr>
          <p:cNvPr id="7" name="TextBox 6">
            <a:extLst>
              <a:ext uri="{FF2B5EF4-FFF2-40B4-BE49-F238E27FC236}">
                <a16:creationId xmlns:a16="http://schemas.microsoft.com/office/drawing/2014/main" id="{DE053A92-4C36-462F-F47C-BF915637AA9E}"/>
              </a:ext>
            </a:extLst>
          </p:cNvPr>
          <p:cNvSpPr txBox="1"/>
          <p:nvPr/>
        </p:nvSpPr>
        <p:spPr>
          <a:xfrm>
            <a:off x="2284401" y="3739673"/>
            <a:ext cx="1546524" cy="646331"/>
          </a:xfrm>
          <a:prstGeom prst="rect">
            <a:avLst/>
          </a:prstGeom>
          <a:noFill/>
        </p:spPr>
        <p:txBody>
          <a:bodyPr wrap="square" rtlCol="0">
            <a:spAutoFit/>
          </a:bodyPr>
          <a:lstStyle/>
          <a:p>
            <a:r>
              <a:rPr lang="en-US" dirty="0"/>
              <a:t>Deposited by telomerase</a:t>
            </a:r>
          </a:p>
        </p:txBody>
      </p:sp>
      <p:sp>
        <p:nvSpPr>
          <p:cNvPr id="8" name="TextBox 7">
            <a:extLst>
              <a:ext uri="{FF2B5EF4-FFF2-40B4-BE49-F238E27FC236}">
                <a16:creationId xmlns:a16="http://schemas.microsoft.com/office/drawing/2014/main" id="{80D1A0EE-1EAE-EC35-1AAE-B04DB348D750}"/>
              </a:ext>
            </a:extLst>
          </p:cNvPr>
          <p:cNvSpPr txBox="1"/>
          <p:nvPr/>
        </p:nvSpPr>
        <p:spPr>
          <a:xfrm>
            <a:off x="8423853" y="5853721"/>
            <a:ext cx="2766392" cy="646331"/>
          </a:xfrm>
          <a:prstGeom prst="rect">
            <a:avLst/>
          </a:prstGeom>
          <a:noFill/>
        </p:spPr>
        <p:txBody>
          <a:bodyPr wrap="square" rtlCol="0">
            <a:spAutoFit/>
          </a:bodyPr>
          <a:lstStyle/>
          <a:p>
            <a:pPr algn="ctr"/>
            <a:r>
              <a:rPr lang="en-US" dirty="0"/>
              <a:t>Shortening is associated with aging in somatic cells</a:t>
            </a:r>
          </a:p>
        </p:txBody>
      </p:sp>
      <p:sp>
        <p:nvSpPr>
          <p:cNvPr id="9" name="Oval 8">
            <a:extLst>
              <a:ext uri="{FF2B5EF4-FFF2-40B4-BE49-F238E27FC236}">
                <a16:creationId xmlns:a16="http://schemas.microsoft.com/office/drawing/2014/main" id="{34A44119-A702-5AA9-486B-CA98CD3EF394}"/>
              </a:ext>
            </a:extLst>
          </p:cNvPr>
          <p:cNvSpPr/>
          <p:nvPr/>
        </p:nvSpPr>
        <p:spPr>
          <a:xfrm>
            <a:off x="2882735" y="3236962"/>
            <a:ext cx="349857" cy="349857"/>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Simple icon of a yellow lightning bolt on a white background (appears as black background in PDF version), oriented vertically with the characteristic zigzag shape tapering to a point at the bottom.">
            <a:extLst>
              <a:ext uri="{FF2B5EF4-FFF2-40B4-BE49-F238E27FC236}">
                <a16:creationId xmlns:a16="http://schemas.microsoft.com/office/drawing/2014/main" id="{C27033E9-5399-3BE6-0914-8A2884CBF2E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7699658">
            <a:off x="4636929" y="4213202"/>
            <a:ext cx="914400" cy="914400"/>
          </a:xfrm>
          <a:prstGeom prst="rect">
            <a:avLst/>
          </a:prstGeom>
        </p:spPr>
      </p:pic>
      <p:cxnSp>
        <p:nvCxnSpPr>
          <p:cNvPr id="11" name="Straight Connector 10">
            <a:extLst>
              <a:ext uri="{FF2B5EF4-FFF2-40B4-BE49-F238E27FC236}">
                <a16:creationId xmlns:a16="http://schemas.microsoft.com/office/drawing/2014/main" id="{9CFD18FE-917C-8B57-B6BB-D034B246D339}"/>
              </a:ext>
            </a:extLst>
          </p:cNvPr>
          <p:cNvCxnSpPr>
            <a:cxnSpLocks/>
          </p:cNvCxnSpPr>
          <p:nvPr/>
        </p:nvCxnSpPr>
        <p:spPr>
          <a:xfrm flipV="1">
            <a:off x="5574633" y="2153017"/>
            <a:ext cx="0" cy="2819900"/>
          </a:xfrm>
          <a:prstGeom prst="line">
            <a:avLst/>
          </a:prstGeom>
          <a:ln w="190500" cap="rnd">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5D576D6-B971-8497-CBB1-557780C406F2}"/>
              </a:ext>
            </a:extLst>
          </p:cNvPr>
          <p:cNvCxnSpPr>
            <a:cxnSpLocks/>
          </p:cNvCxnSpPr>
          <p:nvPr/>
        </p:nvCxnSpPr>
        <p:spPr>
          <a:xfrm flipV="1">
            <a:off x="5565685" y="2145067"/>
            <a:ext cx="0" cy="155346"/>
          </a:xfrm>
          <a:prstGeom prst="line">
            <a:avLst/>
          </a:prstGeom>
          <a:ln w="190500" cap="rnd">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239014E-7624-0851-8FCC-DD58339A1119}"/>
              </a:ext>
            </a:extLst>
          </p:cNvPr>
          <p:cNvCxnSpPr>
            <a:cxnSpLocks/>
          </p:cNvCxnSpPr>
          <p:nvPr/>
        </p:nvCxnSpPr>
        <p:spPr>
          <a:xfrm flipV="1">
            <a:off x="5574000" y="4817571"/>
            <a:ext cx="0" cy="155346"/>
          </a:xfrm>
          <a:prstGeom prst="line">
            <a:avLst/>
          </a:prstGeom>
          <a:ln w="190500" cap="rnd">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20CCA43-638F-3FEE-C1BB-D14CF4D11D6A}"/>
              </a:ext>
            </a:extLst>
          </p:cNvPr>
          <p:cNvCxnSpPr>
            <a:cxnSpLocks/>
          </p:cNvCxnSpPr>
          <p:nvPr/>
        </p:nvCxnSpPr>
        <p:spPr>
          <a:xfrm flipV="1">
            <a:off x="8223589" y="2176869"/>
            <a:ext cx="0" cy="2819900"/>
          </a:xfrm>
          <a:prstGeom prst="line">
            <a:avLst/>
          </a:prstGeom>
          <a:ln w="190500" cap="rnd">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504A81-7CFC-6670-6BEE-CE97B418ADD6}"/>
              </a:ext>
            </a:extLst>
          </p:cNvPr>
          <p:cNvCxnSpPr>
            <a:cxnSpLocks/>
          </p:cNvCxnSpPr>
          <p:nvPr/>
        </p:nvCxnSpPr>
        <p:spPr>
          <a:xfrm flipV="1">
            <a:off x="8222385" y="2160967"/>
            <a:ext cx="0" cy="155346"/>
          </a:xfrm>
          <a:prstGeom prst="line">
            <a:avLst/>
          </a:prstGeom>
          <a:ln w="190500" cap="rnd">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39CD5E0-5D33-22FF-3822-05D4BF50B1B8}"/>
              </a:ext>
            </a:extLst>
          </p:cNvPr>
          <p:cNvCxnSpPr>
            <a:cxnSpLocks/>
          </p:cNvCxnSpPr>
          <p:nvPr/>
        </p:nvCxnSpPr>
        <p:spPr>
          <a:xfrm flipV="1">
            <a:off x="8222956" y="4841423"/>
            <a:ext cx="0" cy="155346"/>
          </a:xfrm>
          <a:prstGeom prst="line">
            <a:avLst/>
          </a:prstGeom>
          <a:ln w="190500" cap="rnd">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10B8293-8BCA-EB82-1459-49FDD86696B6}"/>
              </a:ext>
            </a:extLst>
          </p:cNvPr>
          <p:cNvCxnSpPr>
            <a:cxnSpLocks/>
          </p:cNvCxnSpPr>
          <p:nvPr/>
        </p:nvCxnSpPr>
        <p:spPr>
          <a:xfrm flipV="1">
            <a:off x="9309805" y="2176869"/>
            <a:ext cx="0" cy="2819900"/>
          </a:xfrm>
          <a:prstGeom prst="line">
            <a:avLst/>
          </a:prstGeom>
          <a:ln w="190500" cap="rnd">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2507641-888F-CAF1-E00B-BBAD4DCB9DFC}"/>
              </a:ext>
            </a:extLst>
          </p:cNvPr>
          <p:cNvCxnSpPr>
            <a:cxnSpLocks/>
          </p:cNvCxnSpPr>
          <p:nvPr/>
        </p:nvCxnSpPr>
        <p:spPr>
          <a:xfrm flipH="1" flipV="1">
            <a:off x="9310085" y="2160967"/>
            <a:ext cx="571" cy="101525"/>
          </a:xfrm>
          <a:prstGeom prst="line">
            <a:avLst/>
          </a:prstGeom>
          <a:ln w="190500" cap="rnd">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2F9D219-3C37-DE90-D3D7-E42C0526E2B0}"/>
              </a:ext>
            </a:extLst>
          </p:cNvPr>
          <p:cNvCxnSpPr>
            <a:cxnSpLocks/>
          </p:cNvCxnSpPr>
          <p:nvPr/>
        </p:nvCxnSpPr>
        <p:spPr>
          <a:xfrm flipH="1" flipV="1">
            <a:off x="9309265" y="4927046"/>
            <a:ext cx="571" cy="69723"/>
          </a:xfrm>
          <a:prstGeom prst="line">
            <a:avLst/>
          </a:prstGeom>
          <a:ln w="190500" cap="rnd">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5734396-556C-BCAF-C950-B2C14AEE168C}"/>
              </a:ext>
            </a:extLst>
          </p:cNvPr>
          <p:cNvCxnSpPr>
            <a:cxnSpLocks/>
          </p:cNvCxnSpPr>
          <p:nvPr/>
        </p:nvCxnSpPr>
        <p:spPr>
          <a:xfrm flipV="1">
            <a:off x="10373212" y="2176869"/>
            <a:ext cx="0" cy="2819900"/>
          </a:xfrm>
          <a:prstGeom prst="line">
            <a:avLst/>
          </a:prstGeom>
          <a:ln w="190500" cap="rnd">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7A1D823-2AAE-38AB-697A-1720298BC2D9}"/>
              </a:ext>
            </a:extLst>
          </p:cNvPr>
          <p:cNvCxnSpPr>
            <a:cxnSpLocks/>
          </p:cNvCxnSpPr>
          <p:nvPr/>
        </p:nvCxnSpPr>
        <p:spPr>
          <a:xfrm>
            <a:off x="10365552" y="2160967"/>
            <a:ext cx="0" cy="0"/>
          </a:xfrm>
          <a:prstGeom prst="line">
            <a:avLst/>
          </a:prstGeom>
          <a:ln w="190500" cap="rnd">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BE8328B8-BA24-2D45-7B7C-CE8D19F0F13E}"/>
              </a:ext>
            </a:extLst>
          </p:cNvPr>
          <p:cNvCxnSpPr>
            <a:cxnSpLocks/>
          </p:cNvCxnSpPr>
          <p:nvPr/>
        </p:nvCxnSpPr>
        <p:spPr>
          <a:xfrm>
            <a:off x="10372579" y="4996769"/>
            <a:ext cx="0" cy="0"/>
          </a:xfrm>
          <a:prstGeom prst="line">
            <a:avLst/>
          </a:prstGeom>
          <a:ln w="190500" cap="rnd">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531095D-A73D-F5F9-AB96-0F403DFD2824}"/>
              </a:ext>
            </a:extLst>
          </p:cNvPr>
          <p:cNvCxnSpPr>
            <a:cxnSpLocks/>
          </p:cNvCxnSpPr>
          <p:nvPr/>
        </p:nvCxnSpPr>
        <p:spPr>
          <a:xfrm flipV="1">
            <a:off x="11298598" y="2160967"/>
            <a:ext cx="0" cy="2819900"/>
          </a:xfrm>
          <a:prstGeom prst="line">
            <a:avLst/>
          </a:prstGeom>
          <a:ln w="190500" cap="rnd">
            <a:solidFill>
              <a:schemeClr val="accent1"/>
            </a:solidFill>
          </a:ln>
        </p:spPr>
        <p:style>
          <a:lnRef idx="2">
            <a:schemeClr val="accent1"/>
          </a:lnRef>
          <a:fillRef idx="0">
            <a:schemeClr val="accent1"/>
          </a:fillRef>
          <a:effectRef idx="1">
            <a:schemeClr val="accent1"/>
          </a:effectRef>
          <a:fontRef idx="minor">
            <a:schemeClr val="tx1"/>
          </a:fontRef>
        </p:style>
      </p:cxnSp>
      <p:sp>
        <p:nvSpPr>
          <p:cNvPr id="24" name="Arc 23">
            <a:extLst>
              <a:ext uri="{FF2B5EF4-FFF2-40B4-BE49-F238E27FC236}">
                <a16:creationId xmlns:a16="http://schemas.microsoft.com/office/drawing/2014/main" id="{8F09E7BB-18F4-E6C6-5D3C-2D01BE739F57}"/>
              </a:ext>
            </a:extLst>
          </p:cNvPr>
          <p:cNvSpPr/>
          <p:nvPr/>
        </p:nvSpPr>
        <p:spPr>
          <a:xfrm rot="4651525" flipH="1">
            <a:off x="1459207" y="2628785"/>
            <a:ext cx="1808101" cy="1250571"/>
          </a:xfrm>
          <a:prstGeom prst="arc">
            <a:avLst/>
          </a:prstGeom>
          <a:ln w="63500" cap="rnd">
            <a:solidFill>
              <a:schemeClr val="tx1"/>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CAECEC66-F15C-D58D-EBD7-1B0A8B062333}"/>
              </a:ext>
            </a:extLst>
          </p:cNvPr>
          <p:cNvSpPr txBox="1"/>
          <p:nvPr/>
        </p:nvSpPr>
        <p:spPr>
          <a:xfrm>
            <a:off x="266713" y="5853721"/>
            <a:ext cx="3558921" cy="646331"/>
          </a:xfrm>
          <a:prstGeom prst="rect">
            <a:avLst/>
          </a:prstGeom>
          <a:noFill/>
        </p:spPr>
        <p:txBody>
          <a:bodyPr wrap="square" rtlCol="0">
            <a:spAutoFit/>
          </a:bodyPr>
          <a:lstStyle/>
          <a:p>
            <a:pPr algn="ctr"/>
            <a:r>
              <a:rPr lang="en-US" dirty="0"/>
              <a:t>Telomeres are repetitive sequence at the ends of chromosomes</a:t>
            </a:r>
          </a:p>
        </p:txBody>
      </p:sp>
    </p:spTree>
    <p:extLst>
      <p:ext uri="{BB962C8B-B14F-4D97-AF65-F5344CB8AC3E}">
        <p14:creationId xmlns:p14="http://schemas.microsoft.com/office/powerpoint/2010/main" val="317699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1B256-D2FE-481A-40B1-A4D52E490F34}"/>
              </a:ext>
            </a:extLst>
          </p:cNvPr>
          <p:cNvSpPr>
            <a:spLocks noGrp="1"/>
          </p:cNvSpPr>
          <p:nvPr>
            <p:ph type="title"/>
          </p:nvPr>
        </p:nvSpPr>
        <p:spPr/>
        <p:txBody>
          <a:bodyPr/>
          <a:lstStyle/>
          <a:p>
            <a:r>
              <a:rPr lang="en-US" dirty="0"/>
              <a:t>Telomeres are hard to assemble</a:t>
            </a:r>
          </a:p>
        </p:txBody>
      </p:sp>
      <p:cxnSp>
        <p:nvCxnSpPr>
          <p:cNvPr id="4" name="Straight Connector 3">
            <a:extLst>
              <a:ext uri="{FF2B5EF4-FFF2-40B4-BE49-F238E27FC236}">
                <a16:creationId xmlns:a16="http://schemas.microsoft.com/office/drawing/2014/main" id="{F11933AF-490B-8B91-C5C3-5920088832CE}"/>
              </a:ext>
            </a:extLst>
          </p:cNvPr>
          <p:cNvCxnSpPr>
            <a:cxnSpLocks/>
          </p:cNvCxnSpPr>
          <p:nvPr/>
        </p:nvCxnSpPr>
        <p:spPr>
          <a:xfrm>
            <a:off x="2893194" y="2144862"/>
            <a:ext cx="8219974" cy="0"/>
          </a:xfrm>
          <a:prstGeom prst="line">
            <a:avLst/>
          </a:prstGeom>
          <a:ln w="317500" cap="rnd">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71CF7D3-B14E-1CD6-3646-F9599968B62D}"/>
              </a:ext>
            </a:extLst>
          </p:cNvPr>
          <p:cNvCxnSpPr>
            <a:cxnSpLocks/>
          </p:cNvCxnSpPr>
          <p:nvPr/>
        </p:nvCxnSpPr>
        <p:spPr>
          <a:xfrm>
            <a:off x="2883554" y="2144862"/>
            <a:ext cx="2656572" cy="0"/>
          </a:xfrm>
          <a:prstGeom prst="line">
            <a:avLst/>
          </a:prstGeom>
          <a:ln w="317500" cap="rnd">
            <a:solidFill>
              <a:srgbClr val="C00000"/>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E56BD2B-39EE-FD97-9049-A7CF6741F82C}"/>
              </a:ext>
            </a:extLst>
          </p:cNvPr>
          <p:cNvSpPr txBox="1"/>
          <p:nvPr/>
        </p:nvSpPr>
        <p:spPr>
          <a:xfrm>
            <a:off x="2748800" y="1960196"/>
            <a:ext cx="3031958" cy="369332"/>
          </a:xfrm>
          <a:prstGeom prst="rect">
            <a:avLst/>
          </a:prstGeom>
          <a:noFill/>
        </p:spPr>
        <p:txBody>
          <a:bodyPr wrap="square" rtlCol="0">
            <a:spAutoFit/>
          </a:bodyPr>
          <a:lstStyle/>
          <a:p>
            <a:r>
              <a:rPr lang="en-US" dirty="0">
                <a:solidFill>
                  <a:schemeClr val="bg1"/>
                </a:solidFill>
              </a:rPr>
              <a:t>TTTAGGGTTTAGGGTTTAGGG</a:t>
            </a:r>
          </a:p>
        </p:txBody>
      </p:sp>
      <p:cxnSp>
        <p:nvCxnSpPr>
          <p:cNvPr id="17" name="Straight Connector 16">
            <a:extLst>
              <a:ext uri="{FF2B5EF4-FFF2-40B4-BE49-F238E27FC236}">
                <a16:creationId xmlns:a16="http://schemas.microsoft.com/office/drawing/2014/main" id="{5976E7E9-FC72-3271-0CAD-71622E141717}"/>
              </a:ext>
            </a:extLst>
          </p:cNvPr>
          <p:cNvCxnSpPr>
            <a:cxnSpLocks/>
          </p:cNvCxnSpPr>
          <p:nvPr/>
        </p:nvCxnSpPr>
        <p:spPr>
          <a:xfrm>
            <a:off x="3124186" y="2595645"/>
            <a:ext cx="308008" cy="0"/>
          </a:xfrm>
          <a:prstGeom prst="line">
            <a:avLst/>
          </a:prstGeom>
          <a:ln w="317500" cap="rnd">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588BC0A-0212-95C7-39E9-23824BF06AE7}"/>
              </a:ext>
            </a:extLst>
          </p:cNvPr>
          <p:cNvSpPr txBox="1"/>
          <p:nvPr/>
        </p:nvSpPr>
        <p:spPr>
          <a:xfrm>
            <a:off x="264695" y="1960196"/>
            <a:ext cx="1998846" cy="369332"/>
          </a:xfrm>
          <a:prstGeom prst="rect">
            <a:avLst/>
          </a:prstGeom>
          <a:noFill/>
        </p:spPr>
        <p:txBody>
          <a:bodyPr wrap="square" rtlCol="0">
            <a:spAutoFit/>
          </a:bodyPr>
          <a:lstStyle/>
          <a:p>
            <a:r>
              <a:rPr lang="en-US" dirty="0"/>
              <a:t>Actual sequence</a:t>
            </a:r>
          </a:p>
        </p:txBody>
      </p:sp>
      <p:sp>
        <p:nvSpPr>
          <p:cNvPr id="21" name="TextBox 20">
            <a:extLst>
              <a:ext uri="{FF2B5EF4-FFF2-40B4-BE49-F238E27FC236}">
                <a16:creationId xmlns:a16="http://schemas.microsoft.com/office/drawing/2014/main" id="{0F64FE50-FA3D-5D83-F797-BBA547D474D5}"/>
              </a:ext>
            </a:extLst>
          </p:cNvPr>
          <p:cNvSpPr txBox="1"/>
          <p:nvPr/>
        </p:nvSpPr>
        <p:spPr>
          <a:xfrm>
            <a:off x="264695" y="2776739"/>
            <a:ext cx="1448602" cy="369332"/>
          </a:xfrm>
          <a:prstGeom prst="rect">
            <a:avLst/>
          </a:prstGeom>
          <a:noFill/>
        </p:spPr>
        <p:txBody>
          <a:bodyPr wrap="square" rtlCol="0">
            <a:spAutoFit/>
          </a:bodyPr>
          <a:lstStyle/>
          <a:p>
            <a:r>
              <a:rPr lang="en-US" dirty="0"/>
              <a:t>Short Reads</a:t>
            </a:r>
          </a:p>
        </p:txBody>
      </p:sp>
      <p:cxnSp>
        <p:nvCxnSpPr>
          <p:cNvPr id="23" name="Straight Connector 22">
            <a:extLst>
              <a:ext uri="{FF2B5EF4-FFF2-40B4-BE49-F238E27FC236}">
                <a16:creationId xmlns:a16="http://schemas.microsoft.com/office/drawing/2014/main" id="{742E2020-5C1A-2E1C-785C-0F1707EFB818}"/>
              </a:ext>
            </a:extLst>
          </p:cNvPr>
          <p:cNvCxnSpPr>
            <a:cxnSpLocks/>
          </p:cNvCxnSpPr>
          <p:nvPr/>
        </p:nvCxnSpPr>
        <p:spPr>
          <a:xfrm>
            <a:off x="3124186" y="3146071"/>
            <a:ext cx="308008" cy="0"/>
          </a:xfrm>
          <a:prstGeom prst="line">
            <a:avLst/>
          </a:prstGeom>
          <a:ln w="317500" cap="rnd">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A9CED7D-776E-8E32-98D5-5FCD7FDC990C}"/>
              </a:ext>
            </a:extLst>
          </p:cNvPr>
          <p:cNvCxnSpPr>
            <a:cxnSpLocks/>
          </p:cNvCxnSpPr>
          <p:nvPr/>
        </p:nvCxnSpPr>
        <p:spPr>
          <a:xfrm>
            <a:off x="3842872" y="2595645"/>
            <a:ext cx="308008" cy="0"/>
          </a:xfrm>
          <a:prstGeom prst="line">
            <a:avLst/>
          </a:prstGeom>
          <a:ln w="317500" cap="rnd">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F8D5C52-4CE6-9101-CB20-9B679ABC8CA7}"/>
              </a:ext>
            </a:extLst>
          </p:cNvPr>
          <p:cNvCxnSpPr>
            <a:cxnSpLocks/>
          </p:cNvCxnSpPr>
          <p:nvPr/>
        </p:nvCxnSpPr>
        <p:spPr>
          <a:xfrm>
            <a:off x="3842872" y="3146071"/>
            <a:ext cx="308008" cy="0"/>
          </a:xfrm>
          <a:prstGeom prst="line">
            <a:avLst/>
          </a:prstGeom>
          <a:ln w="317500" cap="rnd">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2E9E119-8071-86F3-9CBE-74D3A4CEFD3F}"/>
              </a:ext>
            </a:extLst>
          </p:cNvPr>
          <p:cNvCxnSpPr>
            <a:cxnSpLocks/>
          </p:cNvCxnSpPr>
          <p:nvPr/>
        </p:nvCxnSpPr>
        <p:spPr>
          <a:xfrm>
            <a:off x="3124186" y="3606480"/>
            <a:ext cx="308008" cy="0"/>
          </a:xfrm>
          <a:prstGeom prst="line">
            <a:avLst/>
          </a:prstGeom>
          <a:ln w="317500" cap="rnd">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BEC85CC-6E9A-FA30-BD94-BD12F5772E9B}"/>
              </a:ext>
            </a:extLst>
          </p:cNvPr>
          <p:cNvCxnSpPr>
            <a:cxnSpLocks/>
          </p:cNvCxnSpPr>
          <p:nvPr/>
        </p:nvCxnSpPr>
        <p:spPr>
          <a:xfrm>
            <a:off x="3842872" y="3606480"/>
            <a:ext cx="308008" cy="0"/>
          </a:xfrm>
          <a:prstGeom prst="line">
            <a:avLst/>
          </a:prstGeom>
          <a:ln w="317500" cap="rnd">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00C83DB-6E28-9331-EF3D-81CBFB729B5F}"/>
              </a:ext>
            </a:extLst>
          </p:cNvPr>
          <p:cNvCxnSpPr>
            <a:cxnSpLocks/>
          </p:cNvCxnSpPr>
          <p:nvPr/>
        </p:nvCxnSpPr>
        <p:spPr>
          <a:xfrm>
            <a:off x="3124186" y="4049242"/>
            <a:ext cx="308008" cy="0"/>
          </a:xfrm>
          <a:prstGeom prst="line">
            <a:avLst/>
          </a:prstGeom>
          <a:ln w="317500" cap="rnd">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2D8669D-09EC-0A97-23AD-D6EDB5E02403}"/>
              </a:ext>
            </a:extLst>
          </p:cNvPr>
          <p:cNvCxnSpPr>
            <a:cxnSpLocks/>
          </p:cNvCxnSpPr>
          <p:nvPr/>
        </p:nvCxnSpPr>
        <p:spPr>
          <a:xfrm>
            <a:off x="3842872" y="4049242"/>
            <a:ext cx="308008" cy="0"/>
          </a:xfrm>
          <a:prstGeom prst="line">
            <a:avLst/>
          </a:prstGeom>
          <a:ln w="317500" cap="rnd">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10E31E2-FD76-94B3-8E56-D6CCD63E4315}"/>
              </a:ext>
            </a:extLst>
          </p:cNvPr>
          <p:cNvCxnSpPr>
            <a:cxnSpLocks/>
          </p:cNvCxnSpPr>
          <p:nvPr/>
        </p:nvCxnSpPr>
        <p:spPr>
          <a:xfrm>
            <a:off x="3432194" y="4434252"/>
            <a:ext cx="308008" cy="0"/>
          </a:xfrm>
          <a:prstGeom prst="line">
            <a:avLst/>
          </a:prstGeom>
          <a:ln w="317500" cap="rnd">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AC810580-DA64-E04A-8839-78C462CE0F21}"/>
              </a:ext>
            </a:extLst>
          </p:cNvPr>
          <p:cNvSpPr txBox="1"/>
          <p:nvPr/>
        </p:nvSpPr>
        <p:spPr>
          <a:xfrm>
            <a:off x="264695" y="5450958"/>
            <a:ext cx="1448602" cy="369332"/>
          </a:xfrm>
          <a:prstGeom prst="rect">
            <a:avLst/>
          </a:prstGeom>
          <a:noFill/>
        </p:spPr>
        <p:txBody>
          <a:bodyPr wrap="square" rtlCol="0">
            <a:spAutoFit/>
          </a:bodyPr>
          <a:lstStyle/>
          <a:p>
            <a:r>
              <a:rPr lang="en-US" dirty="0"/>
              <a:t>Long Reads</a:t>
            </a:r>
          </a:p>
        </p:txBody>
      </p:sp>
      <p:cxnSp>
        <p:nvCxnSpPr>
          <p:cNvPr id="33" name="Straight Connector 32">
            <a:extLst>
              <a:ext uri="{FF2B5EF4-FFF2-40B4-BE49-F238E27FC236}">
                <a16:creationId xmlns:a16="http://schemas.microsoft.com/office/drawing/2014/main" id="{C1C58551-C28B-647A-80BC-9AB48859264B}"/>
              </a:ext>
            </a:extLst>
          </p:cNvPr>
          <p:cNvCxnSpPr>
            <a:cxnSpLocks/>
          </p:cNvCxnSpPr>
          <p:nvPr/>
        </p:nvCxnSpPr>
        <p:spPr>
          <a:xfrm>
            <a:off x="2739176" y="5653088"/>
            <a:ext cx="1690838" cy="0"/>
          </a:xfrm>
          <a:prstGeom prst="line">
            <a:avLst/>
          </a:prstGeom>
          <a:ln w="317500" cap="rnd">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37" name="Arc 36">
            <a:extLst>
              <a:ext uri="{FF2B5EF4-FFF2-40B4-BE49-F238E27FC236}">
                <a16:creationId xmlns:a16="http://schemas.microsoft.com/office/drawing/2014/main" id="{393C668F-FD65-655D-7E8B-D8087D145FB8}"/>
              </a:ext>
            </a:extLst>
          </p:cNvPr>
          <p:cNvSpPr/>
          <p:nvPr/>
        </p:nvSpPr>
        <p:spPr>
          <a:xfrm rot="10281291" flipH="1">
            <a:off x="3458161" y="1941079"/>
            <a:ext cx="1808101" cy="1250571"/>
          </a:xfrm>
          <a:prstGeom prst="arc">
            <a:avLst/>
          </a:prstGeom>
          <a:ln w="63500" cap="rnd">
            <a:solidFill>
              <a:schemeClr val="tx1"/>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6669166C-165C-AA0E-D3C0-D7191163F186}"/>
              </a:ext>
            </a:extLst>
          </p:cNvPr>
          <p:cNvSpPr txBox="1"/>
          <p:nvPr/>
        </p:nvSpPr>
        <p:spPr>
          <a:xfrm rot="19266379">
            <a:off x="4464493" y="2823828"/>
            <a:ext cx="2201754" cy="923330"/>
          </a:xfrm>
          <a:prstGeom prst="rect">
            <a:avLst/>
          </a:prstGeom>
          <a:noFill/>
        </p:spPr>
        <p:txBody>
          <a:bodyPr wrap="square" rtlCol="0">
            <a:spAutoFit/>
          </a:bodyPr>
          <a:lstStyle/>
          <a:p>
            <a:r>
              <a:rPr lang="en-US" dirty="0"/>
              <a:t>Some of these reads are actually from here</a:t>
            </a:r>
          </a:p>
        </p:txBody>
      </p:sp>
      <p:cxnSp>
        <p:nvCxnSpPr>
          <p:cNvPr id="39" name="Straight Connector 38">
            <a:extLst>
              <a:ext uri="{FF2B5EF4-FFF2-40B4-BE49-F238E27FC236}">
                <a16:creationId xmlns:a16="http://schemas.microsoft.com/office/drawing/2014/main" id="{31D56306-E978-EE79-7347-7D214D425BFD}"/>
              </a:ext>
            </a:extLst>
          </p:cNvPr>
          <p:cNvCxnSpPr>
            <a:cxnSpLocks/>
          </p:cNvCxnSpPr>
          <p:nvPr/>
        </p:nvCxnSpPr>
        <p:spPr>
          <a:xfrm>
            <a:off x="4123609" y="6171248"/>
            <a:ext cx="1690838" cy="0"/>
          </a:xfrm>
          <a:prstGeom prst="line">
            <a:avLst/>
          </a:prstGeom>
          <a:ln w="317500" cap="rnd">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D43F437E-5B20-C6B8-C627-3957B086A6DC}"/>
              </a:ext>
            </a:extLst>
          </p:cNvPr>
          <p:cNvCxnSpPr>
            <a:cxnSpLocks/>
          </p:cNvCxnSpPr>
          <p:nvPr/>
        </p:nvCxnSpPr>
        <p:spPr>
          <a:xfrm>
            <a:off x="3432194" y="6650908"/>
            <a:ext cx="1690838" cy="0"/>
          </a:xfrm>
          <a:prstGeom prst="line">
            <a:avLst/>
          </a:prstGeom>
          <a:ln w="317500" cap="rnd">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6E8E437-F393-3CCF-B20C-0EAA9ED2753F}"/>
              </a:ext>
            </a:extLst>
          </p:cNvPr>
          <p:cNvCxnSpPr>
            <a:cxnSpLocks/>
          </p:cNvCxnSpPr>
          <p:nvPr/>
        </p:nvCxnSpPr>
        <p:spPr>
          <a:xfrm>
            <a:off x="1868089" y="6171248"/>
            <a:ext cx="1690838" cy="0"/>
          </a:xfrm>
          <a:prstGeom prst="line">
            <a:avLst/>
          </a:prstGeom>
          <a:ln w="317500" cap="rnd">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07B8AE75-A786-8FE1-3C43-FF075F8C3DDB}"/>
              </a:ext>
            </a:extLst>
          </p:cNvPr>
          <p:cNvSpPr txBox="1"/>
          <p:nvPr/>
        </p:nvSpPr>
        <p:spPr>
          <a:xfrm>
            <a:off x="8361121" y="2776739"/>
            <a:ext cx="2201754" cy="646331"/>
          </a:xfrm>
          <a:prstGeom prst="rect">
            <a:avLst/>
          </a:prstGeom>
          <a:noFill/>
        </p:spPr>
        <p:txBody>
          <a:bodyPr wrap="square" rtlCol="0">
            <a:spAutoFit/>
          </a:bodyPr>
          <a:lstStyle/>
          <a:p>
            <a:r>
              <a:rPr lang="en-US" dirty="0"/>
              <a:t>These regions are typically collapsed</a:t>
            </a:r>
          </a:p>
        </p:txBody>
      </p:sp>
      <p:sp>
        <p:nvSpPr>
          <p:cNvPr id="44" name="TextBox 43">
            <a:extLst>
              <a:ext uri="{FF2B5EF4-FFF2-40B4-BE49-F238E27FC236}">
                <a16:creationId xmlns:a16="http://schemas.microsoft.com/office/drawing/2014/main" id="{980CC8F5-7226-35EB-A140-F45FB8615809}"/>
              </a:ext>
            </a:extLst>
          </p:cNvPr>
          <p:cNvSpPr txBox="1"/>
          <p:nvPr/>
        </p:nvSpPr>
        <p:spPr>
          <a:xfrm>
            <a:off x="7732647" y="5450579"/>
            <a:ext cx="3458702" cy="1200329"/>
          </a:xfrm>
          <a:prstGeom prst="rect">
            <a:avLst/>
          </a:prstGeom>
          <a:noFill/>
        </p:spPr>
        <p:txBody>
          <a:bodyPr wrap="square" rtlCol="0">
            <a:spAutoFit/>
          </a:bodyPr>
          <a:lstStyle/>
          <a:p>
            <a:r>
              <a:rPr lang="en-US" dirty="0"/>
              <a:t>Long reads can span across repetitive regions into non-repetitive regions. This allows for assembly through these regions</a:t>
            </a:r>
          </a:p>
        </p:txBody>
      </p:sp>
    </p:spTree>
    <p:extLst>
      <p:ext uri="{BB962C8B-B14F-4D97-AF65-F5344CB8AC3E}">
        <p14:creationId xmlns:p14="http://schemas.microsoft.com/office/powerpoint/2010/main" val="314921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animBg="1"/>
      <p:bldP spid="38"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7832C-DE80-8007-FC30-138F9A215B36}"/>
              </a:ext>
            </a:extLst>
          </p:cNvPr>
          <p:cNvSpPr>
            <a:spLocks noGrp="1"/>
          </p:cNvSpPr>
          <p:nvPr>
            <p:ph type="title"/>
          </p:nvPr>
        </p:nvSpPr>
        <p:spPr/>
        <p:txBody>
          <a:bodyPr/>
          <a:lstStyle/>
          <a:p>
            <a:r>
              <a:rPr lang="en-US" dirty="0"/>
              <a:t>What is a telomere-to-telomere assembly?</a:t>
            </a:r>
          </a:p>
        </p:txBody>
      </p:sp>
      <p:cxnSp>
        <p:nvCxnSpPr>
          <p:cNvPr id="3" name="Straight Connector 2">
            <a:extLst>
              <a:ext uri="{FF2B5EF4-FFF2-40B4-BE49-F238E27FC236}">
                <a16:creationId xmlns:a16="http://schemas.microsoft.com/office/drawing/2014/main" id="{F2E942D4-5C44-D775-F8CB-57A7EEE6072D}"/>
              </a:ext>
            </a:extLst>
          </p:cNvPr>
          <p:cNvCxnSpPr>
            <a:cxnSpLocks/>
          </p:cNvCxnSpPr>
          <p:nvPr/>
        </p:nvCxnSpPr>
        <p:spPr>
          <a:xfrm>
            <a:off x="352125" y="2298867"/>
            <a:ext cx="11294443" cy="0"/>
          </a:xfrm>
          <a:prstGeom prst="line">
            <a:avLst/>
          </a:prstGeom>
          <a:ln w="317500" cap="rnd">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32E240D9-26E7-ED9F-D236-EB875FB05FB8}"/>
              </a:ext>
            </a:extLst>
          </p:cNvPr>
          <p:cNvCxnSpPr>
            <a:cxnSpLocks/>
          </p:cNvCxnSpPr>
          <p:nvPr/>
        </p:nvCxnSpPr>
        <p:spPr>
          <a:xfrm>
            <a:off x="342485" y="2298867"/>
            <a:ext cx="2756849" cy="0"/>
          </a:xfrm>
          <a:prstGeom prst="line">
            <a:avLst/>
          </a:prstGeom>
          <a:ln w="317500" cap="rnd">
            <a:solidFill>
              <a:srgbClr val="C00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44DC2BE-D1B2-8C09-CA69-DE48FDE392D8}"/>
              </a:ext>
            </a:extLst>
          </p:cNvPr>
          <p:cNvSpPr txBox="1"/>
          <p:nvPr/>
        </p:nvSpPr>
        <p:spPr>
          <a:xfrm>
            <a:off x="159605" y="2123826"/>
            <a:ext cx="3132237" cy="369332"/>
          </a:xfrm>
          <a:prstGeom prst="rect">
            <a:avLst/>
          </a:prstGeom>
          <a:noFill/>
        </p:spPr>
        <p:txBody>
          <a:bodyPr wrap="square" rtlCol="0">
            <a:spAutoFit/>
          </a:bodyPr>
          <a:lstStyle/>
          <a:p>
            <a:r>
              <a:rPr lang="en-US" dirty="0">
                <a:solidFill>
                  <a:schemeClr val="bg1"/>
                </a:solidFill>
              </a:rPr>
              <a:t>CCCTAAACCCTAAACCCTAAA</a:t>
            </a:r>
          </a:p>
        </p:txBody>
      </p:sp>
      <p:cxnSp>
        <p:nvCxnSpPr>
          <p:cNvPr id="10" name="Straight Connector 9">
            <a:extLst>
              <a:ext uri="{FF2B5EF4-FFF2-40B4-BE49-F238E27FC236}">
                <a16:creationId xmlns:a16="http://schemas.microsoft.com/office/drawing/2014/main" id="{2CE12141-8C0E-5613-6282-CC80B4C0BA01}"/>
              </a:ext>
            </a:extLst>
          </p:cNvPr>
          <p:cNvCxnSpPr>
            <a:cxnSpLocks/>
          </p:cNvCxnSpPr>
          <p:nvPr/>
        </p:nvCxnSpPr>
        <p:spPr>
          <a:xfrm>
            <a:off x="9006037" y="2298867"/>
            <a:ext cx="2656572" cy="0"/>
          </a:xfrm>
          <a:prstGeom prst="line">
            <a:avLst/>
          </a:prstGeom>
          <a:ln w="317500" cap="rnd">
            <a:solidFill>
              <a:srgbClr val="C0000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A616566-A69C-3D95-1FE7-B47C8B9A3E09}"/>
              </a:ext>
            </a:extLst>
          </p:cNvPr>
          <p:cNvSpPr txBox="1"/>
          <p:nvPr/>
        </p:nvSpPr>
        <p:spPr>
          <a:xfrm>
            <a:off x="8871283" y="2114201"/>
            <a:ext cx="3031958" cy="369332"/>
          </a:xfrm>
          <a:prstGeom prst="rect">
            <a:avLst/>
          </a:prstGeom>
          <a:noFill/>
        </p:spPr>
        <p:txBody>
          <a:bodyPr wrap="square" rtlCol="0">
            <a:spAutoFit/>
          </a:bodyPr>
          <a:lstStyle/>
          <a:p>
            <a:r>
              <a:rPr lang="en-US" dirty="0">
                <a:solidFill>
                  <a:schemeClr val="bg1"/>
                </a:solidFill>
              </a:rPr>
              <a:t>TTTAGGGTTTAGGGTTTAGGG</a:t>
            </a:r>
          </a:p>
        </p:txBody>
      </p:sp>
      <p:sp>
        <p:nvSpPr>
          <p:cNvPr id="13" name="TextBox 12">
            <a:extLst>
              <a:ext uri="{FF2B5EF4-FFF2-40B4-BE49-F238E27FC236}">
                <a16:creationId xmlns:a16="http://schemas.microsoft.com/office/drawing/2014/main" id="{6E48827D-4307-4B97-F91B-C39A6245A23A}"/>
              </a:ext>
            </a:extLst>
          </p:cNvPr>
          <p:cNvSpPr txBox="1"/>
          <p:nvPr/>
        </p:nvSpPr>
        <p:spPr>
          <a:xfrm>
            <a:off x="1126156" y="2926296"/>
            <a:ext cx="4793381" cy="646331"/>
          </a:xfrm>
          <a:prstGeom prst="rect">
            <a:avLst/>
          </a:prstGeom>
          <a:noFill/>
        </p:spPr>
        <p:txBody>
          <a:bodyPr wrap="square" rtlCol="0">
            <a:spAutoFit/>
          </a:bodyPr>
          <a:lstStyle/>
          <a:p>
            <a:r>
              <a:rPr lang="en-US" dirty="0"/>
              <a:t>A genome assembly where every chromosome is sequenced from telomere-to-telomere</a:t>
            </a:r>
          </a:p>
        </p:txBody>
      </p:sp>
      <p:sp>
        <p:nvSpPr>
          <p:cNvPr id="14" name="TextBox 13">
            <a:extLst>
              <a:ext uri="{FF2B5EF4-FFF2-40B4-BE49-F238E27FC236}">
                <a16:creationId xmlns:a16="http://schemas.microsoft.com/office/drawing/2014/main" id="{580B3F2B-E3A1-478A-D82C-18D3249FCB55}"/>
              </a:ext>
            </a:extLst>
          </p:cNvPr>
          <p:cNvSpPr txBox="1"/>
          <p:nvPr/>
        </p:nvSpPr>
        <p:spPr>
          <a:xfrm>
            <a:off x="6946231" y="4051302"/>
            <a:ext cx="4793381" cy="646331"/>
          </a:xfrm>
          <a:prstGeom prst="rect">
            <a:avLst/>
          </a:prstGeom>
          <a:noFill/>
        </p:spPr>
        <p:txBody>
          <a:bodyPr wrap="square" rtlCol="0">
            <a:spAutoFit/>
          </a:bodyPr>
          <a:lstStyle/>
          <a:p>
            <a:r>
              <a:rPr lang="en-US" dirty="0"/>
              <a:t>This is very difficult, but is now the gold standard for assemblies</a:t>
            </a:r>
          </a:p>
        </p:txBody>
      </p:sp>
      <p:sp>
        <p:nvSpPr>
          <p:cNvPr id="15" name="TextBox 14">
            <a:extLst>
              <a:ext uri="{FF2B5EF4-FFF2-40B4-BE49-F238E27FC236}">
                <a16:creationId xmlns:a16="http://schemas.microsoft.com/office/drawing/2014/main" id="{51CE616F-75FE-057A-ADDC-0C794EB67C72}"/>
              </a:ext>
            </a:extLst>
          </p:cNvPr>
          <p:cNvSpPr txBox="1"/>
          <p:nvPr/>
        </p:nvSpPr>
        <p:spPr>
          <a:xfrm>
            <a:off x="1126156" y="5370947"/>
            <a:ext cx="4793381" cy="923330"/>
          </a:xfrm>
          <a:prstGeom prst="rect">
            <a:avLst/>
          </a:prstGeom>
          <a:noFill/>
        </p:spPr>
        <p:txBody>
          <a:bodyPr wrap="square" rtlCol="0">
            <a:spAutoFit/>
          </a:bodyPr>
          <a:lstStyle/>
          <a:p>
            <a:r>
              <a:rPr lang="en-US" dirty="0"/>
              <a:t>Long read sequencing (like HiFi) along with better assembly software (like </a:t>
            </a:r>
            <a:r>
              <a:rPr lang="en-US" dirty="0" err="1"/>
              <a:t>HiFiAsm</a:t>
            </a:r>
            <a:r>
              <a:rPr lang="en-US" dirty="0"/>
              <a:t>) have enabled telomere-to-</a:t>
            </a:r>
            <a:r>
              <a:rPr lang="en-US" dirty="0" err="1"/>
              <a:t>telemore</a:t>
            </a:r>
            <a:r>
              <a:rPr lang="en-US" dirty="0"/>
              <a:t> assembly</a:t>
            </a:r>
          </a:p>
        </p:txBody>
      </p:sp>
    </p:spTree>
    <p:extLst>
      <p:ext uri="{BB962C8B-B14F-4D97-AF65-F5344CB8AC3E}">
        <p14:creationId xmlns:p14="http://schemas.microsoft.com/office/powerpoint/2010/main" val="258104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101E-442E-43CF-BF06-0D8FAC4887CA}"/>
              </a:ext>
            </a:extLst>
          </p:cNvPr>
          <p:cNvSpPr>
            <a:spLocks noGrp="1"/>
          </p:cNvSpPr>
          <p:nvPr>
            <p:ph type="title"/>
          </p:nvPr>
        </p:nvSpPr>
        <p:spPr/>
        <p:txBody>
          <a:bodyPr>
            <a:normAutofit fontScale="90000"/>
          </a:bodyPr>
          <a:lstStyle/>
          <a:p>
            <a:r>
              <a:rPr lang="en-US" dirty="0"/>
              <a:t>It took 19 years from sequencing the first human genome to achieve a human T2T assembly</a:t>
            </a:r>
          </a:p>
        </p:txBody>
      </p:sp>
      <p:sp>
        <p:nvSpPr>
          <p:cNvPr id="3" name="TextBox 2">
            <a:extLst>
              <a:ext uri="{FF2B5EF4-FFF2-40B4-BE49-F238E27FC236}">
                <a16:creationId xmlns:a16="http://schemas.microsoft.com/office/drawing/2014/main" id="{5E8D72E5-BEE9-E2E3-8C99-50272661DA6C}"/>
              </a:ext>
            </a:extLst>
          </p:cNvPr>
          <p:cNvSpPr txBox="1"/>
          <p:nvPr/>
        </p:nvSpPr>
        <p:spPr>
          <a:xfrm>
            <a:off x="250257" y="5977287"/>
            <a:ext cx="3003083" cy="646331"/>
          </a:xfrm>
          <a:prstGeom prst="rect">
            <a:avLst/>
          </a:prstGeom>
          <a:noFill/>
        </p:spPr>
        <p:txBody>
          <a:bodyPr wrap="square" rtlCol="0">
            <a:spAutoFit/>
          </a:bodyPr>
          <a:lstStyle/>
          <a:p>
            <a:r>
              <a:rPr lang="en-US" dirty="0"/>
              <a:t>The Human Genome Project officially begins</a:t>
            </a:r>
          </a:p>
        </p:txBody>
      </p:sp>
      <p:sp>
        <p:nvSpPr>
          <p:cNvPr id="4" name="TextBox 3">
            <a:extLst>
              <a:ext uri="{FF2B5EF4-FFF2-40B4-BE49-F238E27FC236}">
                <a16:creationId xmlns:a16="http://schemas.microsoft.com/office/drawing/2014/main" id="{5F99D5B7-DE22-8F67-9A83-D584912149D4}"/>
              </a:ext>
            </a:extLst>
          </p:cNvPr>
          <p:cNvSpPr txBox="1"/>
          <p:nvPr/>
        </p:nvSpPr>
        <p:spPr>
          <a:xfrm>
            <a:off x="4514253" y="1923766"/>
            <a:ext cx="2502564" cy="646331"/>
          </a:xfrm>
          <a:prstGeom prst="rect">
            <a:avLst/>
          </a:prstGeom>
          <a:noFill/>
        </p:spPr>
        <p:txBody>
          <a:bodyPr wrap="square" rtlCol="0">
            <a:spAutoFit/>
          </a:bodyPr>
          <a:lstStyle/>
          <a:p>
            <a:r>
              <a:rPr lang="en-US" dirty="0"/>
              <a:t>The first human genome is published</a:t>
            </a:r>
          </a:p>
        </p:txBody>
      </p:sp>
      <p:sp>
        <p:nvSpPr>
          <p:cNvPr id="5" name="TextBox 4">
            <a:extLst>
              <a:ext uri="{FF2B5EF4-FFF2-40B4-BE49-F238E27FC236}">
                <a16:creationId xmlns:a16="http://schemas.microsoft.com/office/drawing/2014/main" id="{657A67B5-589C-020F-6659-507AAFBCADB1}"/>
              </a:ext>
            </a:extLst>
          </p:cNvPr>
          <p:cNvSpPr txBox="1"/>
          <p:nvPr/>
        </p:nvSpPr>
        <p:spPr>
          <a:xfrm rot="19433048">
            <a:off x="2634265" y="4363617"/>
            <a:ext cx="1266920" cy="369332"/>
          </a:xfrm>
          <a:prstGeom prst="rect">
            <a:avLst/>
          </a:prstGeom>
          <a:noFill/>
        </p:spPr>
        <p:txBody>
          <a:bodyPr wrap="square" rtlCol="0">
            <a:spAutoFit/>
          </a:bodyPr>
          <a:lstStyle/>
          <a:p>
            <a:r>
              <a:rPr lang="en-US" dirty="0"/>
              <a:t>$3 billion</a:t>
            </a:r>
          </a:p>
        </p:txBody>
      </p:sp>
      <p:cxnSp>
        <p:nvCxnSpPr>
          <p:cNvPr id="7" name="Straight Arrow Connector 6">
            <a:extLst>
              <a:ext uri="{FF2B5EF4-FFF2-40B4-BE49-F238E27FC236}">
                <a16:creationId xmlns:a16="http://schemas.microsoft.com/office/drawing/2014/main" id="{C0BD6503-4DBD-02CD-989D-C15FFF0BFBE6}"/>
              </a:ext>
            </a:extLst>
          </p:cNvPr>
          <p:cNvCxnSpPr>
            <a:cxnSpLocks/>
          </p:cNvCxnSpPr>
          <p:nvPr/>
        </p:nvCxnSpPr>
        <p:spPr>
          <a:xfrm>
            <a:off x="154004" y="3840480"/>
            <a:ext cx="11906451" cy="0"/>
          </a:xfrm>
          <a:prstGeom prst="straightConnector1">
            <a:avLst/>
          </a:prstGeom>
          <a:ln w="190500" cap="rnd" cmpd="sng">
            <a:solidFill>
              <a:schemeClr val="tx1"/>
            </a:solidFill>
            <a:prstDash val="lgDash"/>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0024A938-0176-0EB4-A7C5-6932E9212A77}"/>
              </a:ext>
            </a:extLst>
          </p:cNvPr>
          <p:cNvCxnSpPr>
            <a:cxnSpLocks/>
          </p:cNvCxnSpPr>
          <p:nvPr/>
        </p:nvCxnSpPr>
        <p:spPr>
          <a:xfrm>
            <a:off x="1848051" y="4292867"/>
            <a:ext cx="0" cy="1684420"/>
          </a:xfrm>
          <a:prstGeom prst="straightConnector1">
            <a:avLst/>
          </a:prstGeom>
          <a:ln w="127000" cap="rnd" cmpd="sng">
            <a:solidFill>
              <a:schemeClr val="tx1"/>
            </a:solidFill>
            <a:prstDash val="lgDash"/>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AEC4A710-A8B5-E5EF-2909-08D6F54DCBAD}"/>
              </a:ext>
            </a:extLst>
          </p:cNvPr>
          <p:cNvCxnSpPr>
            <a:cxnSpLocks/>
          </p:cNvCxnSpPr>
          <p:nvPr/>
        </p:nvCxnSpPr>
        <p:spPr>
          <a:xfrm flipV="1">
            <a:off x="5501341" y="2589196"/>
            <a:ext cx="0" cy="996992"/>
          </a:xfrm>
          <a:prstGeom prst="straightConnector1">
            <a:avLst/>
          </a:prstGeom>
          <a:ln w="127000" cap="rnd" cmpd="sng">
            <a:solidFill>
              <a:schemeClr val="tx1"/>
            </a:solidFill>
            <a:prstDash val="lgDash"/>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6D20500-9555-67BD-3CCF-8FC4740A581D}"/>
              </a:ext>
            </a:extLst>
          </p:cNvPr>
          <p:cNvCxnSpPr>
            <a:cxnSpLocks/>
          </p:cNvCxnSpPr>
          <p:nvPr/>
        </p:nvCxnSpPr>
        <p:spPr>
          <a:xfrm>
            <a:off x="9870710" y="4079856"/>
            <a:ext cx="0" cy="1704927"/>
          </a:xfrm>
          <a:prstGeom prst="straightConnector1">
            <a:avLst/>
          </a:prstGeom>
          <a:ln w="127000" cap="rnd" cmpd="sng">
            <a:solidFill>
              <a:schemeClr val="tx1"/>
            </a:solidFill>
            <a:prstDash val="lgDash"/>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77B56B7E-67C0-B13B-8070-9017798E1F0A}"/>
              </a:ext>
            </a:extLst>
          </p:cNvPr>
          <p:cNvSpPr txBox="1"/>
          <p:nvPr/>
        </p:nvSpPr>
        <p:spPr>
          <a:xfrm rot="19449727">
            <a:off x="3655360" y="3129170"/>
            <a:ext cx="1110105" cy="369332"/>
          </a:xfrm>
          <a:prstGeom prst="rect">
            <a:avLst/>
          </a:prstGeom>
          <a:noFill/>
        </p:spPr>
        <p:txBody>
          <a:bodyPr wrap="square" rtlCol="0">
            <a:spAutoFit/>
          </a:bodyPr>
          <a:lstStyle/>
          <a:p>
            <a:r>
              <a:rPr lang="en-US" dirty="0"/>
              <a:t>13 years</a:t>
            </a:r>
          </a:p>
        </p:txBody>
      </p:sp>
      <p:cxnSp>
        <p:nvCxnSpPr>
          <p:cNvPr id="22" name="Straight Arrow Connector 21">
            <a:extLst>
              <a:ext uri="{FF2B5EF4-FFF2-40B4-BE49-F238E27FC236}">
                <a16:creationId xmlns:a16="http://schemas.microsoft.com/office/drawing/2014/main" id="{459B143B-2027-2BD2-8FC4-6D70DF6FE46E}"/>
              </a:ext>
            </a:extLst>
          </p:cNvPr>
          <p:cNvCxnSpPr>
            <a:cxnSpLocks/>
          </p:cNvCxnSpPr>
          <p:nvPr/>
        </p:nvCxnSpPr>
        <p:spPr>
          <a:xfrm flipV="1">
            <a:off x="2443010" y="2961071"/>
            <a:ext cx="2693905" cy="1887728"/>
          </a:xfrm>
          <a:prstGeom prst="straightConnector1">
            <a:avLst/>
          </a:prstGeom>
          <a:ln w="63500" cap="rnd" cmpd="sng">
            <a:solidFill>
              <a:schemeClr val="tx2">
                <a:lumMod val="75000"/>
                <a:lumOff val="25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930736C4-D6AB-5CD6-317C-0FA07EA550F9}"/>
              </a:ext>
            </a:extLst>
          </p:cNvPr>
          <p:cNvSpPr txBox="1"/>
          <p:nvPr/>
        </p:nvSpPr>
        <p:spPr>
          <a:xfrm>
            <a:off x="829590" y="4617966"/>
            <a:ext cx="922208" cy="461665"/>
          </a:xfrm>
          <a:prstGeom prst="rect">
            <a:avLst/>
          </a:prstGeom>
          <a:noFill/>
        </p:spPr>
        <p:txBody>
          <a:bodyPr wrap="square" rtlCol="0">
            <a:spAutoFit/>
          </a:bodyPr>
          <a:lstStyle/>
          <a:p>
            <a:r>
              <a:rPr lang="en-US" sz="2400" b="1" dirty="0"/>
              <a:t>1990</a:t>
            </a:r>
          </a:p>
        </p:txBody>
      </p:sp>
      <p:sp>
        <p:nvSpPr>
          <p:cNvPr id="27" name="TextBox 26">
            <a:extLst>
              <a:ext uri="{FF2B5EF4-FFF2-40B4-BE49-F238E27FC236}">
                <a16:creationId xmlns:a16="http://schemas.microsoft.com/office/drawing/2014/main" id="{391985E3-57F3-487C-8642-EE270459EC10}"/>
              </a:ext>
            </a:extLst>
          </p:cNvPr>
          <p:cNvSpPr txBox="1"/>
          <p:nvPr/>
        </p:nvSpPr>
        <p:spPr>
          <a:xfrm>
            <a:off x="5581643" y="2837752"/>
            <a:ext cx="922208" cy="461665"/>
          </a:xfrm>
          <a:prstGeom prst="rect">
            <a:avLst/>
          </a:prstGeom>
          <a:noFill/>
        </p:spPr>
        <p:txBody>
          <a:bodyPr wrap="square" rtlCol="0">
            <a:spAutoFit/>
          </a:bodyPr>
          <a:lstStyle/>
          <a:p>
            <a:r>
              <a:rPr lang="en-US" sz="2400" b="1" dirty="0"/>
              <a:t>2003</a:t>
            </a:r>
          </a:p>
        </p:txBody>
      </p:sp>
      <p:sp>
        <p:nvSpPr>
          <p:cNvPr id="28" name="TextBox 27">
            <a:extLst>
              <a:ext uri="{FF2B5EF4-FFF2-40B4-BE49-F238E27FC236}">
                <a16:creationId xmlns:a16="http://schemas.microsoft.com/office/drawing/2014/main" id="{356653F3-EA79-9E57-3A58-EC62AB2F4B7D}"/>
              </a:ext>
            </a:extLst>
          </p:cNvPr>
          <p:cNvSpPr txBox="1"/>
          <p:nvPr/>
        </p:nvSpPr>
        <p:spPr>
          <a:xfrm>
            <a:off x="10085768" y="4348805"/>
            <a:ext cx="922208" cy="461665"/>
          </a:xfrm>
          <a:prstGeom prst="rect">
            <a:avLst/>
          </a:prstGeom>
          <a:noFill/>
        </p:spPr>
        <p:txBody>
          <a:bodyPr wrap="square" rtlCol="0">
            <a:spAutoFit/>
          </a:bodyPr>
          <a:lstStyle/>
          <a:p>
            <a:r>
              <a:rPr lang="en-US" sz="2400" b="1" dirty="0"/>
              <a:t>2022</a:t>
            </a:r>
          </a:p>
        </p:txBody>
      </p:sp>
      <p:sp>
        <p:nvSpPr>
          <p:cNvPr id="29" name="TextBox 28">
            <a:extLst>
              <a:ext uri="{FF2B5EF4-FFF2-40B4-BE49-F238E27FC236}">
                <a16:creationId xmlns:a16="http://schemas.microsoft.com/office/drawing/2014/main" id="{7477A42C-18A8-D5B8-F6E6-ADB907931B0F}"/>
              </a:ext>
            </a:extLst>
          </p:cNvPr>
          <p:cNvSpPr txBox="1"/>
          <p:nvPr/>
        </p:nvSpPr>
        <p:spPr>
          <a:xfrm>
            <a:off x="8938662" y="5838787"/>
            <a:ext cx="2532118" cy="923330"/>
          </a:xfrm>
          <a:prstGeom prst="rect">
            <a:avLst/>
          </a:prstGeom>
          <a:noFill/>
        </p:spPr>
        <p:txBody>
          <a:bodyPr wrap="square" rtlCol="0">
            <a:spAutoFit/>
          </a:bodyPr>
          <a:lstStyle/>
          <a:p>
            <a:r>
              <a:rPr lang="en-US" dirty="0"/>
              <a:t>The telomere-to-telomere human genome is published</a:t>
            </a:r>
          </a:p>
        </p:txBody>
      </p:sp>
      <p:cxnSp>
        <p:nvCxnSpPr>
          <p:cNvPr id="30" name="Straight Arrow Connector 29">
            <a:extLst>
              <a:ext uri="{FF2B5EF4-FFF2-40B4-BE49-F238E27FC236}">
                <a16:creationId xmlns:a16="http://schemas.microsoft.com/office/drawing/2014/main" id="{63201E94-B363-50D0-0315-CFE1C2953F3F}"/>
              </a:ext>
            </a:extLst>
          </p:cNvPr>
          <p:cNvCxnSpPr>
            <a:cxnSpLocks/>
          </p:cNvCxnSpPr>
          <p:nvPr/>
        </p:nvCxnSpPr>
        <p:spPr>
          <a:xfrm>
            <a:off x="6536556" y="3299417"/>
            <a:ext cx="3119097" cy="1318549"/>
          </a:xfrm>
          <a:prstGeom prst="straightConnector1">
            <a:avLst/>
          </a:prstGeom>
          <a:ln w="63500" cap="rnd" cmpd="sng">
            <a:solidFill>
              <a:schemeClr val="tx2">
                <a:lumMod val="75000"/>
                <a:lumOff val="25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97B7187E-C11A-0CF8-7B8E-3D34C897019C}"/>
              </a:ext>
            </a:extLst>
          </p:cNvPr>
          <p:cNvSpPr txBox="1"/>
          <p:nvPr/>
        </p:nvSpPr>
        <p:spPr>
          <a:xfrm rot="1560416">
            <a:off x="7697864" y="4108201"/>
            <a:ext cx="1110105" cy="369332"/>
          </a:xfrm>
          <a:prstGeom prst="rect">
            <a:avLst/>
          </a:prstGeom>
          <a:noFill/>
        </p:spPr>
        <p:txBody>
          <a:bodyPr wrap="square" rtlCol="0">
            <a:spAutoFit/>
          </a:bodyPr>
          <a:lstStyle/>
          <a:p>
            <a:r>
              <a:rPr lang="en-US" dirty="0"/>
              <a:t>19 years</a:t>
            </a:r>
          </a:p>
        </p:txBody>
      </p:sp>
      <p:sp>
        <p:nvSpPr>
          <p:cNvPr id="40" name="TextBox 39">
            <a:extLst>
              <a:ext uri="{FF2B5EF4-FFF2-40B4-BE49-F238E27FC236}">
                <a16:creationId xmlns:a16="http://schemas.microsoft.com/office/drawing/2014/main" id="{ABABE1F6-8AB7-9D9A-FA9E-FB310B5722E3}"/>
              </a:ext>
            </a:extLst>
          </p:cNvPr>
          <p:cNvSpPr txBox="1"/>
          <p:nvPr/>
        </p:nvSpPr>
        <p:spPr>
          <a:xfrm>
            <a:off x="3383191" y="6492875"/>
            <a:ext cx="5166925" cy="369332"/>
          </a:xfrm>
          <a:prstGeom prst="rect">
            <a:avLst/>
          </a:prstGeom>
          <a:noFill/>
        </p:spPr>
        <p:txBody>
          <a:bodyPr wrap="square" rtlCol="0">
            <a:spAutoFit/>
          </a:bodyPr>
          <a:lstStyle/>
          <a:p>
            <a:r>
              <a:rPr lang="en-US" dirty="0"/>
              <a:t>It is such a big deal that NCBI has a </a:t>
            </a:r>
            <a:r>
              <a:rPr lang="en-US" dirty="0">
                <a:hlinkClick r:id="rId2"/>
              </a:rPr>
              <a:t>website for it</a:t>
            </a:r>
            <a:r>
              <a:rPr lang="en-US" dirty="0"/>
              <a:t>.</a:t>
            </a:r>
          </a:p>
        </p:txBody>
      </p:sp>
    </p:spTree>
    <p:extLst>
      <p:ext uri="{BB962C8B-B14F-4D97-AF65-F5344CB8AC3E}">
        <p14:creationId xmlns:p14="http://schemas.microsoft.com/office/powerpoint/2010/main" val="88863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1" grpId="0"/>
      <p:bldP spid="27" grpId="0"/>
      <p:bldP spid="28" grpId="0"/>
      <p:bldP spid="29" grpId="0"/>
      <p:bldP spid="33"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8EF7F-051C-40B2-D359-33B856EEF7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F9F8DD-612D-A88F-0158-B783F1F63269}"/>
              </a:ext>
            </a:extLst>
          </p:cNvPr>
          <p:cNvSpPr>
            <a:spLocks noGrp="1"/>
          </p:cNvSpPr>
          <p:nvPr>
            <p:ph type="title"/>
          </p:nvPr>
        </p:nvSpPr>
        <p:spPr>
          <a:xfrm>
            <a:off x="838200" y="365126"/>
            <a:ext cx="10515600" cy="751156"/>
          </a:xfrm>
        </p:spPr>
        <p:txBody>
          <a:bodyPr/>
          <a:lstStyle/>
          <a:p>
            <a:r>
              <a:rPr lang="en-US" dirty="0"/>
              <a:t>Assembly analysis: comparative genomics</a:t>
            </a:r>
          </a:p>
        </p:txBody>
      </p:sp>
      <p:sp>
        <p:nvSpPr>
          <p:cNvPr id="3" name="Content Placeholder 2">
            <a:extLst>
              <a:ext uri="{FF2B5EF4-FFF2-40B4-BE49-F238E27FC236}">
                <a16:creationId xmlns:a16="http://schemas.microsoft.com/office/drawing/2014/main" id="{71D42451-A649-8D17-E9EF-B11C5192D632}"/>
              </a:ext>
            </a:extLst>
          </p:cNvPr>
          <p:cNvSpPr>
            <a:spLocks noGrp="1"/>
          </p:cNvSpPr>
          <p:nvPr>
            <p:ph idx="1"/>
          </p:nvPr>
        </p:nvSpPr>
        <p:spPr>
          <a:xfrm>
            <a:off x="838200" y="1116282"/>
            <a:ext cx="10515600" cy="5060681"/>
          </a:xfrm>
        </p:spPr>
        <p:txBody>
          <a:bodyPr/>
          <a:lstStyle/>
          <a:p>
            <a:r>
              <a:rPr lang="en-US" dirty="0"/>
              <a:t>Once we have an assembled genome it might be interesting to compare it to other related genomes.</a:t>
            </a:r>
          </a:p>
          <a:p>
            <a:r>
              <a:rPr lang="en-US" dirty="0"/>
              <a:t>Many things could be compared: (what?)</a:t>
            </a:r>
          </a:p>
        </p:txBody>
      </p:sp>
    </p:spTree>
    <p:extLst>
      <p:ext uri="{BB962C8B-B14F-4D97-AF65-F5344CB8AC3E}">
        <p14:creationId xmlns:p14="http://schemas.microsoft.com/office/powerpoint/2010/main" val="3906075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E7C3-C072-B49E-34F3-3E9F54043933}"/>
              </a:ext>
            </a:extLst>
          </p:cNvPr>
          <p:cNvSpPr>
            <a:spLocks noGrp="1"/>
          </p:cNvSpPr>
          <p:nvPr>
            <p:ph type="title"/>
          </p:nvPr>
        </p:nvSpPr>
        <p:spPr>
          <a:xfrm>
            <a:off x="838200" y="365126"/>
            <a:ext cx="10515600" cy="751156"/>
          </a:xfrm>
        </p:spPr>
        <p:txBody>
          <a:bodyPr/>
          <a:lstStyle/>
          <a:p>
            <a:r>
              <a:rPr lang="en-US" dirty="0"/>
              <a:t>Assembly analysis: comparative genomics</a:t>
            </a:r>
          </a:p>
        </p:txBody>
      </p:sp>
      <p:sp>
        <p:nvSpPr>
          <p:cNvPr id="3" name="Content Placeholder 2">
            <a:extLst>
              <a:ext uri="{FF2B5EF4-FFF2-40B4-BE49-F238E27FC236}">
                <a16:creationId xmlns:a16="http://schemas.microsoft.com/office/drawing/2014/main" id="{45826CCA-E4F8-B058-7ACF-AC0B8531D2A3}"/>
              </a:ext>
            </a:extLst>
          </p:cNvPr>
          <p:cNvSpPr>
            <a:spLocks noGrp="1"/>
          </p:cNvSpPr>
          <p:nvPr>
            <p:ph idx="1"/>
          </p:nvPr>
        </p:nvSpPr>
        <p:spPr>
          <a:xfrm>
            <a:off x="838200" y="1116282"/>
            <a:ext cx="10515600" cy="5060681"/>
          </a:xfrm>
        </p:spPr>
        <p:txBody>
          <a:bodyPr/>
          <a:lstStyle/>
          <a:p>
            <a:r>
              <a:rPr lang="en-US" dirty="0"/>
              <a:t>Once we have an assembled genome it might be interesting to compare it to other related genomes.</a:t>
            </a:r>
          </a:p>
          <a:p>
            <a:r>
              <a:rPr lang="en-US" dirty="0"/>
              <a:t>Many things could be compared:</a:t>
            </a:r>
          </a:p>
          <a:p>
            <a:pPr lvl="1"/>
            <a:r>
              <a:rPr lang="en-US" dirty="0"/>
              <a:t>Gene content</a:t>
            </a:r>
          </a:p>
          <a:p>
            <a:pPr lvl="1"/>
            <a:r>
              <a:rPr lang="en-US" dirty="0"/>
              <a:t>Repeat content</a:t>
            </a:r>
          </a:p>
          <a:p>
            <a:pPr lvl="1"/>
            <a:r>
              <a:rPr lang="en-US" dirty="0"/>
              <a:t>Sequence variation (mutations, indels)</a:t>
            </a:r>
          </a:p>
          <a:p>
            <a:pPr lvl="1"/>
            <a:r>
              <a:rPr lang="en-US" dirty="0"/>
              <a:t>Chromosome #</a:t>
            </a:r>
          </a:p>
          <a:p>
            <a:pPr lvl="1"/>
            <a:r>
              <a:rPr lang="en-US" dirty="0"/>
              <a:t>Synteny (are the sequences in the same order in both genomes)</a:t>
            </a:r>
          </a:p>
          <a:p>
            <a:r>
              <a:rPr lang="en-US" dirty="0"/>
              <a:t>We will do a synteny analysis</a:t>
            </a:r>
          </a:p>
          <a:p>
            <a:pPr lvl="1"/>
            <a:r>
              <a:rPr lang="en-US" dirty="0"/>
              <a:t>Could do it at the gene level or nucleotide level</a:t>
            </a:r>
          </a:p>
          <a:p>
            <a:pPr lvl="1"/>
            <a:r>
              <a:rPr lang="en-US" dirty="0"/>
              <a:t>We haven’t annotated our genome, so will try nucleotide level</a:t>
            </a:r>
          </a:p>
          <a:p>
            <a:pPr lvl="1"/>
            <a:r>
              <a:rPr lang="en-US" dirty="0"/>
              <a:t>Align one genome to the other and see where the regions of similarity are</a:t>
            </a:r>
          </a:p>
        </p:txBody>
      </p:sp>
    </p:spTree>
    <p:extLst>
      <p:ext uri="{BB962C8B-B14F-4D97-AF65-F5344CB8AC3E}">
        <p14:creationId xmlns:p14="http://schemas.microsoft.com/office/powerpoint/2010/main" val="30171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86A84-846E-DE63-2841-B33E873925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9ED052-883D-A41B-817C-96BDB9C38AAC}"/>
              </a:ext>
            </a:extLst>
          </p:cNvPr>
          <p:cNvSpPr>
            <a:spLocks noGrp="1"/>
          </p:cNvSpPr>
          <p:nvPr>
            <p:ph type="title"/>
          </p:nvPr>
        </p:nvSpPr>
        <p:spPr>
          <a:xfrm>
            <a:off x="838200" y="365126"/>
            <a:ext cx="10515600" cy="751156"/>
          </a:xfrm>
        </p:spPr>
        <p:txBody>
          <a:bodyPr>
            <a:normAutofit fontScale="90000"/>
          </a:bodyPr>
          <a:lstStyle/>
          <a:p>
            <a:r>
              <a:rPr lang="en-US" dirty="0"/>
              <a:t>Dot plots are a common way to visualize genomic comparisons</a:t>
            </a:r>
          </a:p>
        </p:txBody>
      </p:sp>
      <p:sp>
        <p:nvSpPr>
          <p:cNvPr id="3" name="Content Placeholder 2">
            <a:extLst>
              <a:ext uri="{FF2B5EF4-FFF2-40B4-BE49-F238E27FC236}">
                <a16:creationId xmlns:a16="http://schemas.microsoft.com/office/drawing/2014/main" id="{B54D4B86-86E0-9BFC-7C88-C89D6B4F206C}"/>
              </a:ext>
            </a:extLst>
          </p:cNvPr>
          <p:cNvSpPr>
            <a:spLocks noGrp="1"/>
          </p:cNvSpPr>
          <p:nvPr>
            <p:ph idx="1"/>
          </p:nvPr>
        </p:nvSpPr>
        <p:spPr>
          <a:xfrm>
            <a:off x="434439" y="1496291"/>
            <a:ext cx="5847608" cy="4668797"/>
          </a:xfrm>
        </p:spPr>
        <p:txBody>
          <a:bodyPr/>
          <a:lstStyle/>
          <a:p>
            <a:r>
              <a:rPr lang="en-US" dirty="0"/>
              <a:t>Example on right is humans (x-axis) vs chimp (y-axis)</a:t>
            </a:r>
          </a:p>
          <a:p>
            <a:r>
              <a:rPr lang="en-US" dirty="0"/>
              <a:t>Dots represent sequence similarity</a:t>
            </a:r>
          </a:p>
          <a:p>
            <a:r>
              <a:rPr lang="en-US" dirty="0"/>
              <a:t>Demo </a:t>
            </a:r>
            <a:r>
              <a:rPr lang="en-US" dirty="0">
                <a:hlinkClick r:id="rId2"/>
              </a:rPr>
              <a:t>sheep vs cow</a:t>
            </a:r>
            <a:r>
              <a:rPr lang="en-US" dirty="0"/>
              <a:t> at D-GENIES</a:t>
            </a:r>
          </a:p>
        </p:txBody>
      </p:sp>
      <p:pic>
        <p:nvPicPr>
          <p:cNvPr id="4" name="Picture 3">
            <a:extLst>
              <a:ext uri="{FF2B5EF4-FFF2-40B4-BE49-F238E27FC236}">
                <a16:creationId xmlns:a16="http://schemas.microsoft.com/office/drawing/2014/main" id="{09E7113C-85D0-780E-52A8-87DC39BA658E}"/>
              </a:ext>
            </a:extLst>
          </p:cNvPr>
          <p:cNvPicPr>
            <a:picLocks noChangeAspect="1"/>
          </p:cNvPicPr>
          <p:nvPr/>
        </p:nvPicPr>
        <p:blipFill>
          <a:blip r:embed="rId3"/>
          <a:stretch>
            <a:fillRect/>
          </a:stretch>
        </p:blipFill>
        <p:spPr>
          <a:xfrm>
            <a:off x="6692900" y="968374"/>
            <a:ext cx="5499100" cy="5524500"/>
          </a:xfrm>
          <a:prstGeom prst="rect">
            <a:avLst/>
          </a:prstGeom>
        </p:spPr>
      </p:pic>
    </p:spTree>
    <p:extLst>
      <p:ext uri="{BB962C8B-B14F-4D97-AF65-F5344CB8AC3E}">
        <p14:creationId xmlns:p14="http://schemas.microsoft.com/office/powerpoint/2010/main" val="3048656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906D8-EBEE-C792-F594-58B90D53135B}"/>
              </a:ext>
            </a:extLst>
          </p:cNvPr>
          <p:cNvSpPr>
            <a:spLocks noGrp="1"/>
          </p:cNvSpPr>
          <p:nvPr>
            <p:ph type="title"/>
          </p:nvPr>
        </p:nvSpPr>
        <p:spPr/>
        <p:txBody>
          <a:bodyPr/>
          <a:lstStyle/>
          <a:p>
            <a:r>
              <a:rPr lang="en-US" dirty="0"/>
              <a:t>CONDA Environments</a:t>
            </a:r>
          </a:p>
        </p:txBody>
      </p:sp>
      <p:sp>
        <p:nvSpPr>
          <p:cNvPr id="3" name="Content Placeholder 2">
            <a:extLst>
              <a:ext uri="{FF2B5EF4-FFF2-40B4-BE49-F238E27FC236}">
                <a16:creationId xmlns:a16="http://schemas.microsoft.com/office/drawing/2014/main" id="{BD2BEB6B-8F40-389F-7AF0-88FE31D6FD26}"/>
              </a:ext>
            </a:extLst>
          </p:cNvPr>
          <p:cNvSpPr>
            <a:spLocks noGrp="1"/>
          </p:cNvSpPr>
          <p:nvPr>
            <p:ph idx="1"/>
          </p:nvPr>
        </p:nvSpPr>
        <p:spPr>
          <a:xfrm>
            <a:off x="322729" y="1825625"/>
            <a:ext cx="11429999" cy="4351338"/>
          </a:xfrm>
        </p:spPr>
        <p:txBody>
          <a:bodyPr>
            <a:normAutofit lnSpcReduction="10000"/>
          </a:bodyPr>
          <a:lstStyle/>
          <a:p>
            <a:r>
              <a:rPr lang="en-US" dirty="0"/>
              <a:t>Today we are going to use something called </a:t>
            </a:r>
            <a:r>
              <a:rPr lang="en-US" dirty="0">
                <a:hlinkClick r:id="rId2"/>
              </a:rPr>
              <a:t>CONDA</a:t>
            </a:r>
            <a:endParaRPr lang="en-US" dirty="0"/>
          </a:p>
          <a:p>
            <a:r>
              <a:rPr lang="en-US" dirty="0"/>
              <a:t>CONDA is a tool for managing packages, programs, and add other add-ons</a:t>
            </a:r>
          </a:p>
          <a:p>
            <a:r>
              <a:rPr lang="en-US" dirty="0"/>
              <a:t>Originally developed for Python, useful for other languages as well</a:t>
            </a:r>
          </a:p>
          <a:p>
            <a:r>
              <a:rPr lang="en-US" dirty="0"/>
              <a:t>You can create separate “environments” for different tasks or sets of programs</a:t>
            </a:r>
          </a:p>
          <a:p>
            <a:r>
              <a:rPr lang="en-US" dirty="0"/>
              <a:t>This helps prevent version or package conflicts and can also keep things reproducible</a:t>
            </a:r>
          </a:p>
          <a:p>
            <a:r>
              <a:rPr lang="en-US" dirty="0"/>
              <a:t>We are using a </a:t>
            </a:r>
            <a:r>
              <a:rPr lang="en-US" dirty="0" err="1"/>
              <a:t>conda</a:t>
            </a:r>
            <a:r>
              <a:rPr lang="en-US" dirty="0"/>
              <a:t> environment for this lab…you will see the code to activate it and install a package</a:t>
            </a:r>
          </a:p>
        </p:txBody>
      </p:sp>
    </p:spTree>
    <p:extLst>
      <p:ext uri="{BB962C8B-B14F-4D97-AF65-F5344CB8AC3E}">
        <p14:creationId xmlns:p14="http://schemas.microsoft.com/office/powerpoint/2010/main" val="407404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D800-5789-3AFD-E42D-884CC51C6DCB}"/>
              </a:ext>
            </a:extLst>
          </p:cNvPr>
          <p:cNvSpPr>
            <a:spLocks noGrp="1"/>
          </p:cNvSpPr>
          <p:nvPr>
            <p:ph type="title"/>
          </p:nvPr>
        </p:nvSpPr>
        <p:spPr>
          <a:xfrm>
            <a:off x="838200" y="365126"/>
            <a:ext cx="10515600" cy="784802"/>
          </a:xfrm>
        </p:spPr>
        <p:txBody>
          <a:bodyPr/>
          <a:lstStyle/>
          <a:p>
            <a:r>
              <a:rPr lang="en-US" dirty="0"/>
              <a:t>Genome Assembly Overview</a:t>
            </a:r>
          </a:p>
        </p:txBody>
      </p:sp>
      <p:sp>
        <p:nvSpPr>
          <p:cNvPr id="3" name="Content Placeholder 2">
            <a:extLst>
              <a:ext uri="{FF2B5EF4-FFF2-40B4-BE49-F238E27FC236}">
                <a16:creationId xmlns:a16="http://schemas.microsoft.com/office/drawing/2014/main" id="{1523A530-03B1-3612-8FD1-BC64E94BA5DD}"/>
              </a:ext>
            </a:extLst>
          </p:cNvPr>
          <p:cNvSpPr>
            <a:spLocks noGrp="1"/>
          </p:cNvSpPr>
          <p:nvPr>
            <p:ph idx="1"/>
          </p:nvPr>
        </p:nvSpPr>
        <p:spPr>
          <a:xfrm>
            <a:off x="838200" y="1302327"/>
            <a:ext cx="10515600" cy="4874636"/>
          </a:xfrm>
        </p:spPr>
        <p:txBody>
          <a:bodyPr/>
          <a:lstStyle/>
          <a:p>
            <a:r>
              <a:rPr lang="en-US" dirty="0"/>
              <a:t>Chromosomes are often 10s to 100s of </a:t>
            </a:r>
            <a:r>
              <a:rPr lang="en-US" dirty="0" err="1"/>
              <a:t>megabases</a:t>
            </a:r>
            <a:r>
              <a:rPr lang="en-US" dirty="0"/>
              <a:t> in length</a:t>
            </a:r>
          </a:p>
          <a:p>
            <a:r>
              <a:rPr lang="en-US" dirty="0"/>
              <a:t>Even the longest read technologies only give reads 10-100 kilobases long</a:t>
            </a:r>
          </a:p>
          <a:p>
            <a:r>
              <a:rPr lang="en-US" dirty="0"/>
              <a:t>Genetic, genomic, and evolutionary studies are aided (or need) longer contigs / scaffolds</a:t>
            </a:r>
          </a:p>
          <a:p>
            <a:r>
              <a:rPr lang="en-US" dirty="0"/>
              <a:t>The ultimate goal is telomere-to-telomere (T-to-T) assemblies</a:t>
            </a:r>
          </a:p>
        </p:txBody>
      </p:sp>
    </p:spTree>
    <p:extLst>
      <p:ext uri="{BB962C8B-B14F-4D97-AF65-F5344CB8AC3E}">
        <p14:creationId xmlns:p14="http://schemas.microsoft.com/office/powerpoint/2010/main" val="2915853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A77A7-9C99-0EA1-9EB6-0BABAFCE53B3}"/>
              </a:ext>
            </a:extLst>
          </p:cNvPr>
          <p:cNvSpPr>
            <a:spLocks noGrp="1"/>
          </p:cNvSpPr>
          <p:nvPr>
            <p:ph type="title"/>
          </p:nvPr>
        </p:nvSpPr>
        <p:spPr>
          <a:xfrm>
            <a:off x="838200" y="365125"/>
            <a:ext cx="10515600" cy="2959966"/>
          </a:xfrm>
        </p:spPr>
        <p:txBody>
          <a:bodyPr>
            <a:normAutofit/>
          </a:bodyPr>
          <a:lstStyle/>
          <a:p>
            <a:r>
              <a:rPr lang="en-US" dirty="0"/>
              <a:t>Review Sesson</a:t>
            </a:r>
            <a:br>
              <a:rPr lang="en-US" dirty="0"/>
            </a:br>
            <a:r>
              <a:rPr lang="en-US" dirty="0"/>
              <a:t>Thursday 5:00 – 6:00, in this room</a:t>
            </a:r>
            <a:br>
              <a:rPr lang="en-US" dirty="0"/>
            </a:br>
            <a:r>
              <a:rPr lang="en-US" dirty="0"/>
              <a:t>No planned presentation, bring your questions</a:t>
            </a:r>
            <a:br>
              <a:rPr lang="en-US" dirty="0"/>
            </a:br>
            <a:r>
              <a:rPr lang="en-US" dirty="0"/>
              <a:t>(No obligation to attend)</a:t>
            </a:r>
          </a:p>
        </p:txBody>
      </p:sp>
    </p:spTree>
    <p:extLst>
      <p:ext uri="{BB962C8B-B14F-4D97-AF65-F5344CB8AC3E}">
        <p14:creationId xmlns:p14="http://schemas.microsoft.com/office/powerpoint/2010/main" val="1233180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C753A-BD38-40EC-93D2-991D6E4B6FC0}"/>
              </a:ext>
            </a:extLst>
          </p:cNvPr>
          <p:cNvSpPr>
            <a:spLocks noGrp="1"/>
          </p:cNvSpPr>
          <p:nvPr>
            <p:ph type="title"/>
          </p:nvPr>
        </p:nvSpPr>
        <p:spPr>
          <a:xfrm>
            <a:off x="838200" y="365125"/>
            <a:ext cx="10515600" cy="4359275"/>
          </a:xfrm>
        </p:spPr>
        <p:txBody>
          <a:bodyPr>
            <a:normAutofit/>
          </a:bodyPr>
          <a:lstStyle/>
          <a:p>
            <a:r>
              <a:rPr lang="en-US" dirty="0"/>
              <a:t>Important:</a:t>
            </a:r>
            <a:br>
              <a:rPr lang="en-US" dirty="0"/>
            </a:br>
            <a:br>
              <a:rPr lang="en-US" dirty="0"/>
            </a:br>
            <a:r>
              <a:rPr lang="en-US" dirty="0"/>
              <a:t>Run the methylation code at the very end of today’s lab before leaving.</a:t>
            </a:r>
            <a:br>
              <a:rPr lang="en-US" dirty="0"/>
            </a:br>
            <a:br>
              <a:rPr lang="en-US" dirty="0"/>
            </a:br>
            <a:r>
              <a:rPr lang="en-US" dirty="0"/>
              <a:t>We need the results for Thursday</a:t>
            </a:r>
          </a:p>
        </p:txBody>
      </p:sp>
    </p:spTree>
    <p:extLst>
      <p:ext uri="{BB962C8B-B14F-4D97-AF65-F5344CB8AC3E}">
        <p14:creationId xmlns:p14="http://schemas.microsoft.com/office/powerpoint/2010/main" val="1328851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EE3B-E965-20FB-8C96-5A58E7520DE6}"/>
              </a:ext>
            </a:extLst>
          </p:cNvPr>
          <p:cNvSpPr>
            <a:spLocks noGrp="1"/>
          </p:cNvSpPr>
          <p:nvPr>
            <p:ph type="title"/>
          </p:nvPr>
        </p:nvSpPr>
        <p:spPr/>
        <p:txBody>
          <a:bodyPr/>
          <a:lstStyle/>
          <a:p>
            <a:r>
              <a:rPr lang="en-US" dirty="0"/>
              <a:t>Genome assembly: why?</a:t>
            </a:r>
          </a:p>
        </p:txBody>
      </p:sp>
      <p:sp>
        <p:nvSpPr>
          <p:cNvPr id="3" name="Content Placeholder 2">
            <a:extLst>
              <a:ext uri="{FF2B5EF4-FFF2-40B4-BE49-F238E27FC236}">
                <a16:creationId xmlns:a16="http://schemas.microsoft.com/office/drawing/2014/main" id="{6987BB97-3FBA-2F99-B412-AB3E1305AA8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04359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1ED800-5789-3AFD-E42D-884CC51C6DCB}"/>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Genome Assembly With HiFiAsm</a:t>
            </a:r>
          </a:p>
        </p:txBody>
      </p:sp>
      <p:sp>
        <p:nvSpPr>
          <p:cNvPr id="2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AAF8D7F-367E-B137-BF6F-1486CC3BFFC0}"/>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dirty="0"/>
              <a:t>Align Reads</a:t>
            </a:r>
          </a:p>
          <a:p>
            <a:pPr indent="-228600">
              <a:lnSpc>
                <a:spcPct val="90000"/>
              </a:lnSpc>
              <a:spcAft>
                <a:spcPts val="600"/>
              </a:spcAft>
              <a:buFont typeface="Arial" panose="020B0604020202020204" pitchFamily="34" charset="0"/>
              <a:buChar char="•"/>
            </a:pPr>
            <a:r>
              <a:rPr lang="en-US" sz="2200" dirty="0"/>
              <a:t>Correct Errors</a:t>
            </a:r>
          </a:p>
        </p:txBody>
      </p:sp>
      <p:pic>
        <p:nvPicPr>
          <p:cNvPr id="5" name="Content Placeholder 4" descr="A diagram of a process&#10;&#10;Description automatically generated">
            <a:extLst>
              <a:ext uri="{FF2B5EF4-FFF2-40B4-BE49-F238E27FC236}">
                <a16:creationId xmlns:a16="http://schemas.microsoft.com/office/drawing/2014/main" id="{4D9621C6-2E4D-85A1-830C-BFFBFA8685D3}"/>
              </a:ext>
            </a:extLst>
          </p:cNvPr>
          <p:cNvPicPr>
            <a:picLocks noGrp="1" noChangeAspect="1"/>
          </p:cNvPicPr>
          <p:nvPr>
            <p:ph idx="1"/>
          </p:nvPr>
        </p:nvPicPr>
        <p:blipFill rotWithShape="1">
          <a:blip r:embed="rId2"/>
          <a:srcRect b="45493"/>
          <a:stretch/>
        </p:blipFill>
        <p:spPr>
          <a:xfrm>
            <a:off x="4603186" y="300980"/>
            <a:ext cx="7449267" cy="3410713"/>
          </a:xfrm>
          <a:prstGeom prst="rect">
            <a:avLst/>
          </a:prstGeom>
        </p:spPr>
      </p:pic>
      <p:sp>
        <p:nvSpPr>
          <p:cNvPr id="11" name="TextBox 10">
            <a:extLst>
              <a:ext uri="{FF2B5EF4-FFF2-40B4-BE49-F238E27FC236}">
                <a16:creationId xmlns:a16="http://schemas.microsoft.com/office/drawing/2014/main" id="{0090EC84-734A-A201-C14B-55AA26D3BF62}"/>
              </a:ext>
            </a:extLst>
          </p:cNvPr>
          <p:cNvSpPr txBox="1"/>
          <p:nvPr/>
        </p:nvSpPr>
        <p:spPr>
          <a:xfrm>
            <a:off x="0" y="6599104"/>
            <a:ext cx="2016087" cy="259623"/>
          </a:xfrm>
          <a:prstGeom prst="rect">
            <a:avLst/>
          </a:prstGeom>
          <a:noFill/>
        </p:spPr>
        <p:txBody>
          <a:bodyPr wrap="square">
            <a:spAutoFit/>
          </a:bodyPr>
          <a:lstStyle/>
          <a:p>
            <a:pPr>
              <a:lnSpc>
                <a:spcPct val="90000"/>
              </a:lnSpc>
              <a:spcAft>
                <a:spcPts val="600"/>
              </a:spcAft>
            </a:pPr>
            <a:r>
              <a:rPr lang="en-US" sz="1200" dirty="0">
                <a:hlinkClick r:id="rId3"/>
              </a:rPr>
              <a:t>Cheng et al (2021), Figure 1</a:t>
            </a:r>
            <a:endParaRPr lang="en-US" sz="1200" dirty="0"/>
          </a:p>
        </p:txBody>
      </p:sp>
    </p:spTree>
    <p:extLst>
      <p:ext uri="{BB962C8B-B14F-4D97-AF65-F5344CB8AC3E}">
        <p14:creationId xmlns:p14="http://schemas.microsoft.com/office/powerpoint/2010/main" val="1320438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1ED800-5789-3AFD-E42D-884CC51C6DCB}"/>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Genome Assembly With HiFiAsm</a:t>
            </a:r>
          </a:p>
        </p:txBody>
      </p:sp>
      <p:sp>
        <p:nvSpPr>
          <p:cNvPr id="2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AAF8D7F-367E-B137-BF6F-1486CC3BFFC0}"/>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dirty="0"/>
              <a:t>Align Reads</a:t>
            </a:r>
          </a:p>
          <a:p>
            <a:pPr indent="-228600">
              <a:lnSpc>
                <a:spcPct val="90000"/>
              </a:lnSpc>
              <a:spcAft>
                <a:spcPts val="600"/>
              </a:spcAft>
              <a:buFont typeface="Arial" panose="020B0604020202020204" pitchFamily="34" charset="0"/>
              <a:buChar char="•"/>
            </a:pPr>
            <a:r>
              <a:rPr lang="en-US" sz="2200" dirty="0"/>
              <a:t>Correct Errors</a:t>
            </a:r>
          </a:p>
          <a:p>
            <a:pPr indent="-228600">
              <a:lnSpc>
                <a:spcPct val="90000"/>
              </a:lnSpc>
              <a:spcAft>
                <a:spcPts val="600"/>
              </a:spcAft>
              <a:buFont typeface="Arial" panose="020B0604020202020204" pitchFamily="34" charset="0"/>
              <a:buChar char="•"/>
            </a:pPr>
            <a:r>
              <a:rPr lang="en-US" sz="2200" dirty="0"/>
              <a:t>Create phased graphs</a:t>
            </a:r>
          </a:p>
          <a:p>
            <a:pPr indent="-228600">
              <a:lnSpc>
                <a:spcPct val="90000"/>
              </a:lnSpc>
              <a:spcAft>
                <a:spcPts val="600"/>
              </a:spcAft>
              <a:buFont typeface="Arial" panose="020B0604020202020204" pitchFamily="34" charset="0"/>
              <a:buChar char="•"/>
            </a:pPr>
            <a:r>
              <a:rPr lang="en-US" sz="2200" dirty="0"/>
              <a:t>Separate into haplotypes</a:t>
            </a:r>
          </a:p>
        </p:txBody>
      </p:sp>
      <p:pic>
        <p:nvPicPr>
          <p:cNvPr id="5" name="Content Placeholder 4" descr="A diagram of a process&#10;&#10;Description automatically generated">
            <a:extLst>
              <a:ext uri="{FF2B5EF4-FFF2-40B4-BE49-F238E27FC236}">
                <a16:creationId xmlns:a16="http://schemas.microsoft.com/office/drawing/2014/main" id="{4D9621C6-2E4D-85A1-830C-BFFBFA8685D3}"/>
              </a:ext>
            </a:extLst>
          </p:cNvPr>
          <p:cNvPicPr>
            <a:picLocks noGrp="1" noChangeAspect="1"/>
          </p:cNvPicPr>
          <p:nvPr>
            <p:ph idx="1"/>
          </p:nvPr>
        </p:nvPicPr>
        <p:blipFill>
          <a:blip r:embed="rId2"/>
          <a:stretch>
            <a:fillRect/>
          </a:stretch>
        </p:blipFill>
        <p:spPr>
          <a:xfrm>
            <a:off x="4603186" y="300980"/>
            <a:ext cx="7449267" cy="6257385"/>
          </a:xfrm>
          <a:prstGeom prst="rect">
            <a:avLst/>
          </a:prstGeom>
        </p:spPr>
      </p:pic>
      <p:sp>
        <p:nvSpPr>
          <p:cNvPr id="11" name="TextBox 10">
            <a:extLst>
              <a:ext uri="{FF2B5EF4-FFF2-40B4-BE49-F238E27FC236}">
                <a16:creationId xmlns:a16="http://schemas.microsoft.com/office/drawing/2014/main" id="{0090EC84-734A-A201-C14B-55AA26D3BF62}"/>
              </a:ext>
            </a:extLst>
          </p:cNvPr>
          <p:cNvSpPr txBox="1"/>
          <p:nvPr/>
        </p:nvSpPr>
        <p:spPr>
          <a:xfrm>
            <a:off x="0" y="6599104"/>
            <a:ext cx="2016087" cy="259623"/>
          </a:xfrm>
          <a:prstGeom prst="rect">
            <a:avLst/>
          </a:prstGeom>
          <a:noFill/>
        </p:spPr>
        <p:txBody>
          <a:bodyPr wrap="square">
            <a:spAutoFit/>
          </a:bodyPr>
          <a:lstStyle/>
          <a:p>
            <a:pPr>
              <a:lnSpc>
                <a:spcPct val="90000"/>
              </a:lnSpc>
              <a:spcAft>
                <a:spcPts val="600"/>
              </a:spcAft>
            </a:pPr>
            <a:r>
              <a:rPr lang="en-US" sz="1200" dirty="0">
                <a:hlinkClick r:id="rId3"/>
              </a:rPr>
              <a:t>Cheng et al (2021), Figure 1</a:t>
            </a:r>
            <a:endParaRPr lang="en-US" sz="1200" dirty="0"/>
          </a:p>
        </p:txBody>
      </p:sp>
      <p:sp>
        <p:nvSpPr>
          <p:cNvPr id="13" name="TextBox 12">
            <a:extLst>
              <a:ext uri="{FF2B5EF4-FFF2-40B4-BE49-F238E27FC236}">
                <a16:creationId xmlns:a16="http://schemas.microsoft.com/office/drawing/2014/main" id="{3F750C2E-DFE6-2C7D-3F96-3B7C20625F7A}"/>
              </a:ext>
            </a:extLst>
          </p:cNvPr>
          <p:cNvSpPr txBox="1"/>
          <p:nvPr/>
        </p:nvSpPr>
        <p:spPr>
          <a:xfrm>
            <a:off x="1123720" y="317285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05999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4B0D-C960-A046-869B-B3ABFD2E99F5}"/>
              </a:ext>
            </a:extLst>
          </p:cNvPr>
          <p:cNvSpPr>
            <a:spLocks noGrp="1"/>
          </p:cNvSpPr>
          <p:nvPr>
            <p:ph type="title"/>
          </p:nvPr>
        </p:nvSpPr>
        <p:spPr/>
        <p:txBody>
          <a:bodyPr/>
          <a:lstStyle/>
          <a:p>
            <a:r>
              <a:rPr lang="en-US" dirty="0"/>
              <a:t>Pacific Biosciences</a:t>
            </a:r>
          </a:p>
        </p:txBody>
      </p:sp>
      <p:sp>
        <p:nvSpPr>
          <p:cNvPr id="3" name="Content Placeholder 2">
            <a:extLst>
              <a:ext uri="{FF2B5EF4-FFF2-40B4-BE49-F238E27FC236}">
                <a16:creationId xmlns:a16="http://schemas.microsoft.com/office/drawing/2014/main" id="{965AEA28-4554-9D47-B237-618A88275F29}"/>
              </a:ext>
            </a:extLst>
          </p:cNvPr>
          <p:cNvSpPr>
            <a:spLocks noGrp="1"/>
          </p:cNvSpPr>
          <p:nvPr>
            <p:ph idx="1"/>
          </p:nvPr>
        </p:nvSpPr>
        <p:spPr>
          <a:xfrm>
            <a:off x="202334" y="1409988"/>
            <a:ext cx="6974321" cy="4588608"/>
          </a:xfrm>
        </p:spPr>
        <p:txBody>
          <a:bodyPr/>
          <a:lstStyle/>
          <a:p>
            <a:r>
              <a:rPr lang="en-US" dirty="0"/>
              <a:t>Create a cell with an array of millions of tiny fluorescence detector wells</a:t>
            </a:r>
          </a:p>
          <a:p>
            <a:r>
              <a:rPr lang="en-US" dirty="0"/>
              <a:t>Affix DNA polymerase at the detector</a:t>
            </a:r>
          </a:p>
          <a:p>
            <a:r>
              <a:rPr lang="en-US" dirty="0"/>
              <a:t>Measure fluorescence of nucleotides as they are added</a:t>
            </a:r>
          </a:p>
          <a:p>
            <a:r>
              <a:rPr lang="en-US" dirty="0"/>
              <a:t>Single molecule (no cluster needed)</a:t>
            </a:r>
          </a:p>
          <a:p>
            <a:r>
              <a:rPr lang="en-US" dirty="0"/>
              <a:t>Average read length 10,000 – 15,000 bases</a:t>
            </a:r>
          </a:p>
          <a:p>
            <a:pPr marL="0" indent="0">
              <a:buNone/>
            </a:pPr>
            <a:endParaRPr lang="en-US" dirty="0"/>
          </a:p>
          <a:p>
            <a:endParaRPr lang="en-US" dirty="0"/>
          </a:p>
        </p:txBody>
      </p:sp>
      <p:pic>
        <p:nvPicPr>
          <p:cNvPr id="5" name="Picture 4" descr="Scientific diagram illustrating Pacific Biosciences single-molecule real-time (SMRT) sequencing technology. Panel A shows a cross-sectional schematic of a zero-mode waveguide (ZMW), depicting an aluminum-coated glass surface with a small detection volume at the bottom. Yellow wavy arrows labeled 'Excitation' enter from above, and green wavy arrows labeled 'Emission' exit upward. Colorful dots representing fluorescently-labeled nucleotides are shown above the waveguide, with a yellow DNA polymerase molecule at the center of the detection zone incorporating nucleotides from the template strand. Panel B displays a sequential 5-step process (numbered 1-5) showing how individual nucleotides with different colored fluorescent tags (red, blue, green) are incorporated into the growing DNA strand by the polymerase, with each step showing the flash of fluorescence when a nucleotide is added. Below the sequence diagram is an intensity trace graph with time on the x-axis and intensity on the y-axis, showing two example fluorescence pulses: a yellow trace labeled 'C pulse' and a blue trace labeled 'A pulse'. At the bottom is a multi-colored horizontal trace representing the continuous real-time detection of nucleotide incorporation events during sequencing.">
            <a:extLst>
              <a:ext uri="{FF2B5EF4-FFF2-40B4-BE49-F238E27FC236}">
                <a16:creationId xmlns:a16="http://schemas.microsoft.com/office/drawing/2014/main" id="{30392D17-1933-2744-8033-3B6E9875924A}"/>
              </a:ext>
            </a:extLst>
          </p:cNvPr>
          <p:cNvPicPr>
            <a:picLocks noChangeAspect="1"/>
          </p:cNvPicPr>
          <p:nvPr/>
        </p:nvPicPr>
        <p:blipFill rotWithShape="1">
          <a:blip r:embed="rId2"/>
          <a:srcRect t="7826" r="70860"/>
          <a:stretch/>
        </p:blipFill>
        <p:spPr>
          <a:xfrm>
            <a:off x="7377193" y="2408877"/>
            <a:ext cx="4814807" cy="4588608"/>
          </a:xfrm>
          <a:prstGeom prst="rect">
            <a:avLst/>
          </a:prstGeom>
        </p:spPr>
      </p:pic>
      <p:sp>
        <p:nvSpPr>
          <p:cNvPr id="6" name="TextBox 5">
            <a:extLst>
              <a:ext uri="{FF2B5EF4-FFF2-40B4-BE49-F238E27FC236}">
                <a16:creationId xmlns:a16="http://schemas.microsoft.com/office/drawing/2014/main" id="{B3289B73-E8A8-C542-B854-2CA9D9ED5447}"/>
              </a:ext>
            </a:extLst>
          </p:cNvPr>
          <p:cNvSpPr txBox="1"/>
          <p:nvPr/>
        </p:nvSpPr>
        <p:spPr>
          <a:xfrm>
            <a:off x="154982" y="6392854"/>
            <a:ext cx="5166607" cy="307777"/>
          </a:xfrm>
          <a:prstGeom prst="rect">
            <a:avLst/>
          </a:prstGeom>
          <a:noFill/>
        </p:spPr>
        <p:txBody>
          <a:bodyPr wrap="none" rtlCol="0">
            <a:spAutoFit/>
          </a:bodyPr>
          <a:lstStyle/>
          <a:p>
            <a:r>
              <a:rPr lang="en-US" sz="1400" dirty="0"/>
              <a:t>Rhoads and Au 2015 https://</a:t>
            </a:r>
            <a:r>
              <a:rPr lang="en-US" sz="1400" dirty="0" err="1"/>
              <a:t>doi.org</a:t>
            </a:r>
            <a:r>
              <a:rPr lang="en-US" sz="1400" dirty="0"/>
              <a:t>/10.1016/j.gpb.2015.08.002</a:t>
            </a:r>
          </a:p>
        </p:txBody>
      </p:sp>
    </p:spTree>
    <p:extLst>
      <p:ext uri="{BB962C8B-B14F-4D97-AF65-F5344CB8AC3E}">
        <p14:creationId xmlns:p14="http://schemas.microsoft.com/office/powerpoint/2010/main" val="22271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EF560-9125-DD49-8BA2-928D5F2851D6}"/>
              </a:ext>
            </a:extLst>
          </p:cNvPr>
          <p:cNvSpPr>
            <a:spLocks noGrp="1"/>
          </p:cNvSpPr>
          <p:nvPr>
            <p:ph type="title"/>
          </p:nvPr>
        </p:nvSpPr>
        <p:spPr/>
        <p:txBody>
          <a:bodyPr/>
          <a:lstStyle/>
          <a:p>
            <a:r>
              <a:rPr lang="en-US" dirty="0"/>
              <a:t>Pacific Biosciences</a:t>
            </a:r>
          </a:p>
        </p:txBody>
      </p:sp>
      <p:pic>
        <p:nvPicPr>
          <p:cNvPr id="4" name="Picture 3" descr="Scientific diagram illustrating Pacific Biosciences single-molecule real-time (SMRT) sequencing technology. Panel A shows a cross-sectional schematic of a zero-mode waveguide (ZMW), depicting an aluminum-coated glass surface with a small detection volume at the bottom. Yellow wavy arrows labeled 'Excitation' enter from above, and green wavy arrows labeled 'Emission' exit upward. Colorful dots representing fluorescently-labeled nucleotides are shown above the waveguide, with a yellow DNA polymerase molecule at the center of the detection zone incorporating nucleotides from the template strand. Panel B displays a sequential 5-step process (numbered 1-5) showing how individual nucleotides with different colored fluorescent tags (red, blue, green) are incorporated into the growing DNA strand by the polymerase, with each step showing the flash of fluorescence when a nucleotide is added. Below the sequence diagram is an intensity trace graph with time on the x-axis and intensity on the y-axis, showing two example fluorescence pulses: a yellow trace labeled 'C pulse' and a blue trace labeled 'A pulse'. At the bottom is a multi-colored horizontal trace representing the continuous real-time detection of nucleotide incorporation events during sequencing.">
            <a:extLst>
              <a:ext uri="{FF2B5EF4-FFF2-40B4-BE49-F238E27FC236}">
                <a16:creationId xmlns:a16="http://schemas.microsoft.com/office/drawing/2014/main" id="{F2631057-215F-D047-8A13-85A4F570443A}"/>
              </a:ext>
            </a:extLst>
          </p:cNvPr>
          <p:cNvPicPr>
            <a:picLocks noChangeAspect="1"/>
          </p:cNvPicPr>
          <p:nvPr/>
        </p:nvPicPr>
        <p:blipFill rotWithShape="1">
          <a:blip r:embed="rId2"/>
          <a:srcRect l="29255"/>
          <a:stretch/>
        </p:blipFill>
        <p:spPr>
          <a:xfrm>
            <a:off x="-68711" y="756805"/>
            <a:ext cx="12227821" cy="5207431"/>
          </a:xfrm>
          <a:prstGeom prst="rect">
            <a:avLst/>
          </a:prstGeom>
        </p:spPr>
      </p:pic>
      <p:sp>
        <p:nvSpPr>
          <p:cNvPr id="5" name="TextBox 4">
            <a:extLst>
              <a:ext uri="{FF2B5EF4-FFF2-40B4-BE49-F238E27FC236}">
                <a16:creationId xmlns:a16="http://schemas.microsoft.com/office/drawing/2014/main" id="{E1C90E10-9A5A-6643-A770-7AB4682D8E69}"/>
              </a:ext>
            </a:extLst>
          </p:cNvPr>
          <p:cNvSpPr txBox="1"/>
          <p:nvPr/>
        </p:nvSpPr>
        <p:spPr>
          <a:xfrm>
            <a:off x="154982" y="6392854"/>
            <a:ext cx="5166607" cy="307777"/>
          </a:xfrm>
          <a:prstGeom prst="rect">
            <a:avLst/>
          </a:prstGeom>
          <a:noFill/>
        </p:spPr>
        <p:txBody>
          <a:bodyPr wrap="none" rtlCol="0">
            <a:spAutoFit/>
          </a:bodyPr>
          <a:lstStyle/>
          <a:p>
            <a:r>
              <a:rPr lang="en-US" sz="1400" dirty="0"/>
              <a:t>Rhoads and Au 2015 https://</a:t>
            </a:r>
            <a:r>
              <a:rPr lang="en-US" sz="1400" dirty="0" err="1"/>
              <a:t>doi.org</a:t>
            </a:r>
            <a:r>
              <a:rPr lang="en-US" sz="1400" dirty="0"/>
              <a:t>/10.1016/j.gpb.2015.08.002</a:t>
            </a:r>
          </a:p>
        </p:txBody>
      </p:sp>
    </p:spTree>
    <p:extLst>
      <p:ext uri="{BB962C8B-B14F-4D97-AF65-F5344CB8AC3E}">
        <p14:creationId xmlns:p14="http://schemas.microsoft.com/office/powerpoint/2010/main" val="179929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5541B-FDFF-8443-B3FE-0D4DF518B306}"/>
              </a:ext>
            </a:extLst>
          </p:cNvPr>
          <p:cNvSpPr>
            <a:spLocks noGrp="1"/>
          </p:cNvSpPr>
          <p:nvPr>
            <p:ph type="title"/>
          </p:nvPr>
        </p:nvSpPr>
        <p:spPr/>
        <p:txBody>
          <a:bodyPr/>
          <a:lstStyle/>
          <a:p>
            <a:r>
              <a:rPr lang="en-US" dirty="0"/>
              <a:t>Video (watch on your own time)</a:t>
            </a:r>
          </a:p>
        </p:txBody>
      </p:sp>
      <p:sp>
        <p:nvSpPr>
          <p:cNvPr id="3" name="Content Placeholder 2">
            <a:extLst>
              <a:ext uri="{FF2B5EF4-FFF2-40B4-BE49-F238E27FC236}">
                <a16:creationId xmlns:a16="http://schemas.microsoft.com/office/drawing/2014/main" id="{C8F1FDD7-4252-C243-8183-A3102633EA05}"/>
              </a:ext>
            </a:extLst>
          </p:cNvPr>
          <p:cNvSpPr>
            <a:spLocks noGrp="1"/>
          </p:cNvSpPr>
          <p:nvPr>
            <p:ph idx="1"/>
          </p:nvPr>
        </p:nvSpPr>
        <p:spPr/>
        <p:txBody>
          <a:bodyPr/>
          <a:lstStyle/>
          <a:p>
            <a:r>
              <a:rPr lang="en-US" dirty="0">
                <a:hlinkClick r:id="rId2"/>
              </a:rPr>
              <a:t>Pac Bio Video</a:t>
            </a:r>
            <a:r>
              <a:rPr lang="en-US" dirty="0"/>
              <a:t>.</a:t>
            </a:r>
          </a:p>
          <a:p>
            <a:pPr lvl="1"/>
            <a:r>
              <a:rPr lang="en-US" dirty="0"/>
              <a:t>Promotional, but with good graphics </a:t>
            </a:r>
          </a:p>
          <a:p>
            <a:r>
              <a:rPr lang="en-US" dirty="0">
                <a:hlinkClick r:id="rId3"/>
              </a:rPr>
              <a:t>Eric Chow (UCSF) video</a:t>
            </a:r>
            <a:endParaRPr lang="en-US" dirty="0"/>
          </a:p>
          <a:p>
            <a:pPr lvl="1"/>
            <a:r>
              <a:rPr lang="en-US" dirty="0"/>
              <a:t>PacBio info starts at 23:23 (the link will take you there, but you might want to watch the whole thing)</a:t>
            </a:r>
          </a:p>
        </p:txBody>
      </p:sp>
    </p:spTree>
    <p:extLst>
      <p:ext uri="{BB962C8B-B14F-4D97-AF65-F5344CB8AC3E}">
        <p14:creationId xmlns:p14="http://schemas.microsoft.com/office/powerpoint/2010/main" val="1340517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D800-5789-3AFD-E42D-884CC51C6DCB}"/>
              </a:ext>
            </a:extLst>
          </p:cNvPr>
          <p:cNvSpPr>
            <a:spLocks noGrp="1"/>
          </p:cNvSpPr>
          <p:nvPr>
            <p:ph type="title"/>
          </p:nvPr>
        </p:nvSpPr>
        <p:spPr>
          <a:xfrm>
            <a:off x="838200" y="365126"/>
            <a:ext cx="10515600" cy="784802"/>
          </a:xfrm>
        </p:spPr>
        <p:txBody>
          <a:bodyPr/>
          <a:lstStyle/>
          <a:p>
            <a:r>
              <a:rPr lang="en-US" dirty="0"/>
              <a:t>Read Statistics</a:t>
            </a:r>
          </a:p>
        </p:txBody>
      </p:sp>
      <p:sp>
        <p:nvSpPr>
          <p:cNvPr id="3" name="Content Placeholder 2">
            <a:extLst>
              <a:ext uri="{FF2B5EF4-FFF2-40B4-BE49-F238E27FC236}">
                <a16:creationId xmlns:a16="http://schemas.microsoft.com/office/drawing/2014/main" id="{1523A530-03B1-3612-8FD1-BC64E94BA5DD}"/>
              </a:ext>
            </a:extLst>
          </p:cNvPr>
          <p:cNvSpPr>
            <a:spLocks noGrp="1"/>
          </p:cNvSpPr>
          <p:nvPr>
            <p:ph idx="1"/>
          </p:nvPr>
        </p:nvSpPr>
        <p:spPr>
          <a:xfrm>
            <a:off x="838200" y="1149928"/>
            <a:ext cx="5728855" cy="5508630"/>
          </a:xfrm>
        </p:spPr>
        <p:txBody>
          <a:bodyPr>
            <a:normAutofit lnSpcReduction="10000"/>
          </a:bodyPr>
          <a:lstStyle/>
          <a:p>
            <a:r>
              <a:rPr lang="en-US" dirty="0"/>
              <a:t>Quality</a:t>
            </a:r>
          </a:p>
          <a:p>
            <a:r>
              <a:rPr lang="en-US" dirty="0"/>
              <a:t>Min, average and max read length</a:t>
            </a:r>
          </a:p>
          <a:p>
            <a:r>
              <a:rPr lang="en-US" dirty="0"/>
              <a:t>N50:</a:t>
            </a:r>
          </a:p>
          <a:p>
            <a:pPr lvl="1"/>
            <a:r>
              <a:rPr lang="en-US" dirty="0"/>
              <a:t>Sort reads or contigs from largest to smallest</a:t>
            </a:r>
          </a:p>
          <a:p>
            <a:pPr lvl="1"/>
            <a:r>
              <a:rPr lang="en-US" dirty="0"/>
              <a:t>Compute the running sum</a:t>
            </a:r>
          </a:p>
          <a:p>
            <a:pPr lvl="1"/>
            <a:r>
              <a:rPr lang="en-US" dirty="0"/>
              <a:t>N50 is the length of the shortest read/contig where the running sum has included 50% of the data</a:t>
            </a:r>
          </a:p>
          <a:p>
            <a:r>
              <a:rPr lang="en-US" dirty="0"/>
              <a:t>Translation: 50% of the data is on reads/contigs of at least X bp in length</a:t>
            </a:r>
          </a:p>
          <a:p>
            <a:r>
              <a:rPr lang="en-US" dirty="0"/>
              <a:t>What is N50 for the sequences on the right?</a:t>
            </a:r>
          </a:p>
        </p:txBody>
      </p:sp>
      <p:graphicFrame>
        <p:nvGraphicFramePr>
          <p:cNvPr id="4" name="Table 3">
            <a:extLst>
              <a:ext uri="{FF2B5EF4-FFF2-40B4-BE49-F238E27FC236}">
                <a16:creationId xmlns:a16="http://schemas.microsoft.com/office/drawing/2014/main" id="{F925BAC2-443E-8332-2C22-6CCC122AC753}"/>
              </a:ext>
            </a:extLst>
          </p:cNvPr>
          <p:cNvGraphicFramePr>
            <a:graphicFrameLocks noGrp="1"/>
          </p:cNvGraphicFramePr>
          <p:nvPr>
            <p:extLst>
              <p:ext uri="{D42A27DB-BD31-4B8C-83A1-F6EECF244321}">
                <p14:modId xmlns:p14="http://schemas.microsoft.com/office/powerpoint/2010/main" val="3360601187"/>
              </p:ext>
            </p:extLst>
          </p:nvPr>
        </p:nvGraphicFramePr>
        <p:xfrm>
          <a:off x="7746997" y="757527"/>
          <a:ext cx="3883894" cy="5508630"/>
        </p:xfrm>
        <a:graphic>
          <a:graphicData uri="http://schemas.openxmlformats.org/drawingml/2006/table">
            <a:tbl>
              <a:tblPr firstRow="1" bandRow="1">
                <a:tableStyleId>{5C22544A-7EE6-4342-B048-85BDC9FD1C3A}</a:tableStyleId>
              </a:tblPr>
              <a:tblGrid>
                <a:gridCol w="1941947">
                  <a:extLst>
                    <a:ext uri="{9D8B030D-6E8A-4147-A177-3AD203B41FA5}">
                      <a16:colId xmlns:a16="http://schemas.microsoft.com/office/drawing/2014/main" val="160085383"/>
                    </a:ext>
                  </a:extLst>
                </a:gridCol>
                <a:gridCol w="1941947">
                  <a:extLst>
                    <a:ext uri="{9D8B030D-6E8A-4147-A177-3AD203B41FA5}">
                      <a16:colId xmlns:a16="http://schemas.microsoft.com/office/drawing/2014/main" val="3351300974"/>
                    </a:ext>
                  </a:extLst>
                </a:gridCol>
              </a:tblGrid>
              <a:tr h="367242">
                <a:tc>
                  <a:txBody>
                    <a:bodyPr/>
                    <a:lstStyle/>
                    <a:p>
                      <a:r>
                        <a:rPr lang="en-US" dirty="0"/>
                        <a:t>Length</a:t>
                      </a:r>
                    </a:p>
                  </a:txBody>
                  <a:tcPr/>
                </a:tc>
                <a:tc>
                  <a:txBody>
                    <a:bodyPr/>
                    <a:lstStyle/>
                    <a:p>
                      <a:r>
                        <a:rPr lang="en-US" dirty="0"/>
                        <a:t>Cumulative Sum</a:t>
                      </a:r>
                    </a:p>
                  </a:txBody>
                  <a:tcPr/>
                </a:tc>
                <a:extLst>
                  <a:ext uri="{0D108BD9-81ED-4DB2-BD59-A6C34878D82A}">
                    <a16:rowId xmlns:a16="http://schemas.microsoft.com/office/drawing/2014/main" val="2963332265"/>
                  </a:ext>
                </a:extLst>
              </a:tr>
              <a:tr h="367242">
                <a:tc>
                  <a:txBody>
                    <a:bodyPr/>
                    <a:lstStyle/>
                    <a:p>
                      <a:r>
                        <a:rPr lang="en-US" dirty="0"/>
                        <a:t>1543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1543</a:t>
                      </a:r>
                    </a:p>
                  </a:txBody>
                  <a:tcPr marL="9525" marR="9525" marT="9525" marB="0" anchor="b"/>
                </a:tc>
                <a:extLst>
                  <a:ext uri="{0D108BD9-81ED-4DB2-BD59-A6C34878D82A}">
                    <a16:rowId xmlns:a16="http://schemas.microsoft.com/office/drawing/2014/main" val="3844343552"/>
                  </a:ext>
                </a:extLst>
              </a:tr>
              <a:tr h="367242">
                <a:tc>
                  <a:txBody>
                    <a:bodyPr/>
                    <a:lstStyle/>
                    <a:p>
                      <a:r>
                        <a:rPr lang="en-US" dirty="0"/>
                        <a:t>1500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3043</a:t>
                      </a:r>
                    </a:p>
                  </a:txBody>
                  <a:tcPr marL="9525" marR="9525" marT="9525" marB="0" anchor="b"/>
                </a:tc>
                <a:extLst>
                  <a:ext uri="{0D108BD9-81ED-4DB2-BD59-A6C34878D82A}">
                    <a16:rowId xmlns:a16="http://schemas.microsoft.com/office/drawing/2014/main" val="2268616125"/>
                  </a:ext>
                </a:extLst>
              </a:tr>
              <a:tr h="367242">
                <a:tc>
                  <a:txBody>
                    <a:bodyPr/>
                    <a:lstStyle/>
                    <a:p>
                      <a:r>
                        <a:rPr lang="en-US" dirty="0"/>
                        <a:t>1323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4366</a:t>
                      </a:r>
                    </a:p>
                  </a:txBody>
                  <a:tcPr marL="9525" marR="9525" marT="9525" marB="0" anchor="b"/>
                </a:tc>
                <a:extLst>
                  <a:ext uri="{0D108BD9-81ED-4DB2-BD59-A6C34878D82A}">
                    <a16:rowId xmlns:a16="http://schemas.microsoft.com/office/drawing/2014/main" val="3002518245"/>
                  </a:ext>
                </a:extLst>
              </a:tr>
              <a:tr h="367242">
                <a:tc>
                  <a:txBody>
                    <a:bodyPr/>
                    <a:lstStyle/>
                    <a:p>
                      <a:r>
                        <a:rPr lang="en-US" dirty="0"/>
                        <a:t>1301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5667</a:t>
                      </a:r>
                    </a:p>
                  </a:txBody>
                  <a:tcPr marL="9525" marR="9525" marT="9525" marB="0" anchor="b"/>
                </a:tc>
                <a:extLst>
                  <a:ext uri="{0D108BD9-81ED-4DB2-BD59-A6C34878D82A}">
                    <a16:rowId xmlns:a16="http://schemas.microsoft.com/office/drawing/2014/main" val="3269662438"/>
                  </a:ext>
                </a:extLst>
              </a:tr>
              <a:tr h="367242">
                <a:tc>
                  <a:txBody>
                    <a:bodyPr/>
                    <a:lstStyle/>
                    <a:p>
                      <a:r>
                        <a:rPr lang="en-US" dirty="0"/>
                        <a:t>1276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6943</a:t>
                      </a:r>
                    </a:p>
                  </a:txBody>
                  <a:tcPr marL="9525" marR="9525" marT="9525" marB="0" anchor="b"/>
                </a:tc>
                <a:extLst>
                  <a:ext uri="{0D108BD9-81ED-4DB2-BD59-A6C34878D82A}">
                    <a16:rowId xmlns:a16="http://schemas.microsoft.com/office/drawing/2014/main" val="3889600839"/>
                  </a:ext>
                </a:extLst>
              </a:tr>
              <a:tr h="367242">
                <a:tc>
                  <a:txBody>
                    <a:bodyPr/>
                    <a:lstStyle/>
                    <a:p>
                      <a:r>
                        <a:rPr lang="en-US" dirty="0"/>
                        <a:t>888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7831</a:t>
                      </a:r>
                    </a:p>
                  </a:txBody>
                  <a:tcPr marL="9525" marR="9525" marT="9525" marB="0" anchor="b"/>
                </a:tc>
                <a:extLst>
                  <a:ext uri="{0D108BD9-81ED-4DB2-BD59-A6C34878D82A}">
                    <a16:rowId xmlns:a16="http://schemas.microsoft.com/office/drawing/2014/main" val="2356465872"/>
                  </a:ext>
                </a:extLst>
              </a:tr>
              <a:tr h="367242">
                <a:tc>
                  <a:txBody>
                    <a:bodyPr/>
                    <a:lstStyle/>
                    <a:p>
                      <a:r>
                        <a:rPr lang="en-US" dirty="0"/>
                        <a:t>789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8620</a:t>
                      </a:r>
                    </a:p>
                  </a:txBody>
                  <a:tcPr marL="9525" marR="9525" marT="9525" marB="0" anchor="b"/>
                </a:tc>
                <a:extLst>
                  <a:ext uri="{0D108BD9-81ED-4DB2-BD59-A6C34878D82A}">
                    <a16:rowId xmlns:a16="http://schemas.microsoft.com/office/drawing/2014/main" val="214382006"/>
                  </a:ext>
                </a:extLst>
              </a:tr>
              <a:tr h="367242">
                <a:tc>
                  <a:txBody>
                    <a:bodyPr/>
                    <a:lstStyle/>
                    <a:p>
                      <a:r>
                        <a:rPr lang="en-US" dirty="0"/>
                        <a:t>777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9397</a:t>
                      </a:r>
                    </a:p>
                  </a:txBody>
                  <a:tcPr marL="9525" marR="9525" marT="9525" marB="0" anchor="b"/>
                </a:tc>
                <a:extLst>
                  <a:ext uri="{0D108BD9-81ED-4DB2-BD59-A6C34878D82A}">
                    <a16:rowId xmlns:a16="http://schemas.microsoft.com/office/drawing/2014/main" val="445862787"/>
                  </a:ext>
                </a:extLst>
              </a:tr>
              <a:tr h="367242">
                <a:tc>
                  <a:txBody>
                    <a:bodyPr/>
                    <a:lstStyle/>
                    <a:p>
                      <a:r>
                        <a:rPr lang="en-US" dirty="0"/>
                        <a:t>743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10140</a:t>
                      </a:r>
                    </a:p>
                  </a:txBody>
                  <a:tcPr marL="9525" marR="9525" marT="9525" marB="0" anchor="b"/>
                </a:tc>
                <a:extLst>
                  <a:ext uri="{0D108BD9-81ED-4DB2-BD59-A6C34878D82A}">
                    <a16:rowId xmlns:a16="http://schemas.microsoft.com/office/drawing/2014/main" val="2940756867"/>
                  </a:ext>
                </a:extLst>
              </a:tr>
              <a:tr h="367242">
                <a:tc>
                  <a:txBody>
                    <a:bodyPr/>
                    <a:lstStyle/>
                    <a:p>
                      <a:r>
                        <a:rPr lang="en-US" dirty="0"/>
                        <a:t>701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10841</a:t>
                      </a:r>
                    </a:p>
                  </a:txBody>
                  <a:tcPr marL="9525" marR="9525" marT="9525" marB="0" anchor="b"/>
                </a:tc>
                <a:extLst>
                  <a:ext uri="{0D108BD9-81ED-4DB2-BD59-A6C34878D82A}">
                    <a16:rowId xmlns:a16="http://schemas.microsoft.com/office/drawing/2014/main" val="1624146264"/>
                  </a:ext>
                </a:extLst>
              </a:tr>
              <a:tr h="367242">
                <a:tc>
                  <a:txBody>
                    <a:bodyPr/>
                    <a:lstStyle/>
                    <a:p>
                      <a:r>
                        <a:rPr lang="en-US" dirty="0"/>
                        <a:t>654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11495</a:t>
                      </a:r>
                    </a:p>
                  </a:txBody>
                  <a:tcPr marL="9525" marR="9525" marT="9525" marB="0" anchor="b"/>
                </a:tc>
                <a:extLst>
                  <a:ext uri="{0D108BD9-81ED-4DB2-BD59-A6C34878D82A}">
                    <a16:rowId xmlns:a16="http://schemas.microsoft.com/office/drawing/2014/main" val="423923779"/>
                  </a:ext>
                </a:extLst>
              </a:tr>
              <a:tr h="367242">
                <a:tc>
                  <a:txBody>
                    <a:bodyPr/>
                    <a:lstStyle/>
                    <a:p>
                      <a:r>
                        <a:rPr lang="en-US" dirty="0"/>
                        <a:t>622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12117</a:t>
                      </a:r>
                    </a:p>
                  </a:txBody>
                  <a:tcPr marL="9525" marR="9525" marT="9525" marB="0" anchor="b"/>
                </a:tc>
                <a:extLst>
                  <a:ext uri="{0D108BD9-81ED-4DB2-BD59-A6C34878D82A}">
                    <a16:rowId xmlns:a16="http://schemas.microsoft.com/office/drawing/2014/main" val="1093517625"/>
                  </a:ext>
                </a:extLst>
              </a:tr>
              <a:tr h="367242">
                <a:tc>
                  <a:txBody>
                    <a:bodyPr/>
                    <a:lstStyle/>
                    <a:p>
                      <a:r>
                        <a:rPr lang="en-US" dirty="0"/>
                        <a:t>300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12417</a:t>
                      </a:r>
                    </a:p>
                  </a:txBody>
                  <a:tcPr marL="9525" marR="9525" marT="9525" marB="0" anchor="b"/>
                </a:tc>
                <a:extLst>
                  <a:ext uri="{0D108BD9-81ED-4DB2-BD59-A6C34878D82A}">
                    <a16:rowId xmlns:a16="http://schemas.microsoft.com/office/drawing/2014/main" val="3564985384"/>
                  </a:ext>
                </a:extLst>
              </a:tr>
              <a:tr h="367242">
                <a:tc>
                  <a:txBody>
                    <a:bodyPr/>
                    <a:lstStyle/>
                    <a:p>
                      <a:r>
                        <a:rPr lang="en-US" dirty="0"/>
                        <a:t>121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12538</a:t>
                      </a:r>
                    </a:p>
                  </a:txBody>
                  <a:tcPr marL="9525" marR="9525" marT="9525" marB="0" anchor="b"/>
                </a:tc>
                <a:extLst>
                  <a:ext uri="{0D108BD9-81ED-4DB2-BD59-A6C34878D82A}">
                    <a16:rowId xmlns:a16="http://schemas.microsoft.com/office/drawing/2014/main" val="2510362153"/>
                  </a:ext>
                </a:extLst>
              </a:tr>
            </a:tbl>
          </a:graphicData>
        </a:graphic>
      </p:graphicFrame>
    </p:spTree>
    <p:extLst>
      <p:ext uri="{BB962C8B-B14F-4D97-AF65-F5344CB8AC3E}">
        <p14:creationId xmlns:p14="http://schemas.microsoft.com/office/powerpoint/2010/main" val="351991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1412</TotalTime>
  <Words>939</Words>
  <Application>Microsoft Macintosh PowerPoint</Application>
  <PresentationFormat>Widescreen</PresentationFormat>
  <Paragraphs>156</Paragraphs>
  <Slides>21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Aptos</vt:lpstr>
      <vt:lpstr>Aptos Display</vt:lpstr>
      <vt:lpstr>Arial</vt:lpstr>
      <vt:lpstr>Office Theme</vt:lpstr>
      <vt:lpstr>Genome Assembly</vt:lpstr>
      <vt:lpstr>Genome Assembly Overview</vt:lpstr>
      <vt:lpstr>Genome assembly: why?</vt:lpstr>
      <vt:lpstr>Genome Assembly With HiFiAsm</vt:lpstr>
      <vt:lpstr>Genome Assembly With HiFiAsm</vt:lpstr>
      <vt:lpstr>Pacific Biosciences</vt:lpstr>
      <vt:lpstr>Pacific Biosciences</vt:lpstr>
      <vt:lpstr>Video (watch on your own time)</vt:lpstr>
      <vt:lpstr>Read Statistics</vt:lpstr>
      <vt:lpstr>Assembly Statistics: General</vt:lpstr>
      <vt:lpstr>Assembly statistics: BUSCO</vt:lpstr>
      <vt:lpstr>Ideally, assemblies go telomere to telomere (T2T) What is a telomere?</vt:lpstr>
      <vt:lpstr>Telomeres are hard to assemble</vt:lpstr>
      <vt:lpstr>What is a telomere-to-telomere assembly?</vt:lpstr>
      <vt:lpstr>It took 19 years from sequencing the first human genome to achieve a human T2T assembly</vt:lpstr>
      <vt:lpstr>Assembly analysis: comparative genomics</vt:lpstr>
      <vt:lpstr>Assembly analysis: comparative genomics</vt:lpstr>
      <vt:lpstr>Dot plots are a common way to visualize genomic comparisons</vt:lpstr>
      <vt:lpstr>CONDA Environments</vt:lpstr>
      <vt:lpstr>Review Sesson Thursday 5:00 – 6:00, in this room No planned presentation, bring your questions (No obligation to attend)</vt:lpstr>
      <vt:lpstr>Important:  Run the methylation code at the very end of today’s lab before leaving.  We need the results for Thursday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Genome Assembly</dc:title>
  <dc:creator>Julin Maloof</dc:creator>
  <cp:lastModifiedBy>Julin Nassir Maloof</cp:lastModifiedBy>
  <cp:revision>31</cp:revision>
  <cp:lastPrinted>2026-04-27T23:58:01Z</cp:lastPrinted>
  <dcterms:created xsi:type="dcterms:W3CDTF">2024-04-30T01:58:36Z</dcterms:created>
  <dcterms:modified xsi:type="dcterms:W3CDTF">2026-04-28T19:13:18Z</dcterms:modified>
</cp:coreProperties>
</file>