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445" r:id="rId4"/>
    <p:sldId id="444" r:id="rId5"/>
    <p:sldId id="446" r:id="rId6"/>
    <p:sldId id="447" r:id="rId7"/>
    <p:sldId id="449" r:id="rId8"/>
    <p:sldId id="450" r:id="rId9"/>
    <p:sldId id="451" r:id="rId10"/>
    <p:sldId id="452" r:id="rId11"/>
    <p:sldId id="448" r:id="rId12"/>
    <p:sldId id="462" r:id="rId13"/>
    <p:sldId id="460" r:id="rId14"/>
    <p:sldId id="463" r:id="rId15"/>
    <p:sldId id="461" r:id="rId16"/>
    <p:sldId id="453" r:id="rId17"/>
    <p:sldId id="458" r:id="rId18"/>
    <p:sldId id="459" r:id="rId19"/>
    <p:sldId id="454" r:id="rId20"/>
    <p:sldId id="455" r:id="rId21"/>
    <p:sldId id="45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47"/>
    <p:restoredTop sz="87983"/>
  </p:normalViewPr>
  <p:slideViewPr>
    <p:cSldViewPr snapToGrid="0">
      <p:cViewPr varScale="1">
        <p:scale>
          <a:sx n="106" d="100"/>
          <a:sy n="106" d="100"/>
        </p:scale>
        <p:origin x="13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56ED9F-9C56-744C-AB20-C34F56C96B07}" type="datetimeFigureOut">
              <a:rPr lang="en-US" smtClean="0"/>
              <a:t>4/30/26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654B3-5E13-8E49-96C5-021748A2F27E}" type="slidenum">
              <a:rPr lang="en-US" smtClean="0"/>
              <a:t>‹#›</a:t>
            </a:fld>
            <a:endParaRPr lang="en-US"/>
          </a:p>
        </p:txBody>
      </p:sp>
    </p:spTree>
    <p:extLst>
      <p:ext uri="{BB962C8B-B14F-4D97-AF65-F5344CB8AC3E}">
        <p14:creationId xmlns:p14="http://schemas.microsoft.com/office/powerpoint/2010/main" val="157960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654B3-5E13-8E49-96C5-021748A2F27E}" type="slidenum">
              <a:rPr lang="en-US" smtClean="0"/>
              <a:t>16</a:t>
            </a:fld>
            <a:endParaRPr lang="en-US"/>
          </a:p>
        </p:txBody>
      </p:sp>
    </p:spTree>
    <p:extLst>
      <p:ext uri="{BB962C8B-B14F-4D97-AF65-F5344CB8AC3E}">
        <p14:creationId xmlns:p14="http://schemas.microsoft.com/office/powerpoint/2010/main" val="170768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654B3-5E13-8E49-96C5-021748A2F27E}" type="slidenum">
              <a:rPr lang="en-US" smtClean="0"/>
              <a:t>17</a:t>
            </a:fld>
            <a:endParaRPr lang="en-US"/>
          </a:p>
        </p:txBody>
      </p:sp>
    </p:spTree>
    <p:extLst>
      <p:ext uri="{BB962C8B-B14F-4D97-AF65-F5344CB8AC3E}">
        <p14:creationId xmlns:p14="http://schemas.microsoft.com/office/powerpoint/2010/main" val="49348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654B3-5E13-8E49-96C5-021748A2F27E}" type="slidenum">
              <a:rPr lang="en-US" smtClean="0"/>
              <a:t>19</a:t>
            </a:fld>
            <a:endParaRPr lang="en-US"/>
          </a:p>
        </p:txBody>
      </p:sp>
    </p:spTree>
    <p:extLst>
      <p:ext uri="{BB962C8B-B14F-4D97-AF65-F5344CB8AC3E}">
        <p14:creationId xmlns:p14="http://schemas.microsoft.com/office/powerpoint/2010/main" val="1053877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1654B3-5E13-8E49-96C5-021748A2F27E}" type="slidenum">
              <a:rPr lang="en-US" smtClean="0"/>
              <a:t>20</a:t>
            </a:fld>
            <a:endParaRPr lang="en-US"/>
          </a:p>
        </p:txBody>
      </p:sp>
    </p:spTree>
    <p:extLst>
      <p:ext uri="{BB962C8B-B14F-4D97-AF65-F5344CB8AC3E}">
        <p14:creationId xmlns:p14="http://schemas.microsoft.com/office/powerpoint/2010/main" val="268069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4496-CCA0-B844-A013-1B9B368976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FA5E08-EC91-5EDB-A2C8-93A8A21782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E400D9-BE3E-94B2-FF39-492B2043C08C}"/>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5" name="Footer Placeholder 4">
            <a:extLst>
              <a:ext uri="{FF2B5EF4-FFF2-40B4-BE49-F238E27FC236}">
                <a16:creationId xmlns:a16="http://schemas.microsoft.com/office/drawing/2014/main" id="{9D5B6549-28AE-6DAD-D762-A0D3674ED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5201DD-D22E-7172-4B18-F39B5F3B3D38}"/>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414831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F8663-A626-D33D-E318-042977DE15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69E256-08E0-9F4D-5979-C72E0AD80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746-F8BD-821F-8441-E9D1F130D7BF}"/>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5" name="Footer Placeholder 4">
            <a:extLst>
              <a:ext uri="{FF2B5EF4-FFF2-40B4-BE49-F238E27FC236}">
                <a16:creationId xmlns:a16="http://schemas.microsoft.com/office/drawing/2014/main" id="{9F00A63D-5C55-6180-E77E-D4500AC65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50228-6972-73DA-CC84-D286659513A8}"/>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157002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2285C1-36D7-A5E8-8F0D-31B4B53E38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5AD11E-C846-3C1F-5525-A6B35CDB62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AD6B-FA3F-0070-C6B3-301F63540D13}"/>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5" name="Footer Placeholder 4">
            <a:extLst>
              <a:ext uri="{FF2B5EF4-FFF2-40B4-BE49-F238E27FC236}">
                <a16:creationId xmlns:a16="http://schemas.microsoft.com/office/drawing/2014/main" id="{EFC42689-F0A2-89BA-C7E2-E4D72E00D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DBEEB9-68EA-DFAF-1653-2569D4215EC8}"/>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2280298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0DD26-B3E7-3776-62D0-89AB71E3AB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F22919-26AA-88CC-59EB-E72B10BA4E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DE97D-5970-F355-135A-02246E5ADB6A}"/>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5" name="Footer Placeholder 4">
            <a:extLst>
              <a:ext uri="{FF2B5EF4-FFF2-40B4-BE49-F238E27FC236}">
                <a16:creationId xmlns:a16="http://schemas.microsoft.com/office/drawing/2014/main" id="{00E34AC6-5F20-6F97-BC4C-DD897A9AC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492001-2B56-ED00-17AF-2109BEB7955D}"/>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3897070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46819-00C9-5F42-7201-D2C1EBE1BE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8ED95C-D8A3-E4CD-FF45-FC229CA01D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19B769-6E8B-9D80-8011-803ACF4F168B}"/>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5" name="Footer Placeholder 4">
            <a:extLst>
              <a:ext uri="{FF2B5EF4-FFF2-40B4-BE49-F238E27FC236}">
                <a16:creationId xmlns:a16="http://schemas.microsoft.com/office/drawing/2014/main" id="{1E97A5CC-A428-A1DF-B559-CE31EC9A6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356A-48B2-FE40-9FCE-54FD834C749D}"/>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110063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A9A3-BF42-0B68-24CD-4BE7BAA007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81B93E-480D-54C8-4CEC-867D0B95BB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71F80A-F7D6-2FAE-6725-A173E1CA73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163393-E8CE-7CBA-9F99-B0B24F42D92B}"/>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6" name="Footer Placeholder 5">
            <a:extLst>
              <a:ext uri="{FF2B5EF4-FFF2-40B4-BE49-F238E27FC236}">
                <a16:creationId xmlns:a16="http://schemas.microsoft.com/office/drawing/2014/main" id="{8F2F8A25-F58F-875B-BB05-15AC47385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AB706-B93F-E242-F901-57E67240CDAA}"/>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865319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B0EC-4A54-B25F-4FFF-1BB1AD04D7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19D3D6-D262-5596-3C5D-BDF3A711C2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E1A44E-67DE-9D8B-749F-804EA34479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E596E03-75A7-C7AD-35E7-3307809378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C9629D9-A438-BFFE-BE7E-6502ACA5D6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296F1A-57C1-8461-1034-CF2F04D4AC5F}"/>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8" name="Footer Placeholder 7">
            <a:extLst>
              <a:ext uri="{FF2B5EF4-FFF2-40B4-BE49-F238E27FC236}">
                <a16:creationId xmlns:a16="http://schemas.microsoft.com/office/drawing/2014/main" id="{2169A4D0-9D89-02B4-1B6A-B1BA6EE837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113DD4-36D4-CA27-2C97-358DB2203B86}"/>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213484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03D20-7175-D509-17D2-B7611AA9A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FDCE61-37BC-08BA-60EA-A1221FB57F85}"/>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4" name="Footer Placeholder 3">
            <a:extLst>
              <a:ext uri="{FF2B5EF4-FFF2-40B4-BE49-F238E27FC236}">
                <a16:creationId xmlns:a16="http://schemas.microsoft.com/office/drawing/2014/main" id="{DBD9B977-BA5A-B8A5-32D6-F2E9595952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3E5E4C-5A02-73F0-34DA-16AD9534F384}"/>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3172067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B85B5-55E4-E6B8-4A5F-40A522C505A5}"/>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3" name="Footer Placeholder 2">
            <a:extLst>
              <a:ext uri="{FF2B5EF4-FFF2-40B4-BE49-F238E27FC236}">
                <a16:creationId xmlns:a16="http://schemas.microsoft.com/office/drawing/2014/main" id="{426E22D5-68A8-45CB-2260-66E292BBBC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C81FBE-B56B-4274-39F7-AA98ED49169E}"/>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2584011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02B2-D719-2299-81A8-B2F545ABA3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33C8C3-A043-2B23-B213-F9931AFD4B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501FF-113F-B3DC-2070-E4BA495FD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2DA9C6-67EB-9251-68F6-23B486FE3395}"/>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6" name="Footer Placeholder 5">
            <a:extLst>
              <a:ext uri="{FF2B5EF4-FFF2-40B4-BE49-F238E27FC236}">
                <a16:creationId xmlns:a16="http://schemas.microsoft.com/office/drawing/2014/main" id="{FF968AB7-03D5-F149-5E0F-95FCAE6572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F3C3A7-BAB5-172C-E1BC-5D5B5FE73033}"/>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1291427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4064F-5D6C-6AD8-DD43-C57F0965F9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F4DA8-6360-E439-30EF-38E66FFF23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795CA1-BCE3-E8F5-7DA0-2FF53F898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F6D089-2142-7361-37D4-760A526D4528}"/>
              </a:ext>
            </a:extLst>
          </p:cNvPr>
          <p:cNvSpPr>
            <a:spLocks noGrp="1"/>
          </p:cNvSpPr>
          <p:nvPr>
            <p:ph type="dt" sz="half" idx="10"/>
          </p:nvPr>
        </p:nvSpPr>
        <p:spPr/>
        <p:txBody>
          <a:bodyPr/>
          <a:lstStyle/>
          <a:p>
            <a:fld id="{A2FD41E4-F1FF-6E4E-8930-EA30C4D54B0B}" type="datetimeFigureOut">
              <a:rPr lang="en-US" smtClean="0"/>
              <a:t>4/30/26</a:t>
            </a:fld>
            <a:endParaRPr lang="en-US"/>
          </a:p>
        </p:txBody>
      </p:sp>
      <p:sp>
        <p:nvSpPr>
          <p:cNvPr id="6" name="Footer Placeholder 5">
            <a:extLst>
              <a:ext uri="{FF2B5EF4-FFF2-40B4-BE49-F238E27FC236}">
                <a16:creationId xmlns:a16="http://schemas.microsoft.com/office/drawing/2014/main" id="{958FB7F1-1699-DE67-E5AC-0AE776F8D9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17517E-D6A5-8D4F-C800-288FD3E42612}"/>
              </a:ext>
            </a:extLst>
          </p:cNvPr>
          <p:cNvSpPr>
            <a:spLocks noGrp="1"/>
          </p:cNvSpPr>
          <p:nvPr>
            <p:ph type="sldNum" sz="quarter" idx="12"/>
          </p:nvPr>
        </p:nvSpPr>
        <p:spPr/>
        <p:txBody>
          <a:bodyPr/>
          <a:lstStyle/>
          <a:p>
            <a:fld id="{C126DD2B-A166-9D45-84B0-DEE57ABFD9E8}" type="slidenum">
              <a:rPr lang="en-US" smtClean="0"/>
              <a:t>‹#›</a:t>
            </a:fld>
            <a:endParaRPr lang="en-US"/>
          </a:p>
        </p:txBody>
      </p:sp>
    </p:spTree>
    <p:extLst>
      <p:ext uri="{BB962C8B-B14F-4D97-AF65-F5344CB8AC3E}">
        <p14:creationId xmlns:p14="http://schemas.microsoft.com/office/powerpoint/2010/main" val="3516866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2F03BA-44CC-3297-5590-96A270C311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C6E1E7-1D72-1236-CBF7-C71AB1699C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BFCE9-2CA2-CC6E-03FF-69927FC8D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2FD41E4-F1FF-6E4E-8930-EA30C4D54B0B}" type="datetimeFigureOut">
              <a:rPr lang="en-US" smtClean="0"/>
              <a:t>4/30/26</a:t>
            </a:fld>
            <a:endParaRPr lang="en-US"/>
          </a:p>
        </p:txBody>
      </p:sp>
      <p:sp>
        <p:nvSpPr>
          <p:cNvPr id="5" name="Footer Placeholder 4">
            <a:extLst>
              <a:ext uri="{FF2B5EF4-FFF2-40B4-BE49-F238E27FC236}">
                <a16:creationId xmlns:a16="http://schemas.microsoft.com/office/drawing/2014/main" id="{23BDAF1F-53EF-DB20-437C-F0EDE121B6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29F5137-F395-A276-525E-D88A166047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126DD2B-A166-9D45-84B0-DEE57ABFD9E8}" type="slidenum">
              <a:rPr lang="en-US" smtClean="0"/>
              <a:t>‹#›</a:t>
            </a:fld>
            <a:endParaRPr lang="en-US"/>
          </a:p>
        </p:txBody>
      </p:sp>
    </p:spTree>
    <p:extLst>
      <p:ext uri="{BB962C8B-B14F-4D97-AF65-F5344CB8AC3E}">
        <p14:creationId xmlns:p14="http://schemas.microsoft.com/office/powerpoint/2010/main" val="2624027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8085C-141D-C1BC-9580-5354290B9D3C}"/>
              </a:ext>
            </a:extLst>
          </p:cNvPr>
          <p:cNvSpPr>
            <a:spLocks noGrp="1"/>
          </p:cNvSpPr>
          <p:nvPr>
            <p:ph type="ctrTitle"/>
          </p:nvPr>
        </p:nvSpPr>
        <p:spPr/>
        <p:txBody>
          <a:bodyPr/>
          <a:lstStyle/>
          <a:p>
            <a:r>
              <a:rPr lang="en-US" dirty="0"/>
              <a:t>Methylation Analysis</a:t>
            </a:r>
            <a:br>
              <a:rPr lang="en-US" dirty="0"/>
            </a:br>
            <a:endParaRPr lang="en-US" dirty="0"/>
          </a:p>
        </p:txBody>
      </p:sp>
      <p:sp>
        <p:nvSpPr>
          <p:cNvPr id="3" name="Subtitle 2">
            <a:extLst>
              <a:ext uri="{FF2B5EF4-FFF2-40B4-BE49-F238E27FC236}">
                <a16:creationId xmlns:a16="http://schemas.microsoft.com/office/drawing/2014/main" id="{9A451990-1A0B-761A-923F-8C83634E729C}"/>
              </a:ext>
            </a:extLst>
          </p:cNvPr>
          <p:cNvSpPr>
            <a:spLocks noGrp="1"/>
          </p:cNvSpPr>
          <p:nvPr>
            <p:ph type="subTitle" idx="1"/>
          </p:nvPr>
        </p:nvSpPr>
        <p:spPr/>
        <p:txBody>
          <a:bodyPr/>
          <a:lstStyle/>
          <a:p>
            <a:r>
              <a:rPr lang="en-US" dirty="0"/>
              <a:t>BIS180L </a:t>
            </a:r>
          </a:p>
          <a:p>
            <a:r>
              <a:rPr lang="en-US" dirty="0"/>
              <a:t>Julin Maloof and Matt Davis</a:t>
            </a:r>
          </a:p>
        </p:txBody>
      </p:sp>
    </p:spTree>
    <p:extLst>
      <p:ext uri="{BB962C8B-B14F-4D97-AF65-F5344CB8AC3E}">
        <p14:creationId xmlns:p14="http://schemas.microsoft.com/office/powerpoint/2010/main" val="275610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BFEC-6338-F690-DDB2-8D0716AD1E94}"/>
              </a:ext>
            </a:extLst>
          </p:cNvPr>
          <p:cNvSpPr>
            <a:spLocks noGrp="1"/>
          </p:cNvSpPr>
          <p:nvPr>
            <p:ph type="title"/>
          </p:nvPr>
        </p:nvSpPr>
        <p:spPr>
          <a:xfrm>
            <a:off x="838200" y="170054"/>
            <a:ext cx="10515600" cy="798578"/>
          </a:xfrm>
        </p:spPr>
        <p:txBody>
          <a:bodyPr>
            <a:normAutofit/>
          </a:bodyPr>
          <a:lstStyle/>
          <a:p>
            <a:r>
              <a:rPr lang="en-US" dirty="0"/>
              <a:t>An important R object class: </a:t>
            </a:r>
            <a:r>
              <a:rPr lang="en-US" dirty="0" err="1"/>
              <a:t>GRanges</a:t>
            </a:r>
            <a:endParaRPr lang="en-US" dirty="0"/>
          </a:p>
        </p:txBody>
      </p:sp>
      <p:sp>
        <p:nvSpPr>
          <p:cNvPr id="3" name="Content Placeholder 2">
            <a:extLst>
              <a:ext uri="{FF2B5EF4-FFF2-40B4-BE49-F238E27FC236}">
                <a16:creationId xmlns:a16="http://schemas.microsoft.com/office/drawing/2014/main" id="{47B00520-43F3-90AB-8491-A0D8532F6411}"/>
              </a:ext>
            </a:extLst>
          </p:cNvPr>
          <p:cNvSpPr>
            <a:spLocks noGrp="1"/>
          </p:cNvSpPr>
          <p:nvPr>
            <p:ph idx="1"/>
          </p:nvPr>
        </p:nvSpPr>
        <p:spPr>
          <a:xfrm>
            <a:off x="838199" y="968632"/>
            <a:ext cx="10515600" cy="5291328"/>
          </a:xfrm>
        </p:spPr>
        <p:txBody>
          <a:bodyPr>
            <a:normAutofit/>
          </a:bodyPr>
          <a:lstStyle/>
          <a:p>
            <a:r>
              <a:rPr lang="en-US" dirty="0"/>
              <a:t>The “</a:t>
            </a:r>
            <a:r>
              <a:rPr lang="en-US" dirty="0" err="1"/>
              <a:t>GRanges</a:t>
            </a:r>
            <a:r>
              <a:rPr lang="en-US" dirty="0"/>
              <a:t>” class is used for storing genomic data</a:t>
            </a:r>
          </a:p>
          <a:p>
            <a:pPr lvl="1"/>
            <a:r>
              <a:rPr lang="en-US" dirty="0"/>
              <a:t>Both .bed and .</a:t>
            </a:r>
            <a:r>
              <a:rPr lang="en-US" dirty="0" err="1"/>
              <a:t>gff</a:t>
            </a:r>
            <a:r>
              <a:rPr lang="en-US" dirty="0"/>
              <a:t> files can be represented as Granges</a:t>
            </a:r>
          </a:p>
          <a:p>
            <a:pPr lvl="1"/>
            <a:r>
              <a:rPr lang="en-US" dirty="0"/>
              <a:t>Excellent set operations, overlaps, etc.</a:t>
            </a:r>
          </a:p>
          <a:p>
            <a:pPr lvl="1"/>
            <a:r>
              <a:rPr lang="en-US" dirty="0"/>
              <a:t>Powerful but can be painful</a:t>
            </a:r>
          </a:p>
          <a:p>
            <a:pPr lvl="1"/>
            <a:endParaRPr lang="en-US" dirty="0"/>
          </a:p>
        </p:txBody>
      </p:sp>
      <p:pic>
        <p:nvPicPr>
          <p:cNvPr id="5" name="Picture 4" descr="screenshot of a Granges object">
            <a:extLst>
              <a:ext uri="{FF2B5EF4-FFF2-40B4-BE49-F238E27FC236}">
                <a16:creationId xmlns:a16="http://schemas.microsoft.com/office/drawing/2014/main" id="{DDF3B4B7-2833-E42F-D25E-FF9078893B65}"/>
              </a:ext>
            </a:extLst>
          </p:cNvPr>
          <p:cNvPicPr>
            <a:picLocks noChangeAspect="1"/>
          </p:cNvPicPr>
          <p:nvPr/>
        </p:nvPicPr>
        <p:blipFill>
          <a:blip r:embed="rId2"/>
          <a:stretch>
            <a:fillRect/>
          </a:stretch>
        </p:blipFill>
        <p:spPr>
          <a:xfrm>
            <a:off x="963675" y="2843784"/>
            <a:ext cx="9761109" cy="3265040"/>
          </a:xfrm>
          <a:prstGeom prst="rect">
            <a:avLst/>
          </a:prstGeom>
          <a:solidFill>
            <a:schemeClr val="tx1">
              <a:lumMod val="50000"/>
              <a:lumOff val="50000"/>
            </a:schemeClr>
          </a:solidFill>
          <a:ln>
            <a:solidFill>
              <a:schemeClr val="accent1"/>
            </a:solidFill>
          </a:ln>
        </p:spPr>
      </p:pic>
    </p:spTree>
    <p:extLst>
      <p:ext uri="{BB962C8B-B14F-4D97-AF65-F5344CB8AC3E}">
        <p14:creationId xmlns:p14="http://schemas.microsoft.com/office/powerpoint/2010/main" val="238958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BFEC-6338-F690-DDB2-8D0716AD1E94}"/>
              </a:ext>
            </a:extLst>
          </p:cNvPr>
          <p:cNvSpPr>
            <a:spLocks noGrp="1"/>
          </p:cNvSpPr>
          <p:nvPr>
            <p:ph type="title"/>
          </p:nvPr>
        </p:nvSpPr>
        <p:spPr>
          <a:xfrm>
            <a:off x="838200" y="170054"/>
            <a:ext cx="10515600" cy="798578"/>
          </a:xfrm>
        </p:spPr>
        <p:txBody>
          <a:bodyPr>
            <a:normAutofit/>
          </a:bodyPr>
          <a:lstStyle/>
          <a:p>
            <a:r>
              <a:rPr lang="en-US" dirty="0"/>
              <a:t>Basic Outline</a:t>
            </a:r>
          </a:p>
        </p:txBody>
      </p:sp>
      <p:sp>
        <p:nvSpPr>
          <p:cNvPr id="3" name="Content Placeholder 2">
            <a:extLst>
              <a:ext uri="{FF2B5EF4-FFF2-40B4-BE49-F238E27FC236}">
                <a16:creationId xmlns:a16="http://schemas.microsoft.com/office/drawing/2014/main" id="{47B00520-43F3-90AB-8491-A0D8532F6411}"/>
              </a:ext>
            </a:extLst>
          </p:cNvPr>
          <p:cNvSpPr>
            <a:spLocks noGrp="1"/>
          </p:cNvSpPr>
          <p:nvPr>
            <p:ph idx="1"/>
          </p:nvPr>
        </p:nvSpPr>
        <p:spPr>
          <a:xfrm>
            <a:off x="838200" y="999744"/>
            <a:ext cx="10515600" cy="5291328"/>
          </a:xfrm>
        </p:spPr>
        <p:txBody>
          <a:bodyPr>
            <a:normAutofit/>
          </a:bodyPr>
          <a:lstStyle/>
          <a:p>
            <a:pPr marL="0" indent="0">
              <a:buNone/>
            </a:pPr>
            <a:endParaRPr lang="en-US" dirty="0"/>
          </a:p>
          <a:p>
            <a:pPr marL="0" indent="0">
              <a:buNone/>
            </a:pPr>
            <a:r>
              <a:rPr lang="en-US" dirty="0"/>
              <a:t>1. Map </a:t>
            </a:r>
            <a:r>
              <a:rPr lang="en-US" dirty="0" err="1"/>
              <a:t>Hifi</a:t>
            </a:r>
            <a:r>
              <a:rPr lang="en-US" dirty="0"/>
              <a:t> Reads back to the genome assembly (you have already done this)</a:t>
            </a:r>
          </a:p>
          <a:p>
            <a:pPr marL="0" indent="0">
              <a:buNone/>
            </a:pPr>
            <a:r>
              <a:rPr lang="en-US" dirty="0"/>
              <a:t>2. Get methylation percentage for each `CG` site in the genome. </a:t>
            </a:r>
          </a:p>
          <a:p>
            <a:pPr marL="0" indent="0">
              <a:buNone/>
            </a:pPr>
            <a:r>
              <a:rPr lang="en-US" dirty="0"/>
              <a:t>3. Load the data into R.</a:t>
            </a:r>
          </a:p>
          <a:p>
            <a:pPr marL="0" indent="0">
              <a:buNone/>
            </a:pPr>
            <a:r>
              <a:rPr lang="en-US" dirty="0"/>
              <a:t>4. Use R to summarize and analyze the methylation data.</a:t>
            </a:r>
          </a:p>
          <a:p>
            <a:endParaRPr lang="en-US" dirty="0"/>
          </a:p>
        </p:txBody>
      </p:sp>
    </p:spTree>
    <p:extLst>
      <p:ext uri="{BB962C8B-B14F-4D97-AF65-F5344CB8AC3E}">
        <p14:creationId xmlns:p14="http://schemas.microsoft.com/office/powerpoint/2010/main" val="562557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47AD-36C6-BB35-36FA-999BDE6A1558}"/>
              </a:ext>
            </a:extLst>
          </p:cNvPr>
          <p:cNvSpPr>
            <a:spLocks noGrp="1"/>
          </p:cNvSpPr>
          <p:nvPr>
            <p:ph type="title"/>
          </p:nvPr>
        </p:nvSpPr>
        <p:spPr>
          <a:xfrm>
            <a:off x="838200" y="365126"/>
            <a:ext cx="10515600" cy="922254"/>
          </a:xfrm>
        </p:spPr>
        <p:txBody>
          <a:bodyPr/>
          <a:lstStyle/>
          <a:p>
            <a:r>
              <a:rPr lang="en-US" dirty="0"/>
              <a:t>Before we get started…</a:t>
            </a:r>
          </a:p>
        </p:txBody>
      </p:sp>
      <p:sp>
        <p:nvSpPr>
          <p:cNvPr id="3" name="Content Placeholder 2">
            <a:extLst>
              <a:ext uri="{FF2B5EF4-FFF2-40B4-BE49-F238E27FC236}">
                <a16:creationId xmlns:a16="http://schemas.microsoft.com/office/drawing/2014/main" id="{F692F9B9-55E2-6345-7A8B-DE0BE750F1D1}"/>
              </a:ext>
            </a:extLst>
          </p:cNvPr>
          <p:cNvSpPr>
            <a:spLocks noGrp="1"/>
          </p:cNvSpPr>
          <p:nvPr>
            <p:ph idx="1"/>
          </p:nvPr>
        </p:nvSpPr>
        <p:spPr>
          <a:xfrm>
            <a:off x="838200" y="1443789"/>
            <a:ext cx="10515600" cy="4733174"/>
          </a:xfrm>
        </p:spPr>
        <p:txBody>
          <a:bodyPr/>
          <a:lstStyle/>
          <a:p>
            <a:r>
              <a:rPr lang="en-US" dirty="0"/>
              <a:t>GWAS and population structure</a:t>
            </a:r>
          </a:p>
          <a:p>
            <a:pPr lvl="1"/>
            <a:r>
              <a:rPr lang="en-US" dirty="0"/>
              <a:t>If your </a:t>
            </a:r>
            <a:r>
              <a:rPr lang="en-US" dirty="0" err="1"/>
              <a:t>aov</a:t>
            </a:r>
            <a:r>
              <a:rPr lang="en-US" dirty="0"/>
              <a:t>(trait ~ </a:t>
            </a:r>
            <a:r>
              <a:rPr lang="en-US" dirty="0" err="1"/>
              <a:t>popAssignment</a:t>
            </a:r>
            <a:r>
              <a:rPr lang="en-US" dirty="0"/>
              <a:t>) is significant (low p-value), then population structure IS a problem for GWAS</a:t>
            </a:r>
          </a:p>
        </p:txBody>
      </p:sp>
    </p:spTree>
    <p:extLst>
      <p:ext uri="{BB962C8B-B14F-4D97-AF65-F5344CB8AC3E}">
        <p14:creationId xmlns:p14="http://schemas.microsoft.com/office/powerpoint/2010/main" val="192785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CB03-C5B6-FDD7-473D-847CA586FDE8}"/>
              </a:ext>
            </a:extLst>
          </p:cNvPr>
          <p:cNvSpPr>
            <a:spLocks noGrp="1"/>
          </p:cNvSpPr>
          <p:nvPr>
            <p:ph type="title"/>
          </p:nvPr>
        </p:nvSpPr>
        <p:spPr>
          <a:xfrm>
            <a:off x="838200" y="292934"/>
            <a:ext cx="10515600" cy="453021"/>
          </a:xfrm>
        </p:spPr>
        <p:txBody>
          <a:bodyPr>
            <a:normAutofit fontScale="90000"/>
          </a:bodyPr>
          <a:lstStyle/>
          <a:p>
            <a:r>
              <a:rPr lang="en-US" dirty="0"/>
              <a:t>Schedule today and upcoming</a:t>
            </a:r>
          </a:p>
        </p:txBody>
      </p:sp>
      <p:sp>
        <p:nvSpPr>
          <p:cNvPr id="3" name="Content Placeholder 2">
            <a:extLst>
              <a:ext uri="{FF2B5EF4-FFF2-40B4-BE49-F238E27FC236}">
                <a16:creationId xmlns:a16="http://schemas.microsoft.com/office/drawing/2014/main" id="{F1559FC8-49BF-32DD-F631-64A4BF36A250}"/>
              </a:ext>
            </a:extLst>
          </p:cNvPr>
          <p:cNvSpPr>
            <a:spLocks noGrp="1"/>
          </p:cNvSpPr>
          <p:nvPr>
            <p:ph idx="1"/>
          </p:nvPr>
        </p:nvSpPr>
        <p:spPr>
          <a:xfrm>
            <a:off x="300789" y="962520"/>
            <a:ext cx="11053011" cy="5859383"/>
          </a:xfrm>
        </p:spPr>
        <p:txBody>
          <a:bodyPr>
            <a:normAutofit lnSpcReduction="10000"/>
          </a:bodyPr>
          <a:lstStyle/>
          <a:p>
            <a:r>
              <a:rPr lang="en-US" dirty="0"/>
              <a:t>Today</a:t>
            </a:r>
          </a:p>
          <a:p>
            <a:pPr lvl="1"/>
            <a:r>
              <a:rPr lang="en-US" dirty="0"/>
              <a:t>Finish assembly lab if you have not already done so</a:t>
            </a:r>
          </a:p>
          <a:p>
            <a:pPr lvl="1"/>
            <a:r>
              <a:rPr lang="en-US" dirty="0"/>
              <a:t>Start methylation lab.  Okay if you don’t finish today.</a:t>
            </a:r>
          </a:p>
          <a:p>
            <a:pPr lvl="1"/>
            <a:r>
              <a:rPr lang="en-US" dirty="0"/>
              <a:t>4:30 Discussion of assembly lap (esp. </a:t>
            </a:r>
            <a:r>
              <a:rPr lang="en-US" dirty="0" err="1"/>
              <a:t>dotplots</a:t>
            </a:r>
            <a:r>
              <a:rPr lang="en-US" dirty="0"/>
              <a:t> and BUSCO)</a:t>
            </a:r>
          </a:p>
          <a:p>
            <a:pPr lvl="1"/>
            <a:r>
              <a:rPr lang="en-US" dirty="0"/>
              <a:t>5:00 Review for midterm</a:t>
            </a:r>
          </a:p>
          <a:p>
            <a:r>
              <a:rPr lang="en-US" dirty="0"/>
              <a:t>Tomorrow (Friday)</a:t>
            </a:r>
          </a:p>
          <a:p>
            <a:pPr lvl="1"/>
            <a:r>
              <a:rPr lang="en-US" dirty="0"/>
              <a:t>Midterm Part 1 ( in class)</a:t>
            </a:r>
          </a:p>
          <a:p>
            <a:pPr lvl="2"/>
            <a:r>
              <a:rPr lang="en-US" dirty="0"/>
              <a:t>Administered on </a:t>
            </a:r>
            <a:r>
              <a:rPr lang="en-US" dirty="0" err="1"/>
              <a:t>Gradescope</a:t>
            </a:r>
            <a:r>
              <a:rPr lang="en-US" dirty="0"/>
              <a:t> through Canvas</a:t>
            </a:r>
          </a:p>
          <a:p>
            <a:pPr lvl="2"/>
            <a:r>
              <a:rPr lang="en-US" dirty="0"/>
              <a:t>Must use classroom computer</a:t>
            </a:r>
          </a:p>
          <a:p>
            <a:pPr lvl="1"/>
            <a:r>
              <a:rPr lang="en-US" dirty="0"/>
              <a:t>Midterm Part 2 (take home) released</a:t>
            </a:r>
          </a:p>
          <a:p>
            <a:r>
              <a:rPr lang="en-US" dirty="0"/>
              <a:t>Tuesday</a:t>
            </a:r>
          </a:p>
          <a:p>
            <a:pPr lvl="1"/>
            <a:r>
              <a:rPr lang="en-US" dirty="0"/>
              <a:t>Work on take home midterm in class.  Attendance optional</a:t>
            </a:r>
          </a:p>
          <a:p>
            <a:r>
              <a:rPr lang="en-US" dirty="0"/>
              <a:t>Thursday</a:t>
            </a:r>
          </a:p>
          <a:p>
            <a:pPr lvl="1"/>
            <a:r>
              <a:rPr lang="en-US" dirty="0"/>
              <a:t>Complete Methylation lab.</a:t>
            </a:r>
          </a:p>
          <a:p>
            <a:pPr lvl="1"/>
            <a:r>
              <a:rPr lang="en-US" dirty="0"/>
              <a:t>Attendance likely optional</a:t>
            </a:r>
          </a:p>
        </p:txBody>
      </p:sp>
    </p:spTree>
    <p:extLst>
      <p:ext uri="{BB962C8B-B14F-4D97-AF65-F5344CB8AC3E}">
        <p14:creationId xmlns:p14="http://schemas.microsoft.com/office/powerpoint/2010/main" val="162540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DD4C2-635F-68ED-9651-F76B1FAF93EA}"/>
              </a:ext>
            </a:extLst>
          </p:cNvPr>
          <p:cNvSpPr>
            <a:spLocks noGrp="1"/>
          </p:cNvSpPr>
          <p:nvPr>
            <p:ph type="title"/>
          </p:nvPr>
        </p:nvSpPr>
        <p:spPr/>
        <p:txBody>
          <a:bodyPr/>
          <a:lstStyle/>
          <a:p>
            <a:r>
              <a:rPr lang="en-US"/>
              <a:t>Instance resizing</a:t>
            </a:r>
          </a:p>
        </p:txBody>
      </p:sp>
      <p:sp>
        <p:nvSpPr>
          <p:cNvPr id="3" name="Content Placeholder 2">
            <a:extLst>
              <a:ext uri="{FF2B5EF4-FFF2-40B4-BE49-F238E27FC236}">
                <a16:creationId xmlns:a16="http://schemas.microsoft.com/office/drawing/2014/main" id="{6210D662-7BFC-8313-D932-02AA3C421450}"/>
              </a:ext>
            </a:extLst>
          </p:cNvPr>
          <p:cNvSpPr>
            <a:spLocks noGrp="1"/>
          </p:cNvSpPr>
          <p:nvPr>
            <p:ph idx="1"/>
          </p:nvPr>
        </p:nvSpPr>
        <p:spPr/>
        <p:txBody>
          <a:bodyPr/>
          <a:lstStyle/>
          <a:p>
            <a:r>
              <a:rPr lang="en-US" dirty="0"/>
              <a:t>Instances will be resized during in-class exam tomorrow.</a:t>
            </a:r>
          </a:p>
          <a:p>
            <a:r>
              <a:rPr lang="en-US" dirty="0"/>
              <a:t>Make sure everything is saved and pushed.</a:t>
            </a:r>
          </a:p>
          <a:p>
            <a:endParaRPr lang="en-US" dirty="0"/>
          </a:p>
        </p:txBody>
      </p:sp>
    </p:spTree>
    <p:extLst>
      <p:ext uri="{BB962C8B-B14F-4D97-AF65-F5344CB8AC3E}">
        <p14:creationId xmlns:p14="http://schemas.microsoft.com/office/powerpoint/2010/main" val="3636267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A043D-38E2-CB12-17CD-447E53231D1F}"/>
              </a:ext>
            </a:extLst>
          </p:cNvPr>
          <p:cNvSpPr>
            <a:spLocks noGrp="1"/>
          </p:cNvSpPr>
          <p:nvPr>
            <p:ph type="ctrTitle"/>
          </p:nvPr>
        </p:nvSpPr>
        <p:spPr/>
        <p:txBody>
          <a:bodyPr/>
          <a:lstStyle/>
          <a:p>
            <a:r>
              <a:rPr lang="en-US" dirty="0"/>
              <a:t>Slides from this point on not used in 2026</a:t>
            </a:r>
          </a:p>
        </p:txBody>
      </p:sp>
      <p:sp>
        <p:nvSpPr>
          <p:cNvPr id="3" name="Subtitle 2">
            <a:extLst>
              <a:ext uri="{FF2B5EF4-FFF2-40B4-BE49-F238E27FC236}">
                <a16:creationId xmlns:a16="http://schemas.microsoft.com/office/drawing/2014/main" id="{2F31EF0E-9C74-3D29-8257-68CD1C0A06A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18484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4D416-B969-CBC7-412A-E67671340E8D}"/>
              </a:ext>
            </a:extLst>
          </p:cNvPr>
          <p:cNvSpPr>
            <a:spLocks noGrp="1"/>
          </p:cNvSpPr>
          <p:nvPr>
            <p:ph type="title"/>
          </p:nvPr>
        </p:nvSpPr>
        <p:spPr/>
        <p:txBody>
          <a:bodyPr/>
          <a:lstStyle/>
          <a:p>
            <a:r>
              <a:rPr lang="en-US" dirty="0"/>
              <a:t>What are centromeres?</a:t>
            </a:r>
          </a:p>
        </p:txBody>
      </p:sp>
      <p:sp>
        <p:nvSpPr>
          <p:cNvPr id="3" name="TextBox 2">
            <a:extLst>
              <a:ext uri="{FF2B5EF4-FFF2-40B4-BE49-F238E27FC236}">
                <a16:creationId xmlns:a16="http://schemas.microsoft.com/office/drawing/2014/main" id="{67F0D98B-3EB7-F2A6-4D4E-7C55F5734633}"/>
              </a:ext>
            </a:extLst>
          </p:cNvPr>
          <p:cNvSpPr txBox="1"/>
          <p:nvPr/>
        </p:nvSpPr>
        <p:spPr>
          <a:xfrm>
            <a:off x="1337858" y="6169708"/>
            <a:ext cx="3998694" cy="646331"/>
          </a:xfrm>
          <a:prstGeom prst="rect">
            <a:avLst/>
          </a:prstGeom>
          <a:noFill/>
        </p:spPr>
        <p:txBody>
          <a:bodyPr wrap="square" rtlCol="0">
            <a:spAutoFit/>
          </a:bodyPr>
          <a:lstStyle/>
          <a:p>
            <a:r>
              <a:rPr lang="en-US" dirty="0"/>
              <a:t>They are where the spindle fibers attach during mitosis and meiosis</a:t>
            </a:r>
          </a:p>
        </p:txBody>
      </p:sp>
      <p:pic>
        <p:nvPicPr>
          <p:cNvPr id="5" name="Picture 4" descr="A blue object with a black background&#10;&#10;Description automatically generated">
            <a:extLst>
              <a:ext uri="{FF2B5EF4-FFF2-40B4-BE49-F238E27FC236}">
                <a16:creationId xmlns:a16="http://schemas.microsoft.com/office/drawing/2014/main" id="{1EDE1233-2171-2DF6-9730-B1123AEC91C2}"/>
              </a:ext>
            </a:extLst>
          </p:cNvPr>
          <p:cNvPicPr>
            <a:picLocks noChangeAspect="1"/>
          </p:cNvPicPr>
          <p:nvPr/>
        </p:nvPicPr>
        <p:blipFill>
          <a:blip r:embed="rId3"/>
          <a:stretch>
            <a:fillRect/>
          </a:stretch>
        </p:blipFill>
        <p:spPr>
          <a:xfrm>
            <a:off x="1397846" y="1567725"/>
            <a:ext cx="2529698" cy="1756735"/>
          </a:xfrm>
          <a:prstGeom prst="rect">
            <a:avLst/>
          </a:prstGeom>
        </p:spPr>
      </p:pic>
      <p:pic>
        <p:nvPicPr>
          <p:cNvPr id="7" name="Picture 6" descr="A blue object with a black background&#10;&#10;Description automatically generated">
            <a:extLst>
              <a:ext uri="{FF2B5EF4-FFF2-40B4-BE49-F238E27FC236}">
                <a16:creationId xmlns:a16="http://schemas.microsoft.com/office/drawing/2014/main" id="{6F6F9859-93CB-4214-F7AA-5FE4A416DF54}"/>
              </a:ext>
            </a:extLst>
          </p:cNvPr>
          <p:cNvPicPr>
            <a:picLocks noChangeAspect="1"/>
          </p:cNvPicPr>
          <p:nvPr/>
        </p:nvPicPr>
        <p:blipFill>
          <a:blip r:embed="rId3"/>
          <a:stretch>
            <a:fillRect/>
          </a:stretch>
        </p:blipFill>
        <p:spPr>
          <a:xfrm flipH="1">
            <a:off x="2662695" y="1567724"/>
            <a:ext cx="2529698" cy="1756735"/>
          </a:xfrm>
          <a:prstGeom prst="rect">
            <a:avLst/>
          </a:prstGeom>
        </p:spPr>
      </p:pic>
      <p:pic>
        <p:nvPicPr>
          <p:cNvPr id="9" name="Picture 8" descr="A blue x-shaped object on a black background&#10;&#10;Description automatically generated">
            <a:extLst>
              <a:ext uri="{FF2B5EF4-FFF2-40B4-BE49-F238E27FC236}">
                <a16:creationId xmlns:a16="http://schemas.microsoft.com/office/drawing/2014/main" id="{D9BE16BF-EE4E-9569-233B-9D559D3FD073}"/>
              </a:ext>
            </a:extLst>
          </p:cNvPr>
          <p:cNvPicPr>
            <a:picLocks noChangeAspect="1"/>
          </p:cNvPicPr>
          <p:nvPr/>
        </p:nvPicPr>
        <p:blipFill>
          <a:blip r:embed="rId4"/>
          <a:stretch>
            <a:fillRect/>
          </a:stretch>
        </p:blipFill>
        <p:spPr>
          <a:xfrm>
            <a:off x="7677841" y="1460237"/>
            <a:ext cx="3223793" cy="2238745"/>
          </a:xfrm>
          <a:prstGeom prst="rect">
            <a:avLst/>
          </a:prstGeom>
        </p:spPr>
      </p:pic>
      <p:pic>
        <p:nvPicPr>
          <p:cNvPr id="11" name="Picture 10" descr="A diagram of dna strands&#10;&#10;Description automatically generated">
            <a:extLst>
              <a:ext uri="{FF2B5EF4-FFF2-40B4-BE49-F238E27FC236}">
                <a16:creationId xmlns:a16="http://schemas.microsoft.com/office/drawing/2014/main" id="{E3AEA3D1-5807-AB5D-D1B9-3D24D4ED9CA5}"/>
              </a:ext>
            </a:extLst>
          </p:cNvPr>
          <p:cNvPicPr>
            <a:picLocks noChangeAspect="1"/>
          </p:cNvPicPr>
          <p:nvPr/>
        </p:nvPicPr>
        <p:blipFill>
          <a:blip r:embed="rId5"/>
          <a:stretch>
            <a:fillRect/>
          </a:stretch>
        </p:blipFill>
        <p:spPr>
          <a:xfrm>
            <a:off x="1385634" y="3698982"/>
            <a:ext cx="3903143" cy="2710516"/>
          </a:xfrm>
          <a:prstGeom prst="rect">
            <a:avLst/>
          </a:prstGeom>
        </p:spPr>
      </p:pic>
      <p:sp>
        <p:nvSpPr>
          <p:cNvPr id="19" name="Rectangle 18">
            <a:extLst>
              <a:ext uri="{FF2B5EF4-FFF2-40B4-BE49-F238E27FC236}">
                <a16:creationId xmlns:a16="http://schemas.microsoft.com/office/drawing/2014/main" id="{11217346-580F-AA41-B8E4-99D48F069E06}"/>
              </a:ext>
            </a:extLst>
          </p:cNvPr>
          <p:cNvSpPr/>
          <p:nvPr/>
        </p:nvSpPr>
        <p:spPr>
          <a:xfrm>
            <a:off x="9015772" y="2241145"/>
            <a:ext cx="609955" cy="502127"/>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a:extLst>
              <a:ext uri="{FF2B5EF4-FFF2-40B4-BE49-F238E27FC236}">
                <a16:creationId xmlns:a16="http://schemas.microsoft.com/office/drawing/2014/main" id="{79934892-F399-A845-8DF9-150FFEC7683D}"/>
              </a:ext>
            </a:extLst>
          </p:cNvPr>
          <p:cNvCxnSpPr>
            <a:cxnSpLocks/>
          </p:cNvCxnSpPr>
          <p:nvPr/>
        </p:nvCxnSpPr>
        <p:spPr>
          <a:xfrm>
            <a:off x="11467205" y="2492208"/>
            <a:ext cx="0" cy="2059172"/>
          </a:xfrm>
          <a:prstGeom prst="straightConnector1">
            <a:avLst/>
          </a:prstGeom>
          <a:ln w="76200" cap="rnd">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E1D3468D-2178-5A0F-2463-D72575D1F7E9}"/>
              </a:ext>
            </a:extLst>
          </p:cNvPr>
          <p:cNvSpPr txBox="1"/>
          <p:nvPr/>
        </p:nvSpPr>
        <p:spPr>
          <a:xfrm>
            <a:off x="7959796" y="5846543"/>
            <a:ext cx="4109840" cy="646331"/>
          </a:xfrm>
          <a:prstGeom prst="rect">
            <a:avLst/>
          </a:prstGeom>
          <a:noFill/>
        </p:spPr>
        <p:txBody>
          <a:bodyPr wrap="square" rtlCol="0">
            <a:spAutoFit/>
          </a:bodyPr>
          <a:lstStyle/>
          <a:p>
            <a:r>
              <a:rPr lang="en-US" dirty="0"/>
              <a:t>A lot like telomeres, centromeres are composed of repetitive sequences</a:t>
            </a:r>
          </a:p>
        </p:txBody>
      </p:sp>
      <p:cxnSp>
        <p:nvCxnSpPr>
          <p:cNvPr id="26" name="Straight Connector 25">
            <a:extLst>
              <a:ext uri="{FF2B5EF4-FFF2-40B4-BE49-F238E27FC236}">
                <a16:creationId xmlns:a16="http://schemas.microsoft.com/office/drawing/2014/main" id="{6C0006C3-664A-42D3-B4AC-6A4BD2E1C503}"/>
              </a:ext>
            </a:extLst>
          </p:cNvPr>
          <p:cNvCxnSpPr>
            <a:cxnSpLocks/>
            <a:stCxn id="30" idx="1"/>
          </p:cNvCxnSpPr>
          <p:nvPr/>
        </p:nvCxnSpPr>
        <p:spPr>
          <a:xfrm>
            <a:off x="6790660" y="5495929"/>
            <a:ext cx="5151386" cy="0"/>
          </a:xfrm>
          <a:prstGeom prst="line">
            <a:avLst/>
          </a:prstGeom>
          <a:ln w="228600" cap="rnd">
            <a:round/>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281D9502-8BBA-94A2-1E95-090ACF6704B6}"/>
              </a:ext>
            </a:extLst>
          </p:cNvPr>
          <p:cNvSpPr txBox="1"/>
          <p:nvPr/>
        </p:nvSpPr>
        <p:spPr>
          <a:xfrm>
            <a:off x="6790660" y="5311263"/>
            <a:ext cx="5278976" cy="369332"/>
          </a:xfrm>
          <a:prstGeom prst="rect">
            <a:avLst/>
          </a:prstGeom>
          <a:noFill/>
        </p:spPr>
        <p:txBody>
          <a:bodyPr wrap="square" rtlCol="0">
            <a:spAutoFit/>
          </a:bodyPr>
          <a:lstStyle/>
          <a:p>
            <a:r>
              <a:rPr lang="en-US" dirty="0">
                <a:solidFill>
                  <a:schemeClr val="bg1"/>
                </a:solidFill>
              </a:rPr>
              <a:t>AATTGGTTAATTGGTTAATTGGTTAATTGGTTAATTGGTT</a:t>
            </a:r>
          </a:p>
        </p:txBody>
      </p:sp>
      <p:sp>
        <p:nvSpPr>
          <p:cNvPr id="40" name="TextBox 39">
            <a:extLst>
              <a:ext uri="{FF2B5EF4-FFF2-40B4-BE49-F238E27FC236}">
                <a16:creationId xmlns:a16="http://schemas.microsoft.com/office/drawing/2014/main" id="{93256A8D-FEB1-C9BB-F60A-49EEF1343164}"/>
              </a:ext>
            </a:extLst>
          </p:cNvPr>
          <p:cNvSpPr txBox="1"/>
          <p:nvPr/>
        </p:nvSpPr>
        <p:spPr>
          <a:xfrm>
            <a:off x="7704979" y="3853671"/>
            <a:ext cx="3450337" cy="646331"/>
          </a:xfrm>
          <a:prstGeom prst="rect">
            <a:avLst/>
          </a:prstGeom>
          <a:noFill/>
        </p:spPr>
        <p:txBody>
          <a:bodyPr wrap="square" rtlCol="0">
            <a:spAutoFit/>
          </a:bodyPr>
          <a:lstStyle/>
          <a:p>
            <a:r>
              <a:rPr lang="en-US" dirty="0"/>
              <a:t>They are what give chromosomes their characteristic X shape</a:t>
            </a:r>
          </a:p>
        </p:txBody>
      </p:sp>
      <p:cxnSp>
        <p:nvCxnSpPr>
          <p:cNvPr id="43" name="Straight Arrow Connector 42">
            <a:extLst>
              <a:ext uri="{FF2B5EF4-FFF2-40B4-BE49-F238E27FC236}">
                <a16:creationId xmlns:a16="http://schemas.microsoft.com/office/drawing/2014/main" id="{68E4EB7E-1D29-DB4A-9CD7-6E8CEE53E511}"/>
              </a:ext>
            </a:extLst>
          </p:cNvPr>
          <p:cNvCxnSpPr>
            <a:cxnSpLocks/>
          </p:cNvCxnSpPr>
          <p:nvPr/>
        </p:nvCxnSpPr>
        <p:spPr>
          <a:xfrm>
            <a:off x="9909545" y="2492208"/>
            <a:ext cx="1557660" cy="0"/>
          </a:xfrm>
          <a:prstGeom prst="straightConnector1">
            <a:avLst/>
          </a:prstGeom>
          <a:ln w="76200" cap="rnd">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61A6055C-4B08-E810-2CAD-C86B8E0837DC}"/>
              </a:ext>
            </a:extLst>
          </p:cNvPr>
          <p:cNvCxnSpPr>
            <a:cxnSpLocks/>
          </p:cNvCxnSpPr>
          <p:nvPr/>
        </p:nvCxnSpPr>
        <p:spPr>
          <a:xfrm>
            <a:off x="9528536" y="4559113"/>
            <a:ext cx="1938669" cy="0"/>
          </a:xfrm>
          <a:prstGeom prst="straightConnector1">
            <a:avLst/>
          </a:prstGeom>
          <a:ln w="76200" cap="rnd">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AAC20421-3245-3A77-61A2-67BD2C4F09A6}"/>
              </a:ext>
            </a:extLst>
          </p:cNvPr>
          <p:cNvCxnSpPr>
            <a:cxnSpLocks/>
          </p:cNvCxnSpPr>
          <p:nvPr/>
        </p:nvCxnSpPr>
        <p:spPr>
          <a:xfrm>
            <a:off x="9528536" y="4559113"/>
            <a:ext cx="0" cy="795560"/>
          </a:xfrm>
          <a:prstGeom prst="straightConnector1">
            <a:avLst/>
          </a:prstGeom>
          <a:ln w="76200" cap="rnd">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6DA83F60-0F10-873B-B81D-7E7944663AB3}"/>
              </a:ext>
            </a:extLst>
          </p:cNvPr>
          <p:cNvSpPr txBox="1"/>
          <p:nvPr/>
        </p:nvSpPr>
        <p:spPr>
          <a:xfrm>
            <a:off x="2133251" y="3210375"/>
            <a:ext cx="2426717" cy="646331"/>
          </a:xfrm>
          <a:prstGeom prst="rect">
            <a:avLst/>
          </a:prstGeom>
          <a:noFill/>
        </p:spPr>
        <p:txBody>
          <a:bodyPr wrap="square" rtlCol="0">
            <a:spAutoFit/>
          </a:bodyPr>
          <a:lstStyle/>
          <a:p>
            <a:r>
              <a:rPr lang="en-US" dirty="0"/>
              <a:t>They link pairs of sister chromosomes</a:t>
            </a:r>
          </a:p>
        </p:txBody>
      </p:sp>
    </p:spTree>
    <p:extLst>
      <p:ext uri="{BB962C8B-B14F-4D97-AF65-F5344CB8AC3E}">
        <p14:creationId xmlns:p14="http://schemas.microsoft.com/office/powerpoint/2010/main" val="241452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P spid="23" grpId="0"/>
      <p:bldP spid="30" grpId="0"/>
      <p:bldP spid="30" grpId="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ECED7-E997-5760-B07C-AAF2B655F6A7}"/>
              </a:ext>
            </a:extLst>
          </p:cNvPr>
          <p:cNvSpPr>
            <a:spLocks noGrp="1"/>
          </p:cNvSpPr>
          <p:nvPr>
            <p:ph type="title"/>
          </p:nvPr>
        </p:nvSpPr>
        <p:spPr/>
        <p:txBody>
          <a:bodyPr/>
          <a:lstStyle/>
          <a:p>
            <a:r>
              <a:rPr lang="en-US" dirty="0"/>
              <a:t>Types of centromeres</a:t>
            </a:r>
          </a:p>
        </p:txBody>
      </p:sp>
      <p:sp>
        <p:nvSpPr>
          <p:cNvPr id="3" name="TextBox 2">
            <a:extLst>
              <a:ext uri="{FF2B5EF4-FFF2-40B4-BE49-F238E27FC236}">
                <a16:creationId xmlns:a16="http://schemas.microsoft.com/office/drawing/2014/main" id="{6461CDD8-6B73-9A0E-8F41-C00D6E5F8A7F}"/>
              </a:ext>
            </a:extLst>
          </p:cNvPr>
          <p:cNvSpPr txBox="1"/>
          <p:nvPr/>
        </p:nvSpPr>
        <p:spPr>
          <a:xfrm>
            <a:off x="608608" y="4866560"/>
            <a:ext cx="1311349" cy="369332"/>
          </a:xfrm>
          <a:prstGeom prst="rect">
            <a:avLst/>
          </a:prstGeom>
          <a:noFill/>
        </p:spPr>
        <p:txBody>
          <a:bodyPr wrap="square" rtlCol="0">
            <a:spAutoFit/>
          </a:bodyPr>
          <a:lstStyle/>
          <a:p>
            <a:r>
              <a:rPr lang="en-US" dirty="0"/>
              <a:t>Telocentric</a:t>
            </a:r>
          </a:p>
        </p:txBody>
      </p:sp>
      <p:pic>
        <p:nvPicPr>
          <p:cNvPr id="5" name="Picture 4" descr="A blue object with black background&#10;&#10;Description automatically generated">
            <a:extLst>
              <a:ext uri="{FF2B5EF4-FFF2-40B4-BE49-F238E27FC236}">
                <a16:creationId xmlns:a16="http://schemas.microsoft.com/office/drawing/2014/main" id="{130D8F4C-4241-070C-E50D-0ED8E06A40C1}"/>
              </a:ext>
            </a:extLst>
          </p:cNvPr>
          <p:cNvPicPr>
            <a:picLocks noChangeAspect="1"/>
          </p:cNvPicPr>
          <p:nvPr/>
        </p:nvPicPr>
        <p:blipFill>
          <a:blip r:embed="rId3"/>
          <a:stretch>
            <a:fillRect/>
          </a:stretch>
        </p:blipFill>
        <p:spPr>
          <a:xfrm>
            <a:off x="-496185" y="2421466"/>
            <a:ext cx="3520936" cy="2445094"/>
          </a:xfrm>
          <a:prstGeom prst="rect">
            <a:avLst/>
          </a:prstGeom>
        </p:spPr>
      </p:pic>
      <p:pic>
        <p:nvPicPr>
          <p:cNvPr id="7" name="Picture 6" descr="A blue object with two blue objects on a black background&#10;&#10;Description automatically generated">
            <a:extLst>
              <a:ext uri="{FF2B5EF4-FFF2-40B4-BE49-F238E27FC236}">
                <a16:creationId xmlns:a16="http://schemas.microsoft.com/office/drawing/2014/main" id="{944A33D4-6FD7-0D51-952D-C253498E16AA}"/>
              </a:ext>
            </a:extLst>
          </p:cNvPr>
          <p:cNvPicPr>
            <a:picLocks noChangeAspect="1"/>
          </p:cNvPicPr>
          <p:nvPr/>
        </p:nvPicPr>
        <p:blipFill>
          <a:blip r:embed="rId4"/>
          <a:stretch>
            <a:fillRect/>
          </a:stretch>
        </p:blipFill>
        <p:spPr>
          <a:xfrm>
            <a:off x="2479371" y="2440364"/>
            <a:ext cx="3520936" cy="2445095"/>
          </a:xfrm>
          <a:prstGeom prst="rect">
            <a:avLst/>
          </a:prstGeom>
        </p:spPr>
      </p:pic>
      <p:pic>
        <p:nvPicPr>
          <p:cNvPr id="9" name="Picture 8" descr="A blue object with black background&#10;&#10;Description automatically generated">
            <a:extLst>
              <a:ext uri="{FF2B5EF4-FFF2-40B4-BE49-F238E27FC236}">
                <a16:creationId xmlns:a16="http://schemas.microsoft.com/office/drawing/2014/main" id="{0145D0A9-F4CB-2D6B-9E4F-9D5EB978600A}"/>
              </a:ext>
            </a:extLst>
          </p:cNvPr>
          <p:cNvPicPr>
            <a:picLocks noChangeAspect="1"/>
          </p:cNvPicPr>
          <p:nvPr/>
        </p:nvPicPr>
        <p:blipFill>
          <a:blip r:embed="rId5"/>
          <a:stretch>
            <a:fillRect/>
          </a:stretch>
        </p:blipFill>
        <p:spPr>
          <a:xfrm>
            <a:off x="5695507" y="2433331"/>
            <a:ext cx="3520936" cy="2445094"/>
          </a:xfrm>
          <a:prstGeom prst="rect">
            <a:avLst/>
          </a:prstGeom>
        </p:spPr>
      </p:pic>
      <p:pic>
        <p:nvPicPr>
          <p:cNvPr id="13" name="Picture 12" descr="A blue x-shaped object on a black background&#10;&#10;Description automatically generated">
            <a:extLst>
              <a:ext uri="{FF2B5EF4-FFF2-40B4-BE49-F238E27FC236}">
                <a16:creationId xmlns:a16="http://schemas.microsoft.com/office/drawing/2014/main" id="{5D6F267E-0303-604C-4369-A4AC4AFDCB5D}"/>
              </a:ext>
            </a:extLst>
          </p:cNvPr>
          <p:cNvPicPr>
            <a:picLocks noChangeAspect="1"/>
          </p:cNvPicPr>
          <p:nvPr/>
        </p:nvPicPr>
        <p:blipFill>
          <a:blip r:embed="rId6"/>
          <a:stretch>
            <a:fillRect/>
          </a:stretch>
        </p:blipFill>
        <p:spPr>
          <a:xfrm>
            <a:off x="8975863" y="2440364"/>
            <a:ext cx="3520937" cy="2445095"/>
          </a:xfrm>
          <a:prstGeom prst="rect">
            <a:avLst/>
          </a:prstGeom>
        </p:spPr>
      </p:pic>
      <p:sp>
        <p:nvSpPr>
          <p:cNvPr id="25" name="TextBox 24">
            <a:extLst>
              <a:ext uri="{FF2B5EF4-FFF2-40B4-BE49-F238E27FC236}">
                <a16:creationId xmlns:a16="http://schemas.microsoft.com/office/drawing/2014/main" id="{80B45898-CA38-190A-3225-0092D53D45FC}"/>
              </a:ext>
            </a:extLst>
          </p:cNvPr>
          <p:cNvSpPr txBox="1"/>
          <p:nvPr/>
        </p:nvSpPr>
        <p:spPr>
          <a:xfrm>
            <a:off x="3584165" y="4869338"/>
            <a:ext cx="1398961" cy="369332"/>
          </a:xfrm>
          <a:prstGeom prst="rect">
            <a:avLst/>
          </a:prstGeom>
          <a:noFill/>
        </p:spPr>
        <p:txBody>
          <a:bodyPr wrap="square" rtlCol="0">
            <a:spAutoFit/>
          </a:bodyPr>
          <a:lstStyle/>
          <a:p>
            <a:r>
              <a:rPr lang="en-US" dirty="0"/>
              <a:t>Acrocentric</a:t>
            </a:r>
          </a:p>
        </p:txBody>
      </p:sp>
      <p:sp>
        <p:nvSpPr>
          <p:cNvPr id="26" name="TextBox 25">
            <a:extLst>
              <a:ext uri="{FF2B5EF4-FFF2-40B4-BE49-F238E27FC236}">
                <a16:creationId xmlns:a16="http://schemas.microsoft.com/office/drawing/2014/main" id="{32EE9EEB-EA13-0CA5-FE8B-738E5C651277}"/>
              </a:ext>
            </a:extLst>
          </p:cNvPr>
          <p:cNvSpPr txBox="1"/>
          <p:nvPr/>
        </p:nvSpPr>
        <p:spPr>
          <a:xfrm>
            <a:off x="6559721" y="4866560"/>
            <a:ext cx="1845246" cy="369332"/>
          </a:xfrm>
          <a:prstGeom prst="rect">
            <a:avLst/>
          </a:prstGeom>
          <a:noFill/>
        </p:spPr>
        <p:txBody>
          <a:bodyPr wrap="square" rtlCol="0">
            <a:spAutoFit/>
          </a:bodyPr>
          <a:lstStyle/>
          <a:p>
            <a:r>
              <a:rPr lang="en-US" dirty="0"/>
              <a:t>Sub-Metacentric</a:t>
            </a:r>
          </a:p>
        </p:txBody>
      </p:sp>
      <p:sp>
        <p:nvSpPr>
          <p:cNvPr id="27" name="TextBox 26">
            <a:extLst>
              <a:ext uri="{FF2B5EF4-FFF2-40B4-BE49-F238E27FC236}">
                <a16:creationId xmlns:a16="http://schemas.microsoft.com/office/drawing/2014/main" id="{D8DEA3A6-FA14-9CC1-741C-34EBB71E9065}"/>
              </a:ext>
            </a:extLst>
          </p:cNvPr>
          <p:cNvSpPr txBox="1"/>
          <p:nvPr/>
        </p:nvSpPr>
        <p:spPr>
          <a:xfrm>
            <a:off x="10016790" y="4866560"/>
            <a:ext cx="1439082" cy="369332"/>
          </a:xfrm>
          <a:prstGeom prst="rect">
            <a:avLst/>
          </a:prstGeom>
          <a:noFill/>
        </p:spPr>
        <p:txBody>
          <a:bodyPr wrap="square" rtlCol="0">
            <a:spAutoFit/>
          </a:bodyPr>
          <a:lstStyle/>
          <a:p>
            <a:r>
              <a:rPr lang="en-US" dirty="0"/>
              <a:t>Metacentric</a:t>
            </a:r>
          </a:p>
        </p:txBody>
      </p:sp>
    </p:spTree>
    <p:extLst>
      <p:ext uri="{BB962C8B-B14F-4D97-AF65-F5344CB8AC3E}">
        <p14:creationId xmlns:p14="http://schemas.microsoft.com/office/powerpoint/2010/main" val="1369931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31A5A-6055-C277-9F08-4CEDFE75DCB3}"/>
              </a:ext>
            </a:extLst>
          </p:cNvPr>
          <p:cNvSpPr>
            <a:spLocks noGrp="1"/>
          </p:cNvSpPr>
          <p:nvPr>
            <p:ph type="title"/>
          </p:nvPr>
        </p:nvSpPr>
        <p:spPr/>
        <p:txBody>
          <a:bodyPr/>
          <a:lstStyle/>
          <a:p>
            <a:r>
              <a:rPr lang="en-US" dirty="0"/>
              <a:t>Dicentric chromosome issues</a:t>
            </a:r>
          </a:p>
        </p:txBody>
      </p:sp>
      <p:sp>
        <p:nvSpPr>
          <p:cNvPr id="3" name="Arc 2">
            <a:extLst>
              <a:ext uri="{FF2B5EF4-FFF2-40B4-BE49-F238E27FC236}">
                <a16:creationId xmlns:a16="http://schemas.microsoft.com/office/drawing/2014/main" id="{ED5676C6-C6A9-0228-7C0A-ADD12EED6FAA}"/>
              </a:ext>
            </a:extLst>
          </p:cNvPr>
          <p:cNvSpPr/>
          <p:nvPr/>
        </p:nvSpPr>
        <p:spPr>
          <a:xfrm rot="2548791">
            <a:off x="43700" y="1364275"/>
            <a:ext cx="2108866" cy="3369346"/>
          </a:xfrm>
          <a:prstGeom prst="arc">
            <a:avLst/>
          </a:prstGeom>
          <a:ln w="228600" cap="rn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Arc 3">
            <a:extLst>
              <a:ext uri="{FF2B5EF4-FFF2-40B4-BE49-F238E27FC236}">
                <a16:creationId xmlns:a16="http://schemas.microsoft.com/office/drawing/2014/main" id="{36D54D81-1234-D25F-837F-826F66F5B255}"/>
              </a:ext>
            </a:extLst>
          </p:cNvPr>
          <p:cNvSpPr/>
          <p:nvPr/>
        </p:nvSpPr>
        <p:spPr>
          <a:xfrm rot="19051209" flipH="1">
            <a:off x="2974894" y="1364275"/>
            <a:ext cx="2108866" cy="3369346"/>
          </a:xfrm>
          <a:prstGeom prst="arc">
            <a:avLst/>
          </a:prstGeom>
          <a:ln w="228600" cap="rn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Arc 4">
            <a:extLst>
              <a:ext uri="{FF2B5EF4-FFF2-40B4-BE49-F238E27FC236}">
                <a16:creationId xmlns:a16="http://schemas.microsoft.com/office/drawing/2014/main" id="{A744D6B5-0B61-85EC-E88F-604F1700ED04}"/>
              </a:ext>
            </a:extLst>
          </p:cNvPr>
          <p:cNvSpPr/>
          <p:nvPr/>
        </p:nvSpPr>
        <p:spPr>
          <a:xfrm rot="2548791" flipH="1" flipV="1">
            <a:off x="2947013" y="2853639"/>
            <a:ext cx="2108866" cy="3369346"/>
          </a:xfrm>
          <a:prstGeom prst="arc">
            <a:avLst/>
          </a:prstGeom>
          <a:ln w="228600" cap="rn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Arc 5">
            <a:extLst>
              <a:ext uri="{FF2B5EF4-FFF2-40B4-BE49-F238E27FC236}">
                <a16:creationId xmlns:a16="http://schemas.microsoft.com/office/drawing/2014/main" id="{DF4755DC-75BF-4038-FA69-0C05C62FDF7A}"/>
              </a:ext>
            </a:extLst>
          </p:cNvPr>
          <p:cNvSpPr/>
          <p:nvPr/>
        </p:nvSpPr>
        <p:spPr>
          <a:xfrm rot="19051209" flipV="1">
            <a:off x="43700" y="2784190"/>
            <a:ext cx="2108866" cy="3369346"/>
          </a:xfrm>
          <a:prstGeom prst="arc">
            <a:avLst/>
          </a:prstGeom>
          <a:ln w="228600" cap="rn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Oval 7">
            <a:extLst>
              <a:ext uri="{FF2B5EF4-FFF2-40B4-BE49-F238E27FC236}">
                <a16:creationId xmlns:a16="http://schemas.microsoft.com/office/drawing/2014/main" id="{53417E02-8C8F-B04D-A845-B9173861B764}"/>
              </a:ext>
            </a:extLst>
          </p:cNvPr>
          <p:cNvSpPr/>
          <p:nvPr/>
        </p:nvSpPr>
        <p:spPr>
          <a:xfrm>
            <a:off x="2332075" y="2151358"/>
            <a:ext cx="432391" cy="43239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DA5FA61-1A90-1D46-8296-5CF40227E4D0}"/>
              </a:ext>
            </a:extLst>
          </p:cNvPr>
          <p:cNvSpPr/>
          <p:nvPr/>
        </p:nvSpPr>
        <p:spPr>
          <a:xfrm>
            <a:off x="2332074" y="4787315"/>
            <a:ext cx="432391" cy="432391"/>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0771D71-532D-D6A7-46C4-1DC7D3104DCE}"/>
              </a:ext>
            </a:extLst>
          </p:cNvPr>
          <p:cNvCxnSpPr>
            <a:cxnSpLocks/>
          </p:cNvCxnSpPr>
          <p:nvPr/>
        </p:nvCxnSpPr>
        <p:spPr>
          <a:xfrm>
            <a:off x="4238846" y="3773966"/>
            <a:ext cx="3253563" cy="0"/>
          </a:xfrm>
          <a:prstGeom prst="straightConnector1">
            <a:avLst/>
          </a:prstGeom>
          <a:ln w="76200" cap="rnd">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C3DB1077-87BF-69D0-28B3-F34D83F0F5E4}"/>
              </a:ext>
            </a:extLst>
          </p:cNvPr>
          <p:cNvSpPr txBox="1"/>
          <p:nvPr/>
        </p:nvSpPr>
        <p:spPr>
          <a:xfrm>
            <a:off x="4591591" y="3312301"/>
            <a:ext cx="2548071" cy="923330"/>
          </a:xfrm>
          <a:prstGeom prst="rect">
            <a:avLst/>
          </a:prstGeom>
          <a:noFill/>
        </p:spPr>
        <p:txBody>
          <a:bodyPr wrap="square" rtlCol="0">
            <a:spAutoFit/>
          </a:bodyPr>
          <a:lstStyle/>
          <a:p>
            <a:r>
              <a:rPr lang="en-US" dirty="0"/>
              <a:t>In Anaphase</a:t>
            </a:r>
          </a:p>
          <a:p>
            <a:endParaRPr lang="en-US" dirty="0"/>
          </a:p>
          <a:p>
            <a:r>
              <a:rPr lang="en-US" dirty="0"/>
              <a:t>chromosomes fragment </a:t>
            </a:r>
          </a:p>
        </p:txBody>
      </p:sp>
      <p:sp>
        <p:nvSpPr>
          <p:cNvPr id="14" name="Arc 13">
            <a:extLst>
              <a:ext uri="{FF2B5EF4-FFF2-40B4-BE49-F238E27FC236}">
                <a16:creationId xmlns:a16="http://schemas.microsoft.com/office/drawing/2014/main" id="{2A3EEFDC-CB84-E1EC-78C2-3B4757ABB0BC}"/>
              </a:ext>
            </a:extLst>
          </p:cNvPr>
          <p:cNvSpPr/>
          <p:nvPr/>
        </p:nvSpPr>
        <p:spPr>
          <a:xfrm rot="2548791">
            <a:off x="6643746" y="738186"/>
            <a:ext cx="2108866" cy="3369346"/>
          </a:xfrm>
          <a:prstGeom prst="arc">
            <a:avLst/>
          </a:prstGeom>
          <a:ln w="228600" cap="rn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E7179953-26D8-856C-73DA-D6396CA10AB9}"/>
              </a:ext>
            </a:extLst>
          </p:cNvPr>
          <p:cNvSpPr/>
          <p:nvPr/>
        </p:nvSpPr>
        <p:spPr>
          <a:xfrm rot="19051209" flipH="1">
            <a:off x="11137568" y="738185"/>
            <a:ext cx="2108866" cy="3369346"/>
          </a:xfrm>
          <a:prstGeom prst="arc">
            <a:avLst/>
          </a:prstGeom>
          <a:ln w="228600" cap="rn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Arc 15">
            <a:extLst>
              <a:ext uri="{FF2B5EF4-FFF2-40B4-BE49-F238E27FC236}">
                <a16:creationId xmlns:a16="http://schemas.microsoft.com/office/drawing/2014/main" id="{C8684DC2-02C2-A89E-AD01-E527F1CB2558}"/>
              </a:ext>
            </a:extLst>
          </p:cNvPr>
          <p:cNvSpPr/>
          <p:nvPr/>
        </p:nvSpPr>
        <p:spPr>
          <a:xfrm rot="2548791" flipH="1" flipV="1">
            <a:off x="11522478" y="3318838"/>
            <a:ext cx="2108866" cy="3369346"/>
          </a:xfrm>
          <a:prstGeom prst="arc">
            <a:avLst/>
          </a:prstGeom>
          <a:ln w="228600" cap="rn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2B0CE7B3-DE57-41CA-7839-30BF9D59E49F}"/>
              </a:ext>
            </a:extLst>
          </p:cNvPr>
          <p:cNvSpPr/>
          <p:nvPr/>
        </p:nvSpPr>
        <p:spPr>
          <a:xfrm rot="19051209" flipV="1">
            <a:off x="6643746" y="3132768"/>
            <a:ext cx="2108866" cy="3369346"/>
          </a:xfrm>
          <a:prstGeom prst="arc">
            <a:avLst/>
          </a:prstGeom>
          <a:ln w="228600" cap="rn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519862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9A5D7-4234-071E-12AD-C6EC32D99D08}"/>
              </a:ext>
            </a:extLst>
          </p:cNvPr>
          <p:cNvSpPr>
            <a:spLocks noGrp="1"/>
          </p:cNvSpPr>
          <p:nvPr>
            <p:ph type="title"/>
          </p:nvPr>
        </p:nvSpPr>
        <p:spPr/>
        <p:txBody>
          <a:bodyPr/>
          <a:lstStyle/>
          <a:p>
            <a:r>
              <a:rPr lang="en-US" dirty="0"/>
              <a:t>How have we detected centromeres?</a:t>
            </a:r>
          </a:p>
        </p:txBody>
      </p:sp>
      <p:sp>
        <p:nvSpPr>
          <p:cNvPr id="4" name="TextBox 3">
            <a:extLst>
              <a:ext uri="{FF2B5EF4-FFF2-40B4-BE49-F238E27FC236}">
                <a16:creationId xmlns:a16="http://schemas.microsoft.com/office/drawing/2014/main" id="{7D6CCF9F-690B-F0DE-059D-C4A9E636C6F7}"/>
              </a:ext>
            </a:extLst>
          </p:cNvPr>
          <p:cNvSpPr txBox="1"/>
          <p:nvPr/>
        </p:nvSpPr>
        <p:spPr>
          <a:xfrm>
            <a:off x="31897" y="6185111"/>
            <a:ext cx="4036828" cy="369332"/>
          </a:xfrm>
          <a:prstGeom prst="rect">
            <a:avLst/>
          </a:prstGeom>
          <a:noFill/>
        </p:spPr>
        <p:txBody>
          <a:bodyPr wrap="square" rtlCol="0">
            <a:spAutoFit/>
          </a:bodyPr>
          <a:lstStyle/>
          <a:p>
            <a:r>
              <a:rPr lang="en-US" dirty="0"/>
              <a:t>Telomere sequence is very conserved</a:t>
            </a:r>
          </a:p>
        </p:txBody>
      </p:sp>
      <p:sp>
        <p:nvSpPr>
          <p:cNvPr id="5" name="TextBox 4">
            <a:extLst>
              <a:ext uri="{FF2B5EF4-FFF2-40B4-BE49-F238E27FC236}">
                <a16:creationId xmlns:a16="http://schemas.microsoft.com/office/drawing/2014/main" id="{54EA4AB4-4A97-0C25-22A5-E3F90344F9EF}"/>
              </a:ext>
            </a:extLst>
          </p:cNvPr>
          <p:cNvSpPr txBox="1"/>
          <p:nvPr/>
        </p:nvSpPr>
        <p:spPr>
          <a:xfrm>
            <a:off x="7150394" y="6185111"/>
            <a:ext cx="4375298" cy="369332"/>
          </a:xfrm>
          <a:prstGeom prst="rect">
            <a:avLst/>
          </a:prstGeom>
          <a:noFill/>
        </p:spPr>
        <p:txBody>
          <a:bodyPr wrap="square" rtlCol="0">
            <a:spAutoFit/>
          </a:bodyPr>
          <a:lstStyle/>
          <a:p>
            <a:r>
              <a:rPr lang="en-US" dirty="0"/>
              <a:t>Centromeres are epigenetically conserved</a:t>
            </a:r>
          </a:p>
        </p:txBody>
      </p:sp>
      <p:cxnSp>
        <p:nvCxnSpPr>
          <p:cNvPr id="6" name="Straight Connector 5">
            <a:extLst>
              <a:ext uri="{FF2B5EF4-FFF2-40B4-BE49-F238E27FC236}">
                <a16:creationId xmlns:a16="http://schemas.microsoft.com/office/drawing/2014/main" id="{FD144568-EAC5-7B5E-5B69-C8C964D83B30}"/>
              </a:ext>
            </a:extLst>
          </p:cNvPr>
          <p:cNvCxnSpPr>
            <a:cxnSpLocks/>
          </p:cNvCxnSpPr>
          <p:nvPr/>
        </p:nvCxnSpPr>
        <p:spPr>
          <a:xfrm flipV="1">
            <a:off x="1895222" y="1492393"/>
            <a:ext cx="0" cy="4406052"/>
          </a:xfrm>
          <a:prstGeom prst="line">
            <a:avLst/>
          </a:prstGeom>
          <a:ln w="317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97C4CFF-8358-CDC4-761D-89A2672843F5}"/>
              </a:ext>
            </a:extLst>
          </p:cNvPr>
          <p:cNvCxnSpPr>
            <a:cxnSpLocks/>
          </p:cNvCxnSpPr>
          <p:nvPr/>
        </p:nvCxnSpPr>
        <p:spPr>
          <a:xfrm flipV="1">
            <a:off x="1892670" y="4288465"/>
            <a:ext cx="0" cy="1609980"/>
          </a:xfrm>
          <a:prstGeom prst="line">
            <a:avLst/>
          </a:prstGeom>
          <a:ln w="317500" cap="rnd">
            <a:solidFill>
              <a:srgbClr val="C00000"/>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5D8BB18-CBD9-EC65-1DFA-DFD2A0BD435A}"/>
              </a:ext>
            </a:extLst>
          </p:cNvPr>
          <p:cNvSpPr txBox="1"/>
          <p:nvPr/>
        </p:nvSpPr>
        <p:spPr>
          <a:xfrm>
            <a:off x="1743814" y="4095513"/>
            <a:ext cx="297712" cy="2031325"/>
          </a:xfrm>
          <a:prstGeom prst="rect">
            <a:avLst/>
          </a:prstGeom>
          <a:noFill/>
        </p:spPr>
        <p:txBody>
          <a:bodyPr wrap="square" rtlCol="0">
            <a:spAutoFit/>
          </a:bodyPr>
          <a:lstStyle/>
          <a:p>
            <a:r>
              <a:rPr lang="en-US" dirty="0">
                <a:solidFill>
                  <a:schemeClr val="bg1"/>
                </a:solidFill>
              </a:rPr>
              <a:t>TTTAGGG</a:t>
            </a:r>
          </a:p>
        </p:txBody>
      </p:sp>
      <p:pic>
        <p:nvPicPr>
          <p:cNvPr id="18" name="Picture 17" descr="A blue and white object with spirals&#10;&#10;Description automatically generated">
            <a:extLst>
              <a:ext uri="{FF2B5EF4-FFF2-40B4-BE49-F238E27FC236}">
                <a16:creationId xmlns:a16="http://schemas.microsoft.com/office/drawing/2014/main" id="{CFBFDFC4-F87B-0EEC-5F1B-511036431FD4}"/>
              </a:ext>
            </a:extLst>
          </p:cNvPr>
          <p:cNvPicPr>
            <a:picLocks noChangeAspect="1"/>
          </p:cNvPicPr>
          <p:nvPr/>
        </p:nvPicPr>
        <p:blipFill>
          <a:blip r:embed="rId3"/>
          <a:stretch>
            <a:fillRect/>
          </a:stretch>
        </p:blipFill>
        <p:spPr>
          <a:xfrm>
            <a:off x="6152706" y="1404678"/>
            <a:ext cx="3519803" cy="2444308"/>
          </a:xfrm>
          <a:prstGeom prst="rect">
            <a:avLst/>
          </a:prstGeom>
        </p:spPr>
      </p:pic>
      <p:pic>
        <p:nvPicPr>
          <p:cNvPr id="20" name="Picture 19" descr="A blue cylinder with black background&#10;&#10;Description automatically generated">
            <a:extLst>
              <a:ext uri="{FF2B5EF4-FFF2-40B4-BE49-F238E27FC236}">
                <a16:creationId xmlns:a16="http://schemas.microsoft.com/office/drawing/2014/main" id="{B11A92D5-5066-3138-09FE-DEF0E5FF6668}"/>
              </a:ext>
            </a:extLst>
          </p:cNvPr>
          <p:cNvPicPr>
            <a:picLocks noChangeAspect="1"/>
          </p:cNvPicPr>
          <p:nvPr/>
        </p:nvPicPr>
        <p:blipFill>
          <a:blip r:embed="rId4"/>
          <a:stretch>
            <a:fillRect/>
          </a:stretch>
        </p:blipFill>
        <p:spPr>
          <a:xfrm>
            <a:off x="8361727" y="4458455"/>
            <a:ext cx="1828800" cy="1270000"/>
          </a:xfrm>
          <a:prstGeom prst="rect">
            <a:avLst/>
          </a:prstGeom>
        </p:spPr>
      </p:pic>
      <p:cxnSp>
        <p:nvCxnSpPr>
          <p:cNvPr id="21" name="Straight Arrow Connector 20">
            <a:extLst>
              <a:ext uri="{FF2B5EF4-FFF2-40B4-BE49-F238E27FC236}">
                <a16:creationId xmlns:a16="http://schemas.microsoft.com/office/drawing/2014/main" id="{B1AB2639-C9E1-CCC7-238E-9A275A9C88FE}"/>
              </a:ext>
            </a:extLst>
          </p:cNvPr>
          <p:cNvCxnSpPr>
            <a:cxnSpLocks/>
          </p:cNvCxnSpPr>
          <p:nvPr/>
        </p:nvCxnSpPr>
        <p:spPr>
          <a:xfrm>
            <a:off x="8250187" y="3695419"/>
            <a:ext cx="448331" cy="796850"/>
          </a:xfrm>
          <a:prstGeom prst="straightConnector1">
            <a:avLst/>
          </a:prstGeom>
          <a:ln w="76200" cap="rnd">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12BC7B5C-8C63-340F-65EC-7E7A8BDC03A8}"/>
              </a:ext>
            </a:extLst>
          </p:cNvPr>
          <p:cNvSpPr txBox="1"/>
          <p:nvPr/>
        </p:nvSpPr>
        <p:spPr>
          <a:xfrm>
            <a:off x="8511468" y="3206019"/>
            <a:ext cx="1529317" cy="369332"/>
          </a:xfrm>
          <a:prstGeom prst="rect">
            <a:avLst/>
          </a:prstGeom>
          <a:noFill/>
        </p:spPr>
        <p:txBody>
          <a:bodyPr wrap="square" rtlCol="0">
            <a:spAutoFit/>
          </a:bodyPr>
          <a:lstStyle/>
          <a:p>
            <a:r>
              <a:rPr lang="en-US" dirty="0"/>
              <a:t>Nucleosome</a:t>
            </a:r>
          </a:p>
        </p:txBody>
      </p:sp>
      <p:sp>
        <p:nvSpPr>
          <p:cNvPr id="24" name="TextBox 23">
            <a:extLst>
              <a:ext uri="{FF2B5EF4-FFF2-40B4-BE49-F238E27FC236}">
                <a16:creationId xmlns:a16="http://schemas.microsoft.com/office/drawing/2014/main" id="{B5F203CC-5404-120E-D1E3-006EE12157E5}"/>
              </a:ext>
            </a:extLst>
          </p:cNvPr>
          <p:cNvSpPr txBox="1"/>
          <p:nvPr/>
        </p:nvSpPr>
        <p:spPr>
          <a:xfrm>
            <a:off x="9598573" y="5726810"/>
            <a:ext cx="1739278" cy="369332"/>
          </a:xfrm>
          <a:prstGeom prst="rect">
            <a:avLst/>
          </a:prstGeom>
          <a:noFill/>
        </p:spPr>
        <p:txBody>
          <a:bodyPr wrap="square" rtlCol="0">
            <a:spAutoFit/>
          </a:bodyPr>
          <a:lstStyle/>
          <a:p>
            <a:r>
              <a:rPr lang="en-US" dirty="0"/>
              <a:t>Histone CENH3</a:t>
            </a:r>
          </a:p>
        </p:txBody>
      </p:sp>
    </p:spTree>
    <p:extLst>
      <p:ext uri="{BB962C8B-B14F-4D97-AF65-F5344CB8AC3E}">
        <p14:creationId xmlns:p14="http://schemas.microsoft.com/office/powerpoint/2010/main" val="931650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D800-5789-3AFD-E42D-884CC51C6DCB}"/>
              </a:ext>
            </a:extLst>
          </p:cNvPr>
          <p:cNvSpPr>
            <a:spLocks noGrp="1"/>
          </p:cNvSpPr>
          <p:nvPr>
            <p:ph type="title"/>
          </p:nvPr>
        </p:nvSpPr>
        <p:spPr>
          <a:xfrm>
            <a:off x="838200" y="365126"/>
            <a:ext cx="10515600" cy="784802"/>
          </a:xfrm>
        </p:spPr>
        <p:txBody>
          <a:bodyPr/>
          <a:lstStyle/>
          <a:p>
            <a:r>
              <a:rPr lang="en-US" dirty="0"/>
              <a:t>Methylation Overview</a:t>
            </a:r>
          </a:p>
        </p:txBody>
      </p:sp>
      <p:sp>
        <p:nvSpPr>
          <p:cNvPr id="3" name="Content Placeholder 2">
            <a:extLst>
              <a:ext uri="{FF2B5EF4-FFF2-40B4-BE49-F238E27FC236}">
                <a16:creationId xmlns:a16="http://schemas.microsoft.com/office/drawing/2014/main" id="{1523A530-03B1-3612-8FD1-BC64E94BA5DD}"/>
              </a:ext>
            </a:extLst>
          </p:cNvPr>
          <p:cNvSpPr>
            <a:spLocks noGrp="1"/>
          </p:cNvSpPr>
          <p:nvPr>
            <p:ph idx="1"/>
          </p:nvPr>
        </p:nvSpPr>
        <p:spPr>
          <a:xfrm>
            <a:off x="838200" y="1302327"/>
            <a:ext cx="10515600" cy="4874636"/>
          </a:xfrm>
        </p:spPr>
        <p:txBody>
          <a:bodyPr/>
          <a:lstStyle/>
          <a:p>
            <a:r>
              <a:rPr lang="en-US" dirty="0"/>
              <a:t>Cytosine (C) Residues can be modified by the addition of a methyl group</a:t>
            </a:r>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87E80F79-B59C-E9AB-109F-86C8D76D92A1}"/>
              </a:ext>
            </a:extLst>
          </p:cNvPr>
          <p:cNvSpPr txBox="1"/>
          <p:nvPr/>
        </p:nvSpPr>
        <p:spPr>
          <a:xfrm>
            <a:off x="5669280" y="6169708"/>
            <a:ext cx="6096000" cy="646331"/>
          </a:xfrm>
          <a:prstGeom prst="rect">
            <a:avLst/>
          </a:prstGeom>
          <a:noFill/>
        </p:spPr>
        <p:txBody>
          <a:bodyPr wrap="square">
            <a:spAutoFit/>
          </a:bodyPr>
          <a:lstStyle/>
          <a:p>
            <a:r>
              <a:rPr lang="en-US" dirty="0"/>
              <a:t>https://</a:t>
            </a:r>
            <a:r>
              <a:rPr lang="en-US" dirty="0" err="1"/>
              <a:t>commons.wikimedia.org</a:t>
            </a:r>
            <a:r>
              <a:rPr lang="en-US" dirty="0"/>
              <a:t>/wiki/</a:t>
            </a:r>
            <a:r>
              <a:rPr lang="en-US" dirty="0" err="1"/>
              <a:t>File:DNA_methylation.svg</a:t>
            </a:r>
            <a:r>
              <a:rPr lang="en-US" dirty="0"/>
              <a:t>#/media/</a:t>
            </a:r>
            <a:r>
              <a:rPr lang="en-US" dirty="0" err="1"/>
              <a:t>File:DNA_methylation.svg</a:t>
            </a:r>
            <a:endParaRPr lang="en-US" dirty="0"/>
          </a:p>
        </p:txBody>
      </p:sp>
      <p:pic>
        <p:nvPicPr>
          <p:cNvPr id="1026" name="Picture 2" descr="Diagram of the Cytosine base showing an unmodified base and the addition of the methyl group">
            <a:extLst>
              <a:ext uri="{FF2B5EF4-FFF2-40B4-BE49-F238E27FC236}">
                <a16:creationId xmlns:a16="http://schemas.microsoft.com/office/drawing/2014/main" id="{B40D9AF2-D538-C31F-2225-6B8C3E7F00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1580" y="1952498"/>
            <a:ext cx="3835400"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85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D29F0-8C1B-20AD-A4CF-7505BF6B2039}"/>
              </a:ext>
            </a:extLst>
          </p:cNvPr>
          <p:cNvSpPr>
            <a:spLocks noGrp="1"/>
          </p:cNvSpPr>
          <p:nvPr>
            <p:ph type="title"/>
          </p:nvPr>
        </p:nvSpPr>
        <p:spPr/>
        <p:txBody>
          <a:bodyPr/>
          <a:lstStyle/>
          <a:p>
            <a:r>
              <a:rPr lang="en-US" dirty="0"/>
              <a:t>Why is it so challenging to detect them bioinformatically?</a:t>
            </a:r>
          </a:p>
        </p:txBody>
      </p:sp>
      <p:sp>
        <p:nvSpPr>
          <p:cNvPr id="3" name="TextBox 2">
            <a:extLst>
              <a:ext uri="{FF2B5EF4-FFF2-40B4-BE49-F238E27FC236}">
                <a16:creationId xmlns:a16="http://schemas.microsoft.com/office/drawing/2014/main" id="{3B6CDFF6-44F8-1A16-2576-E852050B6F82}"/>
              </a:ext>
            </a:extLst>
          </p:cNvPr>
          <p:cNvSpPr txBox="1"/>
          <p:nvPr/>
        </p:nvSpPr>
        <p:spPr>
          <a:xfrm>
            <a:off x="383628" y="6091397"/>
            <a:ext cx="3023187" cy="646331"/>
          </a:xfrm>
          <a:prstGeom prst="rect">
            <a:avLst/>
          </a:prstGeom>
          <a:noFill/>
        </p:spPr>
        <p:txBody>
          <a:bodyPr wrap="square" rtlCol="0">
            <a:spAutoFit/>
          </a:bodyPr>
          <a:lstStyle/>
          <a:p>
            <a:r>
              <a:rPr lang="en-US" dirty="0"/>
              <a:t>Centromere repeats are not conserved and much longer</a:t>
            </a:r>
          </a:p>
        </p:txBody>
      </p:sp>
      <p:cxnSp>
        <p:nvCxnSpPr>
          <p:cNvPr id="4" name="Straight Connector 3">
            <a:extLst>
              <a:ext uri="{FF2B5EF4-FFF2-40B4-BE49-F238E27FC236}">
                <a16:creationId xmlns:a16="http://schemas.microsoft.com/office/drawing/2014/main" id="{0EFCD3AA-4E34-61F7-DEA3-841D373E32B3}"/>
              </a:ext>
            </a:extLst>
          </p:cNvPr>
          <p:cNvCxnSpPr>
            <a:cxnSpLocks/>
          </p:cNvCxnSpPr>
          <p:nvPr/>
        </p:nvCxnSpPr>
        <p:spPr>
          <a:xfrm flipV="1">
            <a:off x="1895221" y="1814623"/>
            <a:ext cx="0" cy="4183059"/>
          </a:xfrm>
          <a:prstGeom prst="line">
            <a:avLst/>
          </a:prstGeom>
          <a:ln w="317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1D1C9339-A5AF-989E-6BE5-64EC8446166D}"/>
              </a:ext>
            </a:extLst>
          </p:cNvPr>
          <p:cNvCxnSpPr>
            <a:cxnSpLocks/>
          </p:cNvCxnSpPr>
          <p:nvPr/>
        </p:nvCxnSpPr>
        <p:spPr>
          <a:xfrm flipV="1">
            <a:off x="1895222" y="2941671"/>
            <a:ext cx="0" cy="160998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69B2811E-8DC5-A65B-9BC0-8C4EF4484803}"/>
              </a:ext>
            </a:extLst>
          </p:cNvPr>
          <p:cNvSpPr txBox="1"/>
          <p:nvPr/>
        </p:nvSpPr>
        <p:spPr>
          <a:xfrm>
            <a:off x="1746366" y="2748719"/>
            <a:ext cx="297712" cy="2031325"/>
          </a:xfrm>
          <a:prstGeom prst="rect">
            <a:avLst/>
          </a:prstGeom>
          <a:noFill/>
        </p:spPr>
        <p:txBody>
          <a:bodyPr wrap="square" rtlCol="0">
            <a:spAutoFit/>
          </a:bodyPr>
          <a:lstStyle/>
          <a:p>
            <a:pPr algn="ctr"/>
            <a:r>
              <a:rPr lang="en-US" dirty="0">
                <a:solidFill>
                  <a:schemeClr val="bg1"/>
                </a:solidFill>
              </a:rPr>
              <a:t>AAGCCTT</a:t>
            </a:r>
          </a:p>
        </p:txBody>
      </p:sp>
      <p:sp>
        <p:nvSpPr>
          <p:cNvPr id="8" name="TextBox 7">
            <a:extLst>
              <a:ext uri="{FF2B5EF4-FFF2-40B4-BE49-F238E27FC236}">
                <a16:creationId xmlns:a16="http://schemas.microsoft.com/office/drawing/2014/main" id="{001DEA48-97F2-3DE0-35B8-B53BF6C8C0E5}"/>
              </a:ext>
            </a:extLst>
          </p:cNvPr>
          <p:cNvSpPr txBox="1"/>
          <p:nvPr/>
        </p:nvSpPr>
        <p:spPr>
          <a:xfrm>
            <a:off x="4754523" y="6091396"/>
            <a:ext cx="3023187" cy="646331"/>
          </a:xfrm>
          <a:prstGeom prst="rect">
            <a:avLst/>
          </a:prstGeom>
          <a:noFill/>
        </p:spPr>
        <p:txBody>
          <a:bodyPr wrap="square" rtlCol="0">
            <a:spAutoFit/>
          </a:bodyPr>
          <a:lstStyle/>
          <a:p>
            <a:r>
              <a:rPr lang="en-US" dirty="0"/>
              <a:t>The centromeric sequence can vary within a genus</a:t>
            </a:r>
          </a:p>
        </p:txBody>
      </p:sp>
      <p:cxnSp>
        <p:nvCxnSpPr>
          <p:cNvPr id="9" name="Straight Connector 8">
            <a:extLst>
              <a:ext uri="{FF2B5EF4-FFF2-40B4-BE49-F238E27FC236}">
                <a16:creationId xmlns:a16="http://schemas.microsoft.com/office/drawing/2014/main" id="{18FAEEE4-959B-9FE6-2894-7A5B31BF0769}"/>
              </a:ext>
            </a:extLst>
          </p:cNvPr>
          <p:cNvCxnSpPr>
            <a:cxnSpLocks/>
          </p:cNvCxnSpPr>
          <p:nvPr/>
        </p:nvCxnSpPr>
        <p:spPr>
          <a:xfrm flipV="1">
            <a:off x="5380921" y="1690688"/>
            <a:ext cx="0" cy="4183059"/>
          </a:xfrm>
          <a:prstGeom prst="line">
            <a:avLst/>
          </a:prstGeom>
          <a:ln w="317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3AFD975-2F66-07B1-B009-45E9A88FB6F0}"/>
              </a:ext>
            </a:extLst>
          </p:cNvPr>
          <p:cNvCxnSpPr>
            <a:cxnSpLocks/>
          </p:cNvCxnSpPr>
          <p:nvPr/>
        </p:nvCxnSpPr>
        <p:spPr>
          <a:xfrm flipV="1">
            <a:off x="6728630" y="1751051"/>
            <a:ext cx="0" cy="4183059"/>
          </a:xfrm>
          <a:prstGeom prst="line">
            <a:avLst/>
          </a:prstGeom>
          <a:ln w="317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F07288E-F452-6748-3C37-3CB8D5B76998}"/>
              </a:ext>
            </a:extLst>
          </p:cNvPr>
          <p:cNvCxnSpPr>
            <a:cxnSpLocks/>
          </p:cNvCxnSpPr>
          <p:nvPr/>
        </p:nvCxnSpPr>
        <p:spPr>
          <a:xfrm flipV="1">
            <a:off x="5380921" y="2941671"/>
            <a:ext cx="0" cy="160998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33EADD3-5B48-49D3-EA72-9B059C915245}"/>
              </a:ext>
            </a:extLst>
          </p:cNvPr>
          <p:cNvSpPr txBox="1"/>
          <p:nvPr/>
        </p:nvSpPr>
        <p:spPr>
          <a:xfrm>
            <a:off x="5232065" y="2748719"/>
            <a:ext cx="297712" cy="2031325"/>
          </a:xfrm>
          <a:prstGeom prst="rect">
            <a:avLst/>
          </a:prstGeom>
          <a:noFill/>
        </p:spPr>
        <p:txBody>
          <a:bodyPr wrap="square" rtlCol="0">
            <a:spAutoFit/>
          </a:bodyPr>
          <a:lstStyle/>
          <a:p>
            <a:pPr algn="ctr"/>
            <a:r>
              <a:rPr lang="en-US" dirty="0">
                <a:solidFill>
                  <a:schemeClr val="bg1"/>
                </a:solidFill>
              </a:rPr>
              <a:t>AAGCCTT</a:t>
            </a:r>
          </a:p>
        </p:txBody>
      </p:sp>
      <p:cxnSp>
        <p:nvCxnSpPr>
          <p:cNvPr id="13" name="Straight Connector 12">
            <a:extLst>
              <a:ext uri="{FF2B5EF4-FFF2-40B4-BE49-F238E27FC236}">
                <a16:creationId xmlns:a16="http://schemas.microsoft.com/office/drawing/2014/main" id="{A5E14DE3-AF92-1E4F-7689-DBC35D86E124}"/>
              </a:ext>
            </a:extLst>
          </p:cNvPr>
          <p:cNvCxnSpPr>
            <a:cxnSpLocks/>
          </p:cNvCxnSpPr>
          <p:nvPr/>
        </p:nvCxnSpPr>
        <p:spPr>
          <a:xfrm flipV="1">
            <a:off x="6728567" y="2941671"/>
            <a:ext cx="0" cy="1609980"/>
          </a:xfrm>
          <a:prstGeom prst="line">
            <a:avLst/>
          </a:prstGeom>
          <a:ln w="317500" cap="rnd">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0790B89C-9B19-8187-A172-39CE9CC6D0CD}"/>
              </a:ext>
            </a:extLst>
          </p:cNvPr>
          <p:cNvSpPr txBox="1"/>
          <p:nvPr/>
        </p:nvSpPr>
        <p:spPr>
          <a:xfrm>
            <a:off x="6579711" y="2869498"/>
            <a:ext cx="297712" cy="1754326"/>
          </a:xfrm>
          <a:prstGeom prst="rect">
            <a:avLst/>
          </a:prstGeom>
          <a:noFill/>
        </p:spPr>
        <p:txBody>
          <a:bodyPr wrap="square" rtlCol="0">
            <a:spAutoFit/>
          </a:bodyPr>
          <a:lstStyle/>
          <a:p>
            <a:pPr algn="ctr"/>
            <a:r>
              <a:rPr lang="en-US" dirty="0">
                <a:solidFill>
                  <a:schemeClr val="bg1"/>
                </a:solidFill>
              </a:rPr>
              <a:t>GGTTAA</a:t>
            </a:r>
          </a:p>
        </p:txBody>
      </p:sp>
      <p:sp>
        <p:nvSpPr>
          <p:cNvPr id="15" name="TextBox 14">
            <a:extLst>
              <a:ext uri="{FF2B5EF4-FFF2-40B4-BE49-F238E27FC236}">
                <a16:creationId xmlns:a16="http://schemas.microsoft.com/office/drawing/2014/main" id="{404C65D4-C38F-8C4E-1297-618F86E1BB3A}"/>
              </a:ext>
            </a:extLst>
          </p:cNvPr>
          <p:cNvSpPr txBox="1"/>
          <p:nvPr/>
        </p:nvSpPr>
        <p:spPr>
          <a:xfrm>
            <a:off x="8533549" y="6091395"/>
            <a:ext cx="3274823" cy="646331"/>
          </a:xfrm>
          <a:prstGeom prst="rect">
            <a:avLst/>
          </a:prstGeom>
          <a:noFill/>
        </p:spPr>
        <p:txBody>
          <a:bodyPr wrap="square" rtlCol="0">
            <a:spAutoFit/>
          </a:bodyPr>
          <a:lstStyle/>
          <a:p>
            <a:r>
              <a:rPr lang="en-US" dirty="0"/>
              <a:t>The centromeric sequence can vary between chromosomes</a:t>
            </a:r>
          </a:p>
        </p:txBody>
      </p:sp>
      <p:cxnSp>
        <p:nvCxnSpPr>
          <p:cNvPr id="16" name="Straight Connector 15">
            <a:extLst>
              <a:ext uri="{FF2B5EF4-FFF2-40B4-BE49-F238E27FC236}">
                <a16:creationId xmlns:a16="http://schemas.microsoft.com/office/drawing/2014/main" id="{9352B959-2A8C-0AFC-BC93-FAC75C65A9C7}"/>
              </a:ext>
            </a:extLst>
          </p:cNvPr>
          <p:cNvCxnSpPr>
            <a:cxnSpLocks/>
          </p:cNvCxnSpPr>
          <p:nvPr/>
        </p:nvCxnSpPr>
        <p:spPr>
          <a:xfrm flipV="1">
            <a:off x="9671165" y="1690688"/>
            <a:ext cx="0" cy="4183059"/>
          </a:xfrm>
          <a:prstGeom prst="line">
            <a:avLst/>
          </a:prstGeom>
          <a:ln w="317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3C9483E-554A-9262-EA67-9C14C1D455D8}"/>
              </a:ext>
            </a:extLst>
          </p:cNvPr>
          <p:cNvCxnSpPr>
            <a:cxnSpLocks/>
          </p:cNvCxnSpPr>
          <p:nvPr/>
        </p:nvCxnSpPr>
        <p:spPr>
          <a:xfrm flipV="1">
            <a:off x="11018874" y="1751051"/>
            <a:ext cx="0" cy="4183059"/>
          </a:xfrm>
          <a:prstGeom prst="line">
            <a:avLst/>
          </a:prstGeom>
          <a:ln w="317500" cap="rnd">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0D23741-D72F-1CC2-8EA8-8FA2857CD481}"/>
              </a:ext>
            </a:extLst>
          </p:cNvPr>
          <p:cNvCxnSpPr>
            <a:cxnSpLocks/>
          </p:cNvCxnSpPr>
          <p:nvPr/>
        </p:nvCxnSpPr>
        <p:spPr>
          <a:xfrm flipV="1">
            <a:off x="9671165" y="2941671"/>
            <a:ext cx="0" cy="1609980"/>
          </a:xfrm>
          <a:prstGeom prst="line">
            <a:avLst/>
          </a:prstGeom>
          <a:ln w="317500" cap="rnd">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B74CBF72-5F20-12E8-A907-8FB4EF23E78C}"/>
              </a:ext>
            </a:extLst>
          </p:cNvPr>
          <p:cNvSpPr txBox="1"/>
          <p:nvPr/>
        </p:nvSpPr>
        <p:spPr>
          <a:xfrm>
            <a:off x="9522309" y="2748719"/>
            <a:ext cx="297712" cy="2031325"/>
          </a:xfrm>
          <a:prstGeom prst="rect">
            <a:avLst/>
          </a:prstGeom>
          <a:noFill/>
        </p:spPr>
        <p:txBody>
          <a:bodyPr wrap="square" rtlCol="0">
            <a:spAutoFit/>
          </a:bodyPr>
          <a:lstStyle/>
          <a:p>
            <a:pPr algn="ctr"/>
            <a:r>
              <a:rPr lang="en-US" dirty="0">
                <a:solidFill>
                  <a:schemeClr val="bg1"/>
                </a:solidFill>
              </a:rPr>
              <a:t>AAGCCTT</a:t>
            </a:r>
          </a:p>
        </p:txBody>
      </p:sp>
      <p:cxnSp>
        <p:nvCxnSpPr>
          <p:cNvPr id="20" name="Straight Connector 19">
            <a:extLst>
              <a:ext uri="{FF2B5EF4-FFF2-40B4-BE49-F238E27FC236}">
                <a16:creationId xmlns:a16="http://schemas.microsoft.com/office/drawing/2014/main" id="{92CC8FEB-0DD5-8DC2-2027-D317E1395B5B}"/>
              </a:ext>
            </a:extLst>
          </p:cNvPr>
          <p:cNvCxnSpPr>
            <a:cxnSpLocks/>
          </p:cNvCxnSpPr>
          <p:nvPr/>
        </p:nvCxnSpPr>
        <p:spPr>
          <a:xfrm flipV="1">
            <a:off x="11018811" y="2941671"/>
            <a:ext cx="0" cy="1609980"/>
          </a:xfrm>
          <a:prstGeom prst="line">
            <a:avLst/>
          </a:prstGeom>
          <a:ln w="317500" cap="rnd">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E005B46-F8B3-FAA6-9DBA-F3C3B844CBDF}"/>
              </a:ext>
            </a:extLst>
          </p:cNvPr>
          <p:cNvSpPr txBox="1"/>
          <p:nvPr/>
        </p:nvSpPr>
        <p:spPr>
          <a:xfrm>
            <a:off x="10869955" y="2869498"/>
            <a:ext cx="297712" cy="1754326"/>
          </a:xfrm>
          <a:prstGeom prst="rect">
            <a:avLst/>
          </a:prstGeom>
          <a:noFill/>
        </p:spPr>
        <p:txBody>
          <a:bodyPr wrap="square" rtlCol="0">
            <a:spAutoFit/>
          </a:bodyPr>
          <a:lstStyle/>
          <a:p>
            <a:pPr algn="ctr"/>
            <a:r>
              <a:rPr lang="en-US" dirty="0">
                <a:solidFill>
                  <a:schemeClr val="bg1"/>
                </a:solidFill>
              </a:rPr>
              <a:t>CCGGAA</a:t>
            </a:r>
          </a:p>
        </p:txBody>
      </p:sp>
    </p:spTree>
    <p:extLst>
      <p:ext uri="{BB962C8B-B14F-4D97-AF65-F5344CB8AC3E}">
        <p14:creationId xmlns:p14="http://schemas.microsoft.com/office/powerpoint/2010/main" val="427011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5" grpId="0"/>
      <p:bldP spid="19"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B769C-67CF-C182-83DD-C04C6E4D07AD}"/>
              </a:ext>
            </a:extLst>
          </p:cNvPr>
          <p:cNvSpPr>
            <a:spLocks noGrp="1"/>
          </p:cNvSpPr>
          <p:nvPr>
            <p:ph type="title"/>
          </p:nvPr>
        </p:nvSpPr>
        <p:spPr/>
        <p:txBody>
          <a:bodyPr/>
          <a:lstStyle/>
          <a:p>
            <a:r>
              <a:rPr lang="en-US" dirty="0"/>
              <a:t>How are we going to approach centromere detection today?</a:t>
            </a:r>
          </a:p>
        </p:txBody>
      </p:sp>
      <p:pic>
        <p:nvPicPr>
          <p:cNvPr id="4" name="Picture 3">
            <a:extLst>
              <a:ext uri="{FF2B5EF4-FFF2-40B4-BE49-F238E27FC236}">
                <a16:creationId xmlns:a16="http://schemas.microsoft.com/office/drawing/2014/main" id="{87C69780-EA50-D4D5-A7B8-C8291FD5006E}"/>
              </a:ext>
            </a:extLst>
          </p:cNvPr>
          <p:cNvPicPr>
            <a:picLocks noChangeAspect="1"/>
          </p:cNvPicPr>
          <p:nvPr/>
        </p:nvPicPr>
        <p:blipFill>
          <a:blip r:embed="rId2"/>
          <a:stretch>
            <a:fillRect/>
          </a:stretch>
        </p:blipFill>
        <p:spPr>
          <a:xfrm>
            <a:off x="201160" y="2078074"/>
            <a:ext cx="5078332" cy="2411498"/>
          </a:xfrm>
          <a:prstGeom prst="rect">
            <a:avLst/>
          </a:prstGeom>
        </p:spPr>
      </p:pic>
      <p:sp>
        <p:nvSpPr>
          <p:cNvPr id="5" name="Rectangle 4">
            <a:extLst>
              <a:ext uri="{FF2B5EF4-FFF2-40B4-BE49-F238E27FC236}">
                <a16:creationId xmlns:a16="http://schemas.microsoft.com/office/drawing/2014/main" id="{BF048432-5704-5018-0A03-528821AE150D}"/>
              </a:ext>
            </a:extLst>
          </p:cNvPr>
          <p:cNvSpPr/>
          <p:nvPr/>
        </p:nvSpPr>
        <p:spPr>
          <a:xfrm>
            <a:off x="4485232" y="1950992"/>
            <a:ext cx="1081261" cy="7588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5848F5D-45AD-962F-AEF8-5B3D5209FA5D}"/>
              </a:ext>
            </a:extLst>
          </p:cNvPr>
          <p:cNvSpPr txBox="1"/>
          <p:nvPr/>
        </p:nvSpPr>
        <p:spPr>
          <a:xfrm>
            <a:off x="3956014" y="5602640"/>
            <a:ext cx="5078332" cy="646331"/>
          </a:xfrm>
          <a:prstGeom prst="rect">
            <a:avLst/>
          </a:prstGeom>
          <a:noFill/>
        </p:spPr>
        <p:txBody>
          <a:bodyPr wrap="square" rtlCol="0">
            <a:spAutoFit/>
          </a:bodyPr>
          <a:lstStyle/>
          <a:p>
            <a:r>
              <a:rPr lang="en-US" dirty="0"/>
              <a:t>Unfortunately this takes a long time. We have run this for you and you will access the data</a:t>
            </a:r>
          </a:p>
        </p:txBody>
      </p:sp>
      <p:cxnSp>
        <p:nvCxnSpPr>
          <p:cNvPr id="7" name="Straight Connector 6">
            <a:extLst>
              <a:ext uri="{FF2B5EF4-FFF2-40B4-BE49-F238E27FC236}">
                <a16:creationId xmlns:a16="http://schemas.microsoft.com/office/drawing/2014/main" id="{D9F2BA84-56E8-2A34-784F-C71660201E08}"/>
              </a:ext>
            </a:extLst>
          </p:cNvPr>
          <p:cNvCxnSpPr>
            <a:cxnSpLocks/>
          </p:cNvCxnSpPr>
          <p:nvPr/>
        </p:nvCxnSpPr>
        <p:spPr>
          <a:xfrm>
            <a:off x="6026708" y="1847053"/>
            <a:ext cx="4966115" cy="0"/>
          </a:xfrm>
          <a:prstGeom prst="line">
            <a:avLst/>
          </a:prstGeom>
          <a:ln w="317500" cap="rnd">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0" name="Graphic 9" descr="Eye with solid fill">
            <a:extLst>
              <a:ext uri="{FF2B5EF4-FFF2-40B4-BE49-F238E27FC236}">
                <a16:creationId xmlns:a16="http://schemas.microsoft.com/office/drawing/2014/main" id="{BB08B191-45D3-C46D-0C3D-A496F5ED81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2445423">
            <a:off x="6037980" y="2629561"/>
            <a:ext cx="914400" cy="914400"/>
          </a:xfrm>
          <a:prstGeom prst="rect">
            <a:avLst/>
          </a:prstGeom>
        </p:spPr>
      </p:pic>
      <p:sp>
        <p:nvSpPr>
          <p:cNvPr id="11" name="Triangle 10">
            <a:extLst>
              <a:ext uri="{FF2B5EF4-FFF2-40B4-BE49-F238E27FC236}">
                <a16:creationId xmlns:a16="http://schemas.microsoft.com/office/drawing/2014/main" id="{92D01764-39FD-EB0C-4AE8-72648BCBEA9B}"/>
              </a:ext>
            </a:extLst>
          </p:cNvPr>
          <p:cNvSpPr/>
          <p:nvPr/>
        </p:nvSpPr>
        <p:spPr>
          <a:xfrm rot="12105638">
            <a:off x="6372101" y="1819153"/>
            <a:ext cx="896130" cy="1056566"/>
          </a:xfrm>
          <a:prstGeom prst="triangle">
            <a:avLst/>
          </a:prstGeom>
          <a:solidFill>
            <a:srgbClr val="FF0000">
              <a:alpha val="6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9E908B2-C727-E720-FFF7-EC9F1D6ED2FD}"/>
              </a:ext>
            </a:extLst>
          </p:cNvPr>
          <p:cNvSpPr txBox="1"/>
          <p:nvPr/>
        </p:nvSpPr>
        <p:spPr>
          <a:xfrm>
            <a:off x="6208179" y="3703155"/>
            <a:ext cx="5078332" cy="646331"/>
          </a:xfrm>
          <a:prstGeom prst="rect">
            <a:avLst/>
          </a:prstGeom>
          <a:noFill/>
        </p:spPr>
        <p:txBody>
          <a:bodyPr wrap="square" rtlCol="0">
            <a:spAutoFit/>
          </a:bodyPr>
          <a:lstStyle/>
          <a:p>
            <a:r>
              <a:rPr lang="en-US" dirty="0"/>
              <a:t>Looking for regions of low sequence diversity. AKA regions with a lot of repeats</a:t>
            </a:r>
          </a:p>
        </p:txBody>
      </p:sp>
    </p:spTree>
    <p:extLst>
      <p:ext uri="{BB962C8B-B14F-4D97-AF65-F5344CB8AC3E}">
        <p14:creationId xmlns:p14="http://schemas.microsoft.com/office/powerpoint/2010/main" val="38215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D800-5789-3AFD-E42D-884CC51C6DCB}"/>
              </a:ext>
            </a:extLst>
          </p:cNvPr>
          <p:cNvSpPr>
            <a:spLocks noGrp="1"/>
          </p:cNvSpPr>
          <p:nvPr>
            <p:ph type="title"/>
          </p:nvPr>
        </p:nvSpPr>
        <p:spPr>
          <a:xfrm>
            <a:off x="838200" y="365126"/>
            <a:ext cx="10515600" cy="784802"/>
          </a:xfrm>
        </p:spPr>
        <p:txBody>
          <a:bodyPr/>
          <a:lstStyle/>
          <a:p>
            <a:r>
              <a:rPr lang="en-US" dirty="0"/>
              <a:t>Methylation Context and Roles</a:t>
            </a:r>
          </a:p>
        </p:txBody>
      </p:sp>
      <p:sp>
        <p:nvSpPr>
          <p:cNvPr id="3" name="Content Placeholder 2">
            <a:extLst>
              <a:ext uri="{FF2B5EF4-FFF2-40B4-BE49-F238E27FC236}">
                <a16:creationId xmlns:a16="http://schemas.microsoft.com/office/drawing/2014/main" id="{1523A530-03B1-3612-8FD1-BC64E94BA5DD}"/>
              </a:ext>
            </a:extLst>
          </p:cNvPr>
          <p:cNvSpPr>
            <a:spLocks noGrp="1"/>
          </p:cNvSpPr>
          <p:nvPr>
            <p:ph idx="1"/>
          </p:nvPr>
        </p:nvSpPr>
        <p:spPr>
          <a:xfrm>
            <a:off x="838200" y="1302327"/>
            <a:ext cx="10515600" cy="4874636"/>
          </a:xfrm>
        </p:spPr>
        <p:txBody>
          <a:bodyPr/>
          <a:lstStyle/>
          <a:p>
            <a:r>
              <a:rPr lang="en-US" dirty="0"/>
              <a:t>Cytosine methylation can occur in different sequence contexts</a:t>
            </a:r>
          </a:p>
          <a:p>
            <a:pPr lvl="1"/>
            <a:r>
              <a:rPr lang="en-US" dirty="0"/>
              <a:t>Animals: “CG” aka ”CpG”</a:t>
            </a:r>
          </a:p>
          <a:p>
            <a:pPr lvl="1"/>
            <a:r>
              <a:rPr lang="en-US" dirty="0"/>
              <a:t>Plants: “CG”, “CHH”, “CHG”.  Each controlled by different enzymes and with likely different roles</a:t>
            </a:r>
          </a:p>
          <a:p>
            <a:r>
              <a:rPr lang="en-US" dirty="0"/>
              <a:t>Cytosine methylation</a:t>
            </a:r>
          </a:p>
          <a:p>
            <a:pPr lvl="1"/>
            <a:r>
              <a:rPr lang="en-US" dirty="0"/>
              <a:t>Silencing transposable elements</a:t>
            </a:r>
          </a:p>
          <a:p>
            <a:pPr lvl="1"/>
            <a:r>
              <a:rPr lang="en-US" dirty="0"/>
              <a:t>Regulation of gene expression</a:t>
            </a:r>
          </a:p>
          <a:p>
            <a:pPr lvl="2"/>
            <a:r>
              <a:rPr lang="en-US" dirty="0"/>
              <a:t>Can be dynamic</a:t>
            </a:r>
          </a:p>
          <a:p>
            <a:pPr lvl="2"/>
            <a:r>
              <a:rPr lang="en-US" dirty="0"/>
              <a:t>Role in development</a:t>
            </a:r>
          </a:p>
          <a:p>
            <a:pPr lvl="2"/>
            <a:r>
              <a:rPr lang="en-US" dirty="0"/>
              <a:t>Role in response to environment</a:t>
            </a:r>
          </a:p>
          <a:p>
            <a:pPr lvl="2"/>
            <a:r>
              <a:rPr lang="en-US" dirty="0"/>
              <a:t>Role in imprinting of parental genome</a:t>
            </a:r>
          </a:p>
          <a:p>
            <a:endParaRPr lang="en-US" dirty="0"/>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87E80F79-B59C-E9AB-109F-86C8D76D92A1}"/>
              </a:ext>
            </a:extLst>
          </p:cNvPr>
          <p:cNvSpPr txBox="1"/>
          <p:nvPr/>
        </p:nvSpPr>
        <p:spPr>
          <a:xfrm>
            <a:off x="5669280" y="6169708"/>
            <a:ext cx="6096000" cy="646331"/>
          </a:xfrm>
          <a:prstGeom prst="rect">
            <a:avLst/>
          </a:prstGeom>
          <a:noFill/>
        </p:spPr>
        <p:txBody>
          <a:bodyPr wrap="square">
            <a:spAutoFit/>
          </a:bodyPr>
          <a:lstStyle/>
          <a:p>
            <a:r>
              <a:rPr lang="en-US" dirty="0"/>
              <a:t>https://</a:t>
            </a:r>
            <a:r>
              <a:rPr lang="en-US" dirty="0" err="1"/>
              <a:t>commons.wikimedia.org</a:t>
            </a:r>
            <a:r>
              <a:rPr lang="en-US" dirty="0"/>
              <a:t>/wiki/</a:t>
            </a:r>
            <a:r>
              <a:rPr lang="en-US" dirty="0" err="1"/>
              <a:t>File:DNA_methylation.svg</a:t>
            </a:r>
            <a:r>
              <a:rPr lang="en-US" dirty="0"/>
              <a:t>#/media/</a:t>
            </a:r>
            <a:r>
              <a:rPr lang="en-US" dirty="0" err="1"/>
              <a:t>File:DNA_methylation.svg</a:t>
            </a:r>
            <a:endParaRPr lang="en-US" dirty="0"/>
          </a:p>
        </p:txBody>
      </p:sp>
    </p:spTree>
    <p:extLst>
      <p:ext uri="{BB962C8B-B14F-4D97-AF65-F5344CB8AC3E}">
        <p14:creationId xmlns:p14="http://schemas.microsoft.com/office/powerpoint/2010/main" val="319521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BFEC-6338-F690-DDB2-8D0716AD1E94}"/>
              </a:ext>
            </a:extLst>
          </p:cNvPr>
          <p:cNvSpPr>
            <a:spLocks noGrp="1"/>
          </p:cNvSpPr>
          <p:nvPr>
            <p:ph type="title"/>
          </p:nvPr>
        </p:nvSpPr>
        <p:spPr>
          <a:xfrm>
            <a:off x="838200" y="170054"/>
            <a:ext cx="10515600" cy="798578"/>
          </a:xfrm>
        </p:spPr>
        <p:txBody>
          <a:bodyPr>
            <a:normAutofit fontScale="90000"/>
          </a:bodyPr>
          <a:lstStyle/>
          <a:p>
            <a:r>
              <a:rPr lang="en-US" dirty="0"/>
              <a:t>Cytosine methylation can be measured by PacBio</a:t>
            </a:r>
          </a:p>
        </p:txBody>
      </p:sp>
      <p:sp>
        <p:nvSpPr>
          <p:cNvPr id="3" name="Content Placeholder 2">
            <a:extLst>
              <a:ext uri="{FF2B5EF4-FFF2-40B4-BE49-F238E27FC236}">
                <a16:creationId xmlns:a16="http://schemas.microsoft.com/office/drawing/2014/main" id="{47B00520-43F3-90AB-8491-A0D8532F6411}"/>
              </a:ext>
            </a:extLst>
          </p:cNvPr>
          <p:cNvSpPr>
            <a:spLocks noGrp="1"/>
          </p:cNvSpPr>
          <p:nvPr>
            <p:ph idx="1"/>
          </p:nvPr>
        </p:nvSpPr>
        <p:spPr>
          <a:xfrm>
            <a:off x="838200" y="999744"/>
            <a:ext cx="10515600" cy="4457891"/>
          </a:xfrm>
        </p:spPr>
        <p:txBody>
          <a:bodyPr/>
          <a:lstStyle/>
          <a:p>
            <a:r>
              <a:rPr lang="en-US" dirty="0"/>
              <a:t>PacBio</a:t>
            </a:r>
          </a:p>
          <a:p>
            <a:pPr lvl="1"/>
            <a:r>
              <a:rPr lang="en-US" dirty="0"/>
              <a:t>delayed kinetics of base addition.</a:t>
            </a:r>
          </a:p>
          <a:p>
            <a:pPr lvl="1"/>
            <a:r>
              <a:rPr lang="en-US" dirty="0"/>
              <a:t>Complicated signal, requires deep-learning to decode</a:t>
            </a:r>
          </a:p>
          <a:p>
            <a:pPr lvl="1"/>
            <a:r>
              <a:rPr lang="en-US" dirty="0"/>
              <a:t>Accurate</a:t>
            </a:r>
          </a:p>
          <a:p>
            <a:pPr lvl="1"/>
            <a:r>
              <a:rPr lang="en-US" dirty="0"/>
              <a:t>CpG only</a:t>
            </a:r>
          </a:p>
        </p:txBody>
      </p:sp>
      <p:pic>
        <p:nvPicPr>
          <p:cNvPr id="4" name="Picture 3" descr="Scientific diagram illustrating Pacific Biosciences single-molecule real-time (SMRT) sequencing technology. Panel A shows a cross-sectional schematic of a zero-mode waveguide (ZMW), depicting an aluminum-coated glass surface with a small detection volume at the bottom. Yellow wavy arrows labeled 'Excitation' enter from above, and green wavy arrows labeled 'Emission' exit upward. Colorful dots representing fluorescently-labeled nucleotides are shown above the waveguide, with a yellow DNA polymerase molecule at the center of the detection zone incorporating nucleotides from the template strand. Panel B displays a sequential 5-step process (numbered 1-5) showing how individual nucleotides with different colored fluorescent tags (red, blue, green) are incorporated into the growing DNA strand by the polymerase, with each step showing the flash of fluorescence when a nucleotide is added. Below the sequence diagram is an intensity trace graph with time on the x-axis and intensity on the y-axis, showing two example fluorescence pulses: a yellow trace labeled 'C pulse' and a blue trace labeled 'A pulse'. At the bottom is a multi-colored horizontal trace representing the continuous real-time detection of nucleotide incorporation events during sequencing.">
            <a:extLst>
              <a:ext uri="{FF2B5EF4-FFF2-40B4-BE49-F238E27FC236}">
                <a16:creationId xmlns:a16="http://schemas.microsoft.com/office/drawing/2014/main" id="{A2F946DA-B9F8-EC3D-772A-C002F316D04E}"/>
              </a:ext>
            </a:extLst>
          </p:cNvPr>
          <p:cNvPicPr>
            <a:picLocks noChangeAspect="1"/>
          </p:cNvPicPr>
          <p:nvPr/>
        </p:nvPicPr>
        <p:blipFill rotWithShape="1">
          <a:blip r:embed="rId2"/>
          <a:srcRect l="29255" t="9674"/>
          <a:stretch/>
        </p:blipFill>
        <p:spPr>
          <a:xfrm>
            <a:off x="1572768" y="3095556"/>
            <a:ext cx="9781032" cy="3762444"/>
          </a:xfrm>
          <a:prstGeom prst="rect">
            <a:avLst/>
          </a:prstGeom>
        </p:spPr>
      </p:pic>
    </p:spTree>
    <p:extLst>
      <p:ext uri="{BB962C8B-B14F-4D97-AF65-F5344CB8AC3E}">
        <p14:creationId xmlns:p14="http://schemas.microsoft.com/office/powerpoint/2010/main" val="1741836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BFEC-6338-F690-DDB2-8D0716AD1E94}"/>
              </a:ext>
            </a:extLst>
          </p:cNvPr>
          <p:cNvSpPr>
            <a:spLocks noGrp="1"/>
          </p:cNvSpPr>
          <p:nvPr>
            <p:ph type="title"/>
          </p:nvPr>
        </p:nvSpPr>
        <p:spPr>
          <a:xfrm>
            <a:off x="838200" y="170054"/>
            <a:ext cx="10515600" cy="798578"/>
          </a:xfrm>
        </p:spPr>
        <p:txBody>
          <a:bodyPr>
            <a:normAutofit fontScale="90000"/>
          </a:bodyPr>
          <a:lstStyle/>
          <a:p>
            <a:r>
              <a:rPr lang="en-US" dirty="0"/>
              <a:t>Cytosine methylation can be measured by ONT</a:t>
            </a:r>
          </a:p>
        </p:txBody>
      </p:sp>
      <p:sp>
        <p:nvSpPr>
          <p:cNvPr id="3" name="Content Placeholder 2">
            <a:extLst>
              <a:ext uri="{FF2B5EF4-FFF2-40B4-BE49-F238E27FC236}">
                <a16:creationId xmlns:a16="http://schemas.microsoft.com/office/drawing/2014/main" id="{47B00520-43F3-90AB-8491-A0D8532F6411}"/>
              </a:ext>
            </a:extLst>
          </p:cNvPr>
          <p:cNvSpPr>
            <a:spLocks noGrp="1"/>
          </p:cNvSpPr>
          <p:nvPr>
            <p:ph idx="1"/>
          </p:nvPr>
        </p:nvSpPr>
        <p:spPr>
          <a:xfrm>
            <a:off x="838200" y="999744"/>
            <a:ext cx="10515600" cy="4457891"/>
          </a:xfrm>
        </p:spPr>
        <p:txBody>
          <a:bodyPr/>
          <a:lstStyle/>
          <a:p>
            <a:r>
              <a:rPr lang="en-US" dirty="0"/>
              <a:t>Oxford Nanopore (ONT)</a:t>
            </a:r>
          </a:p>
          <a:p>
            <a:pPr lvl="1"/>
            <a:r>
              <a:rPr lang="en-US" dirty="0"/>
              <a:t>C vs 5mC cause different current signal across membrane</a:t>
            </a:r>
          </a:p>
          <a:p>
            <a:pPr lvl="1"/>
            <a:r>
              <a:rPr lang="en-US" dirty="0"/>
              <a:t>Accurate</a:t>
            </a:r>
          </a:p>
          <a:p>
            <a:pPr lvl="1"/>
            <a:r>
              <a:rPr lang="en-US" dirty="0"/>
              <a:t>All Contexts.  Probably better for plants</a:t>
            </a:r>
          </a:p>
          <a:p>
            <a:r>
              <a:rPr lang="en-US" dirty="0"/>
              <a:t>Unfortunately, we only have PacBio</a:t>
            </a:r>
          </a:p>
        </p:txBody>
      </p:sp>
    </p:spTree>
    <p:extLst>
      <p:ext uri="{BB962C8B-B14F-4D97-AF65-F5344CB8AC3E}">
        <p14:creationId xmlns:p14="http://schemas.microsoft.com/office/powerpoint/2010/main" val="3645272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BFEC-6338-F690-DDB2-8D0716AD1E94}"/>
              </a:ext>
            </a:extLst>
          </p:cNvPr>
          <p:cNvSpPr>
            <a:spLocks noGrp="1"/>
          </p:cNvSpPr>
          <p:nvPr>
            <p:ph type="title"/>
          </p:nvPr>
        </p:nvSpPr>
        <p:spPr>
          <a:xfrm>
            <a:off x="838200" y="170054"/>
            <a:ext cx="10515600" cy="798578"/>
          </a:xfrm>
        </p:spPr>
        <p:txBody>
          <a:bodyPr>
            <a:normAutofit/>
          </a:bodyPr>
          <a:lstStyle/>
          <a:p>
            <a:r>
              <a:rPr lang="en-US" dirty="0"/>
              <a:t>Goals / Questions</a:t>
            </a:r>
          </a:p>
        </p:txBody>
      </p:sp>
      <p:sp>
        <p:nvSpPr>
          <p:cNvPr id="3" name="Content Placeholder 2">
            <a:extLst>
              <a:ext uri="{FF2B5EF4-FFF2-40B4-BE49-F238E27FC236}">
                <a16:creationId xmlns:a16="http://schemas.microsoft.com/office/drawing/2014/main" id="{47B00520-43F3-90AB-8491-A0D8532F6411}"/>
              </a:ext>
            </a:extLst>
          </p:cNvPr>
          <p:cNvSpPr>
            <a:spLocks noGrp="1"/>
          </p:cNvSpPr>
          <p:nvPr>
            <p:ph idx="1"/>
          </p:nvPr>
        </p:nvSpPr>
        <p:spPr>
          <a:xfrm>
            <a:off x="838200" y="999744"/>
            <a:ext cx="10515600" cy="5291328"/>
          </a:xfrm>
        </p:spPr>
        <p:txBody>
          <a:bodyPr>
            <a:normAutofit/>
          </a:bodyPr>
          <a:lstStyle/>
          <a:p>
            <a:endParaRPr lang="en-US" dirty="0"/>
          </a:p>
          <a:p>
            <a:r>
              <a:rPr lang="en-US" dirty="0"/>
              <a:t>Extract the `CG` methylation data for the </a:t>
            </a:r>
            <a:r>
              <a:rPr lang="en-US" i="1" dirty="0"/>
              <a:t>S. </a:t>
            </a:r>
            <a:r>
              <a:rPr lang="en-US" i="1" dirty="0" err="1"/>
              <a:t>diversifolius</a:t>
            </a:r>
            <a:r>
              <a:rPr lang="en-US" dirty="0"/>
              <a:t> genome.  </a:t>
            </a:r>
          </a:p>
          <a:p>
            <a:r>
              <a:rPr lang="en-US" dirty="0"/>
              <a:t>Determine if the `CG` methylation marks follow expected patterns in genes.</a:t>
            </a:r>
          </a:p>
          <a:p>
            <a:r>
              <a:rPr lang="en-US" dirty="0"/>
              <a:t>Calculate methylation proportion for each gene and ask if that corelates with gene expression levels</a:t>
            </a:r>
          </a:p>
          <a:p>
            <a:r>
              <a:rPr lang="en-US" dirty="0"/>
              <a:t>Display methylation levels across the chromosome and ask if that pattern is non-random at the chromosome level.</a:t>
            </a:r>
          </a:p>
          <a:p>
            <a:endParaRPr lang="en-US" dirty="0"/>
          </a:p>
        </p:txBody>
      </p:sp>
    </p:spTree>
    <p:extLst>
      <p:ext uri="{BB962C8B-B14F-4D97-AF65-F5344CB8AC3E}">
        <p14:creationId xmlns:p14="http://schemas.microsoft.com/office/powerpoint/2010/main" val="132419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BFEC-6338-F690-DDB2-8D0716AD1E94}"/>
              </a:ext>
            </a:extLst>
          </p:cNvPr>
          <p:cNvSpPr>
            <a:spLocks noGrp="1"/>
          </p:cNvSpPr>
          <p:nvPr>
            <p:ph type="title"/>
          </p:nvPr>
        </p:nvSpPr>
        <p:spPr>
          <a:xfrm>
            <a:off x="838200" y="170054"/>
            <a:ext cx="10515600" cy="798578"/>
          </a:xfrm>
        </p:spPr>
        <p:txBody>
          <a:bodyPr>
            <a:normAutofit/>
          </a:bodyPr>
          <a:lstStyle/>
          <a:p>
            <a:r>
              <a:rPr lang="en-US" dirty="0"/>
              <a:t>Some file types that you will meet</a:t>
            </a:r>
          </a:p>
        </p:txBody>
      </p:sp>
      <p:sp>
        <p:nvSpPr>
          <p:cNvPr id="3" name="Content Placeholder 2">
            <a:extLst>
              <a:ext uri="{FF2B5EF4-FFF2-40B4-BE49-F238E27FC236}">
                <a16:creationId xmlns:a16="http://schemas.microsoft.com/office/drawing/2014/main" id="{47B00520-43F3-90AB-8491-A0D8532F6411}"/>
              </a:ext>
            </a:extLst>
          </p:cNvPr>
          <p:cNvSpPr>
            <a:spLocks noGrp="1"/>
          </p:cNvSpPr>
          <p:nvPr>
            <p:ph idx="1"/>
          </p:nvPr>
        </p:nvSpPr>
        <p:spPr>
          <a:xfrm>
            <a:off x="838200" y="999744"/>
            <a:ext cx="10515600" cy="5291328"/>
          </a:xfrm>
        </p:spPr>
        <p:txBody>
          <a:bodyPr>
            <a:normAutofit/>
          </a:bodyPr>
          <a:lstStyle/>
          <a:p>
            <a:r>
              <a:rPr lang="en-US" dirty="0"/>
              <a:t>“.</a:t>
            </a:r>
            <a:r>
              <a:rPr lang="en-US" dirty="0" err="1"/>
              <a:t>gff</a:t>
            </a:r>
            <a:r>
              <a:rPr lang="en-US" dirty="0"/>
              <a:t>” – General Feature Format</a:t>
            </a:r>
          </a:p>
          <a:p>
            <a:pPr lvl="1"/>
            <a:r>
              <a:rPr lang="en-US" dirty="0"/>
              <a:t>Standard for describing the location of features (genes, introns, exons, repeats, </a:t>
            </a:r>
            <a:r>
              <a:rPr lang="en-US" dirty="0" err="1"/>
              <a:t>etc</a:t>
            </a:r>
            <a:r>
              <a:rPr lang="en-US" dirty="0"/>
              <a:t>) in a genome.</a:t>
            </a:r>
          </a:p>
        </p:txBody>
      </p:sp>
      <p:pic>
        <p:nvPicPr>
          <p:cNvPr id="4" name="Picture 3" descr="Screenshot of a gff file">
            <a:extLst>
              <a:ext uri="{FF2B5EF4-FFF2-40B4-BE49-F238E27FC236}">
                <a16:creationId xmlns:a16="http://schemas.microsoft.com/office/drawing/2014/main" id="{FAFCF5D8-CADB-E053-7027-6F5E94CC4AD3}"/>
              </a:ext>
            </a:extLst>
          </p:cNvPr>
          <p:cNvPicPr>
            <a:picLocks noChangeAspect="1"/>
          </p:cNvPicPr>
          <p:nvPr/>
        </p:nvPicPr>
        <p:blipFill>
          <a:blip r:embed="rId2"/>
          <a:stretch>
            <a:fillRect/>
          </a:stretch>
        </p:blipFill>
        <p:spPr>
          <a:xfrm>
            <a:off x="167755" y="2516473"/>
            <a:ext cx="11856490" cy="4039435"/>
          </a:xfrm>
          <a:prstGeom prst="rect">
            <a:avLst/>
          </a:prstGeom>
        </p:spPr>
      </p:pic>
    </p:spTree>
    <p:extLst>
      <p:ext uri="{BB962C8B-B14F-4D97-AF65-F5344CB8AC3E}">
        <p14:creationId xmlns:p14="http://schemas.microsoft.com/office/powerpoint/2010/main" val="2397401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BFEC-6338-F690-DDB2-8D0716AD1E94}"/>
              </a:ext>
            </a:extLst>
          </p:cNvPr>
          <p:cNvSpPr>
            <a:spLocks noGrp="1"/>
          </p:cNvSpPr>
          <p:nvPr>
            <p:ph type="title"/>
          </p:nvPr>
        </p:nvSpPr>
        <p:spPr>
          <a:xfrm>
            <a:off x="838200" y="170054"/>
            <a:ext cx="10515600" cy="798578"/>
          </a:xfrm>
        </p:spPr>
        <p:txBody>
          <a:bodyPr>
            <a:normAutofit/>
          </a:bodyPr>
          <a:lstStyle/>
          <a:p>
            <a:r>
              <a:rPr lang="en-US" dirty="0"/>
              <a:t>Some file types that you will meet</a:t>
            </a:r>
          </a:p>
        </p:txBody>
      </p:sp>
      <p:sp>
        <p:nvSpPr>
          <p:cNvPr id="3" name="Content Placeholder 2">
            <a:extLst>
              <a:ext uri="{FF2B5EF4-FFF2-40B4-BE49-F238E27FC236}">
                <a16:creationId xmlns:a16="http://schemas.microsoft.com/office/drawing/2014/main" id="{47B00520-43F3-90AB-8491-A0D8532F6411}"/>
              </a:ext>
            </a:extLst>
          </p:cNvPr>
          <p:cNvSpPr>
            <a:spLocks noGrp="1"/>
          </p:cNvSpPr>
          <p:nvPr>
            <p:ph idx="1"/>
          </p:nvPr>
        </p:nvSpPr>
        <p:spPr>
          <a:xfrm>
            <a:off x="838200" y="999744"/>
            <a:ext cx="10515600" cy="5291328"/>
          </a:xfrm>
        </p:spPr>
        <p:txBody>
          <a:bodyPr>
            <a:normAutofit/>
          </a:bodyPr>
          <a:lstStyle/>
          <a:p>
            <a:r>
              <a:rPr lang="en-US" dirty="0"/>
              <a:t>“bed” – browser extensible data</a:t>
            </a:r>
          </a:p>
          <a:p>
            <a:pPr lvl="1"/>
            <a:r>
              <a:rPr lang="en-US" dirty="0"/>
              <a:t>Simple format to describe an attribute (e.g. CpG) at locations in a genome</a:t>
            </a:r>
          </a:p>
          <a:p>
            <a:pPr lvl="1"/>
            <a:r>
              <a:rPr lang="en-US" dirty="0"/>
              <a:t>First 3 columns are always </a:t>
            </a:r>
            <a:r>
              <a:rPr lang="en-US" dirty="0" err="1"/>
              <a:t>sequenceID</a:t>
            </a:r>
            <a:r>
              <a:rPr lang="en-US" dirty="0"/>
              <a:t>, start, end.</a:t>
            </a:r>
          </a:p>
          <a:p>
            <a:pPr lvl="1"/>
            <a:r>
              <a:rPr lang="en-US" dirty="0"/>
              <a:t>Remaining columns are more flexible</a:t>
            </a:r>
          </a:p>
          <a:p>
            <a:pPr lvl="1"/>
            <a:endParaRPr lang="en-US" dirty="0"/>
          </a:p>
        </p:txBody>
      </p:sp>
      <p:pic>
        <p:nvPicPr>
          <p:cNvPr id="5" name="Picture 4" descr="screenshot of a bed file">
            <a:extLst>
              <a:ext uri="{FF2B5EF4-FFF2-40B4-BE49-F238E27FC236}">
                <a16:creationId xmlns:a16="http://schemas.microsoft.com/office/drawing/2014/main" id="{51470B38-3B13-6015-DBD3-1BD260B6B2DE}"/>
              </a:ext>
            </a:extLst>
          </p:cNvPr>
          <p:cNvPicPr>
            <a:picLocks noChangeAspect="1"/>
          </p:cNvPicPr>
          <p:nvPr/>
        </p:nvPicPr>
        <p:blipFill>
          <a:blip r:embed="rId2"/>
          <a:stretch>
            <a:fillRect/>
          </a:stretch>
        </p:blipFill>
        <p:spPr>
          <a:xfrm>
            <a:off x="551431" y="2840736"/>
            <a:ext cx="11138781" cy="3847210"/>
          </a:xfrm>
          <a:prstGeom prst="rect">
            <a:avLst/>
          </a:prstGeom>
        </p:spPr>
      </p:pic>
    </p:spTree>
    <p:extLst>
      <p:ext uri="{BB962C8B-B14F-4D97-AF65-F5344CB8AC3E}">
        <p14:creationId xmlns:p14="http://schemas.microsoft.com/office/powerpoint/2010/main" val="3277375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1BFEC-6338-F690-DDB2-8D0716AD1E94}"/>
              </a:ext>
            </a:extLst>
          </p:cNvPr>
          <p:cNvSpPr>
            <a:spLocks noGrp="1"/>
          </p:cNvSpPr>
          <p:nvPr>
            <p:ph type="title"/>
          </p:nvPr>
        </p:nvSpPr>
        <p:spPr>
          <a:xfrm>
            <a:off x="838200" y="170054"/>
            <a:ext cx="10515600" cy="798578"/>
          </a:xfrm>
        </p:spPr>
        <p:txBody>
          <a:bodyPr>
            <a:normAutofit/>
          </a:bodyPr>
          <a:lstStyle/>
          <a:p>
            <a:r>
              <a:rPr lang="en-US" dirty="0"/>
              <a:t>An important R object class: </a:t>
            </a:r>
            <a:r>
              <a:rPr lang="en-US" dirty="0" err="1"/>
              <a:t>GRanges</a:t>
            </a:r>
            <a:endParaRPr lang="en-US" dirty="0"/>
          </a:p>
        </p:txBody>
      </p:sp>
      <p:sp>
        <p:nvSpPr>
          <p:cNvPr id="3" name="Content Placeholder 2">
            <a:extLst>
              <a:ext uri="{FF2B5EF4-FFF2-40B4-BE49-F238E27FC236}">
                <a16:creationId xmlns:a16="http://schemas.microsoft.com/office/drawing/2014/main" id="{47B00520-43F3-90AB-8491-A0D8532F6411}"/>
              </a:ext>
            </a:extLst>
          </p:cNvPr>
          <p:cNvSpPr>
            <a:spLocks noGrp="1"/>
          </p:cNvSpPr>
          <p:nvPr>
            <p:ph idx="1"/>
          </p:nvPr>
        </p:nvSpPr>
        <p:spPr>
          <a:xfrm>
            <a:off x="838199" y="968632"/>
            <a:ext cx="10515600" cy="5291328"/>
          </a:xfrm>
        </p:spPr>
        <p:txBody>
          <a:bodyPr>
            <a:normAutofit/>
          </a:bodyPr>
          <a:lstStyle/>
          <a:p>
            <a:r>
              <a:rPr lang="en-US" dirty="0"/>
              <a:t>The “</a:t>
            </a:r>
            <a:r>
              <a:rPr lang="en-US" dirty="0" err="1"/>
              <a:t>GRanges</a:t>
            </a:r>
            <a:r>
              <a:rPr lang="en-US" dirty="0"/>
              <a:t>” class is used for storing genomic data</a:t>
            </a:r>
          </a:p>
          <a:p>
            <a:pPr lvl="1"/>
            <a:r>
              <a:rPr lang="en-US" dirty="0"/>
              <a:t>Both .bed and .</a:t>
            </a:r>
            <a:r>
              <a:rPr lang="en-US" dirty="0" err="1"/>
              <a:t>gff</a:t>
            </a:r>
            <a:r>
              <a:rPr lang="en-US" dirty="0"/>
              <a:t> files can be represented as Granges</a:t>
            </a:r>
          </a:p>
          <a:p>
            <a:pPr lvl="1"/>
            <a:r>
              <a:rPr lang="en-US" dirty="0"/>
              <a:t>Excellent set operations, overlaps, etc.</a:t>
            </a:r>
          </a:p>
          <a:p>
            <a:pPr lvl="1"/>
            <a:r>
              <a:rPr lang="en-US" dirty="0"/>
              <a:t>Powerful but can be painful</a:t>
            </a:r>
          </a:p>
          <a:p>
            <a:pPr lvl="1"/>
            <a:endParaRPr lang="en-US" dirty="0"/>
          </a:p>
        </p:txBody>
      </p:sp>
      <p:pic>
        <p:nvPicPr>
          <p:cNvPr id="4" name="Picture 3" descr="screenshot of a Granges object">
            <a:extLst>
              <a:ext uri="{FF2B5EF4-FFF2-40B4-BE49-F238E27FC236}">
                <a16:creationId xmlns:a16="http://schemas.microsoft.com/office/drawing/2014/main" id="{C33ECC61-FD3B-A67A-D79A-5965FAF01CFF}"/>
              </a:ext>
            </a:extLst>
          </p:cNvPr>
          <p:cNvPicPr>
            <a:picLocks noChangeAspect="1"/>
          </p:cNvPicPr>
          <p:nvPr/>
        </p:nvPicPr>
        <p:blipFill>
          <a:blip r:embed="rId2"/>
          <a:stretch>
            <a:fillRect/>
          </a:stretch>
        </p:blipFill>
        <p:spPr>
          <a:xfrm>
            <a:off x="289559" y="3157454"/>
            <a:ext cx="11612881" cy="2597437"/>
          </a:xfrm>
          <a:prstGeom prst="rect">
            <a:avLst/>
          </a:prstGeom>
          <a:ln>
            <a:solidFill>
              <a:schemeClr val="accent1"/>
            </a:solidFill>
          </a:ln>
        </p:spPr>
      </p:pic>
    </p:spTree>
    <p:extLst>
      <p:ext uri="{BB962C8B-B14F-4D97-AF65-F5344CB8AC3E}">
        <p14:creationId xmlns:p14="http://schemas.microsoft.com/office/powerpoint/2010/main" val="4182403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461</TotalTime>
  <Words>804</Words>
  <Application>Microsoft Macintosh PowerPoint</Application>
  <PresentationFormat>Widescreen</PresentationFormat>
  <Paragraphs>125</Paragraphs>
  <Slides>21</Slides>
  <Notes>4</Notes>
  <HiddenSlides>6</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Aptos</vt:lpstr>
      <vt:lpstr>Aptos Display</vt:lpstr>
      <vt:lpstr>Arial</vt:lpstr>
      <vt:lpstr>Office Theme</vt:lpstr>
      <vt:lpstr>Methylation Analysis </vt:lpstr>
      <vt:lpstr>Methylation Overview</vt:lpstr>
      <vt:lpstr>Methylation Context and Roles</vt:lpstr>
      <vt:lpstr>Cytosine methylation can be measured by PacBio</vt:lpstr>
      <vt:lpstr>Cytosine methylation can be measured by ONT</vt:lpstr>
      <vt:lpstr>Goals / Questions</vt:lpstr>
      <vt:lpstr>Some file types that you will meet</vt:lpstr>
      <vt:lpstr>Some file types that you will meet</vt:lpstr>
      <vt:lpstr>An important R object class: GRanges</vt:lpstr>
      <vt:lpstr>An important R object class: GRanges</vt:lpstr>
      <vt:lpstr>Basic Outline</vt:lpstr>
      <vt:lpstr>Before we get started…</vt:lpstr>
      <vt:lpstr>Schedule today and upcoming</vt:lpstr>
      <vt:lpstr>Instance resizing</vt:lpstr>
      <vt:lpstr>Slides from this point on not used in 2026</vt:lpstr>
      <vt:lpstr>What are centromeres?</vt:lpstr>
      <vt:lpstr>Types of centromeres</vt:lpstr>
      <vt:lpstr>Dicentric chromosome issues</vt:lpstr>
      <vt:lpstr>How have we detected centromeres?</vt:lpstr>
      <vt:lpstr>Why is it so challenging to detect them bioinformatically?</vt:lpstr>
      <vt:lpstr>How are we going to approach centromere detection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Genome Assembly</dc:title>
  <dc:creator>Julin Maloof</dc:creator>
  <cp:lastModifiedBy>Julin Nassir Maloof</cp:lastModifiedBy>
  <cp:revision>34</cp:revision>
  <dcterms:created xsi:type="dcterms:W3CDTF">2024-04-30T01:58:36Z</dcterms:created>
  <dcterms:modified xsi:type="dcterms:W3CDTF">2026-04-30T19:22:43Z</dcterms:modified>
</cp:coreProperties>
</file>