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1" r:id="rId4"/>
    <p:sldId id="262" r:id="rId5"/>
    <p:sldId id="263" r:id="rId6"/>
    <p:sldId id="264" r:id="rId7"/>
    <p:sldId id="269" r:id="rId8"/>
    <p:sldId id="275" r:id="rId9"/>
    <p:sldId id="270" r:id="rId10"/>
    <p:sldId id="271" r:id="rId11"/>
    <p:sldId id="272" r:id="rId12"/>
    <p:sldId id="273" r:id="rId13"/>
    <p:sldId id="266" r:id="rId14"/>
    <p:sldId id="267" r:id="rId15"/>
    <p:sldId id="276" r:id="rId16"/>
    <p:sldId id="274" r:id="rId17"/>
    <p:sldId id="268"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8"/>
    <p:restoredTop sz="92088"/>
  </p:normalViewPr>
  <p:slideViewPr>
    <p:cSldViewPr snapToGrid="0">
      <p:cViewPr varScale="1">
        <p:scale>
          <a:sx n="97" d="100"/>
          <a:sy n="97" d="100"/>
        </p:scale>
        <p:origin x="1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Sun</c:v>
                </c:pt>
              </c:strCache>
            </c:strRef>
          </c:tx>
          <c:spPr>
            <a:solidFill>
              <a:schemeClr val="accent1"/>
            </a:solidFill>
            <a:ln>
              <a:noFill/>
            </a:ln>
            <a:effectLst/>
          </c:spPr>
          <c:invertIfNegative val="0"/>
          <c:cat>
            <c:strRef>
              <c:f>Sheet1!$A$2:$A$3</c:f>
              <c:strCache>
                <c:ptCount val="2"/>
                <c:pt idx="0">
                  <c:v>R500</c:v>
                </c:pt>
                <c:pt idx="1">
                  <c:v>IMB211</c:v>
                </c:pt>
              </c:strCache>
            </c:strRef>
          </c:cat>
          <c:val>
            <c:numRef>
              <c:f>Sheet1!$B$2:$B$3</c:f>
              <c:numCache>
                <c:formatCode>General</c:formatCode>
                <c:ptCount val="2"/>
                <c:pt idx="0">
                  <c:v>2.1043366598147357</c:v>
                </c:pt>
                <c:pt idx="1">
                  <c:v>1.3219280948873624</c:v>
                </c:pt>
              </c:numCache>
            </c:numRef>
          </c:val>
          <c:extLst>
            <c:ext xmlns:c16="http://schemas.microsoft.com/office/drawing/2014/chart" uri="{C3380CC4-5D6E-409C-BE32-E72D297353CC}">
              <c16:uniqueId val="{00000000-27F7-9E46-B509-F11772F22EE9}"/>
            </c:ext>
          </c:extLst>
        </c:ser>
        <c:ser>
          <c:idx val="1"/>
          <c:order val="1"/>
          <c:tx>
            <c:strRef>
              <c:f>Sheet1!$C$1</c:f>
              <c:strCache>
                <c:ptCount val="1"/>
                <c:pt idx="0">
                  <c:v>Shade</c:v>
                </c:pt>
              </c:strCache>
            </c:strRef>
          </c:tx>
          <c:spPr>
            <a:solidFill>
              <a:schemeClr val="accent2"/>
            </a:solidFill>
            <a:ln>
              <a:noFill/>
            </a:ln>
            <a:effectLst/>
          </c:spPr>
          <c:invertIfNegative val="0"/>
          <c:cat>
            <c:strRef>
              <c:f>Sheet1!$A$2:$A$3</c:f>
              <c:strCache>
                <c:ptCount val="2"/>
                <c:pt idx="0">
                  <c:v>R500</c:v>
                </c:pt>
                <c:pt idx="1">
                  <c:v>IMB211</c:v>
                </c:pt>
              </c:strCache>
            </c:strRef>
          </c:cat>
          <c:val>
            <c:numRef>
              <c:f>Sheet1!$C$2:$C$3</c:f>
              <c:numCache>
                <c:formatCode>General</c:formatCode>
                <c:ptCount val="2"/>
                <c:pt idx="0">
                  <c:v>1.2630344058337937</c:v>
                </c:pt>
                <c:pt idx="1">
                  <c:v>2.1375035237499351</c:v>
                </c:pt>
              </c:numCache>
            </c:numRef>
          </c:val>
          <c:extLst>
            <c:ext xmlns:c16="http://schemas.microsoft.com/office/drawing/2014/chart" uri="{C3380CC4-5D6E-409C-BE32-E72D297353CC}">
              <c16:uniqueId val="{00000001-27F7-9E46-B509-F11772F22EE9}"/>
            </c:ext>
          </c:extLst>
        </c:ser>
        <c:dLbls>
          <c:showLegendKey val="0"/>
          <c:showVal val="0"/>
          <c:showCatName val="0"/>
          <c:showSerName val="0"/>
          <c:showPercent val="0"/>
          <c:showBubbleSize val="0"/>
        </c:dLbls>
        <c:gapWidth val="219"/>
        <c:overlap val="-27"/>
        <c:axId val="1474504768"/>
        <c:axId val="1499762624"/>
      </c:barChart>
      <c:catAx>
        <c:axId val="147450476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dirty="0"/>
                  <a:t>Genotype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9762624"/>
        <c:crosses val="autoZero"/>
        <c:auto val="1"/>
        <c:lblAlgn val="ctr"/>
        <c:lblOffset val="100"/>
        <c:noMultiLvlLbl val="0"/>
      </c:catAx>
      <c:valAx>
        <c:axId val="149976262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dirty="0"/>
                  <a:t>log2(</a:t>
                </a:r>
                <a:r>
                  <a:rPr lang="en-US" sz="1800" dirty="0" err="1"/>
                  <a:t>cpm</a:t>
                </a:r>
                <a:r>
                  <a:rPr lang="en-US" sz="1800" dirty="0"/>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45047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circle"/>
            <c:size val="10"/>
            <c:spPr>
              <a:solidFill>
                <a:schemeClr val="tx1"/>
              </a:solidFill>
              <a:ln w="9525">
                <a:solidFill>
                  <a:schemeClr val="tx1"/>
                </a:solidFill>
              </a:ln>
              <a:effectLst/>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0.7</c:v>
                </c:pt>
                <c:pt idx="1">
                  <c:v>0.75</c:v>
                </c:pt>
                <c:pt idx="2">
                  <c:v>0.8</c:v>
                </c:pt>
                <c:pt idx="3">
                  <c:v>0.82</c:v>
                </c:pt>
                <c:pt idx="4">
                  <c:v>0.81</c:v>
                </c:pt>
                <c:pt idx="5">
                  <c:v>0.81</c:v>
                </c:pt>
                <c:pt idx="6">
                  <c:v>0.81</c:v>
                </c:pt>
                <c:pt idx="7">
                  <c:v>0.81</c:v>
                </c:pt>
              </c:numCache>
            </c:numRef>
          </c:val>
          <c:smooth val="0"/>
          <c:extLst>
            <c:ext xmlns:c16="http://schemas.microsoft.com/office/drawing/2014/chart" uri="{C3380CC4-5D6E-409C-BE32-E72D297353CC}">
              <c16:uniqueId val="{00000000-5E54-8B41-8D79-51B585669186}"/>
            </c:ext>
          </c:extLst>
        </c:ser>
        <c:dLbls>
          <c:showLegendKey val="0"/>
          <c:showVal val="0"/>
          <c:showCatName val="0"/>
          <c:showSerName val="0"/>
          <c:showPercent val="0"/>
          <c:showBubbleSize val="0"/>
        </c:dLbls>
        <c:marker val="1"/>
        <c:smooth val="0"/>
        <c:axId val="1417930368"/>
        <c:axId val="1417925888"/>
      </c:lineChart>
      <c:catAx>
        <c:axId val="141793036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k (#</a:t>
                </a:r>
                <a:r>
                  <a:rPr lang="en-US" baseline="0" dirty="0"/>
                  <a:t> clusters)</a:t>
                </a:r>
                <a:endParaRPr lang="en-US"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17925888"/>
        <c:crosses val="autoZero"/>
        <c:auto val="1"/>
        <c:lblAlgn val="ctr"/>
        <c:lblOffset val="100"/>
        <c:noMultiLvlLbl val="0"/>
      </c:catAx>
      <c:valAx>
        <c:axId val="1417925888"/>
        <c:scaling>
          <c:orientation val="minMax"/>
          <c:min val="0.68000000000000016"/>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Gap(k)</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17930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EEFDF-0CDB-4CCA-926B-00F6DB9B6F8F}"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00418241-4357-425E-A67B-52F2FE29CC31}">
      <dgm:prSet/>
      <dgm:spPr/>
      <dgm:t>
        <a:bodyPr/>
        <a:lstStyle/>
        <a:p>
          <a:r>
            <a:rPr lang="en-US" dirty="0"/>
            <a:t>Define</a:t>
          </a:r>
        </a:p>
      </dgm:t>
    </dgm:pt>
    <dgm:pt modelId="{186EC34D-953E-448B-9703-638F1DFE045B}" type="parTrans" cxnId="{0C664A8A-55FE-492C-8C33-E2303FB24BAD}">
      <dgm:prSet/>
      <dgm:spPr/>
      <dgm:t>
        <a:bodyPr/>
        <a:lstStyle/>
        <a:p>
          <a:endParaRPr lang="en-US"/>
        </a:p>
      </dgm:t>
    </dgm:pt>
    <dgm:pt modelId="{065CBEF7-9FEB-4273-B201-BA5BF7F45889}" type="sibTrans" cxnId="{0C664A8A-55FE-492C-8C33-E2303FB24BAD}">
      <dgm:prSet/>
      <dgm:spPr/>
      <dgm:t>
        <a:bodyPr/>
        <a:lstStyle/>
        <a:p>
          <a:endParaRPr lang="en-US"/>
        </a:p>
      </dgm:t>
    </dgm:pt>
    <dgm:pt modelId="{81DB8289-BBD7-4921-BFCC-EC1A2BBAAA93}">
      <dgm:prSet/>
      <dgm:spPr/>
      <dgm:t>
        <a:bodyPr/>
        <a:lstStyle/>
        <a:p>
          <a:r>
            <a:rPr lang="en-US" dirty="0"/>
            <a:t>Define clustering as an alternative to differential gene expression analysis</a:t>
          </a:r>
        </a:p>
      </dgm:t>
    </dgm:pt>
    <dgm:pt modelId="{12798760-A402-4E5D-976B-0F27E26091DA}" type="parTrans" cxnId="{EC1A09C1-1E24-42EB-96BA-36C071A160AF}">
      <dgm:prSet/>
      <dgm:spPr/>
      <dgm:t>
        <a:bodyPr/>
        <a:lstStyle/>
        <a:p>
          <a:endParaRPr lang="en-US"/>
        </a:p>
      </dgm:t>
    </dgm:pt>
    <dgm:pt modelId="{7BF0B9FC-E367-430C-BDA0-788C72C91E6F}" type="sibTrans" cxnId="{EC1A09C1-1E24-42EB-96BA-36C071A160AF}">
      <dgm:prSet/>
      <dgm:spPr/>
      <dgm:t>
        <a:bodyPr/>
        <a:lstStyle/>
        <a:p>
          <a:endParaRPr lang="en-US"/>
        </a:p>
      </dgm:t>
    </dgm:pt>
    <dgm:pt modelId="{1C402DCC-D8FD-41AA-A386-43E8ECE2A5BC}">
      <dgm:prSet/>
      <dgm:spPr/>
      <dgm:t>
        <a:bodyPr/>
        <a:lstStyle/>
        <a:p>
          <a:r>
            <a:rPr lang="en-US" dirty="0"/>
            <a:t>Identify</a:t>
          </a:r>
        </a:p>
      </dgm:t>
    </dgm:pt>
    <dgm:pt modelId="{92359E1C-92F5-4749-AB90-FFDAF6C4D7BD}" type="parTrans" cxnId="{F464A72B-BCF2-4FF4-BCC0-4A23593D9267}">
      <dgm:prSet/>
      <dgm:spPr/>
      <dgm:t>
        <a:bodyPr/>
        <a:lstStyle/>
        <a:p>
          <a:endParaRPr lang="en-US"/>
        </a:p>
      </dgm:t>
    </dgm:pt>
    <dgm:pt modelId="{37600C8F-A25F-4323-B9FA-B44A05FA421D}" type="sibTrans" cxnId="{F464A72B-BCF2-4FF4-BCC0-4A23593D9267}">
      <dgm:prSet/>
      <dgm:spPr/>
      <dgm:t>
        <a:bodyPr/>
        <a:lstStyle/>
        <a:p>
          <a:endParaRPr lang="en-US"/>
        </a:p>
      </dgm:t>
    </dgm:pt>
    <dgm:pt modelId="{A75EB29C-A3BD-49ED-A70C-B731C96480DC}">
      <dgm:prSet/>
      <dgm:spPr/>
      <dgm:t>
        <a:bodyPr/>
        <a:lstStyle/>
        <a:p>
          <a:r>
            <a:rPr lang="en-US" dirty="0"/>
            <a:t>Identify the differences between clustering methods</a:t>
          </a:r>
        </a:p>
      </dgm:t>
    </dgm:pt>
    <dgm:pt modelId="{62F08CCB-5246-4327-99BE-0FBE1ED62627}" type="parTrans" cxnId="{2EE570C4-899F-448B-92F5-24CCD5D913CE}">
      <dgm:prSet/>
      <dgm:spPr/>
      <dgm:t>
        <a:bodyPr/>
        <a:lstStyle/>
        <a:p>
          <a:endParaRPr lang="en-US"/>
        </a:p>
      </dgm:t>
    </dgm:pt>
    <dgm:pt modelId="{2CF0488E-8F43-4622-A3B7-246B18824192}" type="sibTrans" cxnId="{2EE570C4-899F-448B-92F5-24CCD5D913CE}">
      <dgm:prSet/>
      <dgm:spPr/>
      <dgm:t>
        <a:bodyPr/>
        <a:lstStyle/>
        <a:p>
          <a:endParaRPr lang="en-US"/>
        </a:p>
      </dgm:t>
    </dgm:pt>
    <dgm:pt modelId="{90183CEC-F820-4FB2-90EA-65163B618C9D}">
      <dgm:prSet/>
      <dgm:spPr/>
      <dgm:t>
        <a:bodyPr/>
        <a:lstStyle/>
        <a:p>
          <a:r>
            <a:rPr lang="en-US" dirty="0"/>
            <a:t>Explain</a:t>
          </a:r>
        </a:p>
      </dgm:t>
    </dgm:pt>
    <dgm:pt modelId="{811296C6-D8EF-4641-B8A6-EE1B24D58342}" type="parTrans" cxnId="{4FF99BB7-12CC-442F-B485-4CBA01399528}">
      <dgm:prSet/>
      <dgm:spPr/>
      <dgm:t>
        <a:bodyPr/>
        <a:lstStyle/>
        <a:p>
          <a:endParaRPr lang="en-US"/>
        </a:p>
      </dgm:t>
    </dgm:pt>
    <dgm:pt modelId="{5C8C1F9A-432A-47EC-A2FB-61DEEFC3EDBC}" type="sibTrans" cxnId="{4FF99BB7-12CC-442F-B485-4CBA01399528}">
      <dgm:prSet/>
      <dgm:spPr/>
      <dgm:t>
        <a:bodyPr/>
        <a:lstStyle/>
        <a:p>
          <a:endParaRPr lang="en-US"/>
        </a:p>
      </dgm:t>
    </dgm:pt>
    <dgm:pt modelId="{1BC18021-F0FA-41ED-91F0-277356E91F0D}">
      <dgm:prSet/>
      <dgm:spPr/>
      <dgm:t>
        <a:bodyPr/>
        <a:lstStyle/>
        <a:p>
          <a:r>
            <a:rPr lang="en-US" dirty="0"/>
            <a:t>Explain how the gap-statistic can address one of the limitations to k-means clustering </a:t>
          </a:r>
        </a:p>
      </dgm:t>
    </dgm:pt>
    <dgm:pt modelId="{8808ADC6-0C7A-451F-934E-DF9F809F4DDE}" type="parTrans" cxnId="{0CB4CEC4-2663-4429-B595-67A9AAB363E7}">
      <dgm:prSet/>
      <dgm:spPr/>
      <dgm:t>
        <a:bodyPr/>
        <a:lstStyle/>
        <a:p>
          <a:endParaRPr lang="en-US"/>
        </a:p>
      </dgm:t>
    </dgm:pt>
    <dgm:pt modelId="{9BF9B6D6-4090-4B65-9494-BAE8C5B1B131}" type="sibTrans" cxnId="{0CB4CEC4-2663-4429-B595-67A9AAB363E7}">
      <dgm:prSet/>
      <dgm:spPr/>
      <dgm:t>
        <a:bodyPr/>
        <a:lstStyle/>
        <a:p>
          <a:endParaRPr lang="en-US"/>
        </a:p>
      </dgm:t>
    </dgm:pt>
    <dgm:pt modelId="{3A2AD835-4AFF-924A-9957-7FE54E312DD0}" type="pres">
      <dgm:prSet presAssocID="{857EEFDF-0CDB-4CCA-926B-00F6DB9B6F8F}" presName="Name0" presStyleCnt="0">
        <dgm:presLayoutVars>
          <dgm:dir/>
          <dgm:animLvl val="lvl"/>
          <dgm:resizeHandles val="exact"/>
        </dgm:presLayoutVars>
      </dgm:prSet>
      <dgm:spPr/>
    </dgm:pt>
    <dgm:pt modelId="{42B88D64-1973-254F-A867-0246A9DF51CA}" type="pres">
      <dgm:prSet presAssocID="{00418241-4357-425E-A67B-52F2FE29CC31}" presName="linNode" presStyleCnt="0"/>
      <dgm:spPr/>
    </dgm:pt>
    <dgm:pt modelId="{B5942D50-59E0-6F43-875E-E8E181C9E88F}" type="pres">
      <dgm:prSet presAssocID="{00418241-4357-425E-A67B-52F2FE29CC31}" presName="parentText" presStyleLbl="solidFgAcc1" presStyleIdx="0" presStyleCnt="3">
        <dgm:presLayoutVars>
          <dgm:chMax val="1"/>
          <dgm:bulletEnabled/>
        </dgm:presLayoutVars>
      </dgm:prSet>
      <dgm:spPr/>
    </dgm:pt>
    <dgm:pt modelId="{92CCC5E1-B265-A443-BD93-ACFA4B4C932A}" type="pres">
      <dgm:prSet presAssocID="{00418241-4357-425E-A67B-52F2FE29CC31}" presName="descendantText" presStyleLbl="alignNode1" presStyleIdx="0" presStyleCnt="3">
        <dgm:presLayoutVars>
          <dgm:bulletEnabled/>
        </dgm:presLayoutVars>
      </dgm:prSet>
      <dgm:spPr/>
    </dgm:pt>
    <dgm:pt modelId="{3CF7CD73-B9C4-6849-B8E8-E86AE8374B03}" type="pres">
      <dgm:prSet presAssocID="{065CBEF7-9FEB-4273-B201-BA5BF7F45889}" presName="sp" presStyleCnt="0"/>
      <dgm:spPr/>
    </dgm:pt>
    <dgm:pt modelId="{272ECC4D-5DE0-9543-A5F2-B991C4323E6F}" type="pres">
      <dgm:prSet presAssocID="{1C402DCC-D8FD-41AA-A386-43E8ECE2A5BC}" presName="linNode" presStyleCnt="0"/>
      <dgm:spPr/>
    </dgm:pt>
    <dgm:pt modelId="{55701F9C-D23E-054B-84B8-102B6597BC9D}" type="pres">
      <dgm:prSet presAssocID="{1C402DCC-D8FD-41AA-A386-43E8ECE2A5BC}" presName="parentText" presStyleLbl="solidFgAcc1" presStyleIdx="1" presStyleCnt="3">
        <dgm:presLayoutVars>
          <dgm:chMax val="1"/>
          <dgm:bulletEnabled/>
        </dgm:presLayoutVars>
      </dgm:prSet>
      <dgm:spPr/>
    </dgm:pt>
    <dgm:pt modelId="{50968327-5023-C54F-B423-F0AF7A3982CB}" type="pres">
      <dgm:prSet presAssocID="{1C402DCC-D8FD-41AA-A386-43E8ECE2A5BC}" presName="descendantText" presStyleLbl="alignNode1" presStyleIdx="1" presStyleCnt="3">
        <dgm:presLayoutVars>
          <dgm:bulletEnabled/>
        </dgm:presLayoutVars>
      </dgm:prSet>
      <dgm:spPr/>
    </dgm:pt>
    <dgm:pt modelId="{D4D71984-B298-5041-B67D-4D12291AB5E4}" type="pres">
      <dgm:prSet presAssocID="{37600C8F-A25F-4323-B9FA-B44A05FA421D}" presName="sp" presStyleCnt="0"/>
      <dgm:spPr/>
    </dgm:pt>
    <dgm:pt modelId="{7C7506DA-AAD7-0944-B6E5-3B90317FDF55}" type="pres">
      <dgm:prSet presAssocID="{90183CEC-F820-4FB2-90EA-65163B618C9D}" presName="linNode" presStyleCnt="0"/>
      <dgm:spPr/>
    </dgm:pt>
    <dgm:pt modelId="{A6D95B4C-C9F1-9841-8548-683E43FCBB93}" type="pres">
      <dgm:prSet presAssocID="{90183CEC-F820-4FB2-90EA-65163B618C9D}" presName="parentText" presStyleLbl="solidFgAcc1" presStyleIdx="2" presStyleCnt="3">
        <dgm:presLayoutVars>
          <dgm:chMax val="1"/>
          <dgm:bulletEnabled/>
        </dgm:presLayoutVars>
      </dgm:prSet>
      <dgm:spPr/>
    </dgm:pt>
    <dgm:pt modelId="{CC3F24A6-768A-4045-A01B-9370AE8EFBD7}" type="pres">
      <dgm:prSet presAssocID="{90183CEC-F820-4FB2-90EA-65163B618C9D}" presName="descendantText" presStyleLbl="alignNode1" presStyleIdx="2" presStyleCnt="3">
        <dgm:presLayoutVars>
          <dgm:bulletEnabled/>
        </dgm:presLayoutVars>
      </dgm:prSet>
      <dgm:spPr/>
    </dgm:pt>
  </dgm:ptLst>
  <dgm:cxnLst>
    <dgm:cxn modelId="{BA27D715-0E14-2E4E-AF9B-B01C7BFB985A}" type="presOf" srcId="{90183CEC-F820-4FB2-90EA-65163B618C9D}" destId="{A6D95B4C-C9F1-9841-8548-683E43FCBB93}" srcOrd="0" destOrd="0" presId="urn:microsoft.com/office/officeart/2016/7/layout/VerticalHollowActionList"/>
    <dgm:cxn modelId="{24537128-6D83-C149-B8B4-142AF386E829}" type="presOf" srcId="{81DB8289-BBD7-4921-BFCC-EC1A2BBAAA93}" destId="{92CCC5E1-B265-A443-BD93-ACFA4B4C932A}" srcOrd="0" destOrd="0" presId="urn:microsoft.com/office/officeart/2016/7/layout/VerticalHollowActionList"/>
    <dgm:cxn modelId="{F464A72B-BCF2-4FF4-BCC0-4A23593D9267}" srcId="{857EEFDF-0CDB-4CCA-926B-00F6DB9B6F8F}" destId="{1C402DCC-D8FD-41AA-A386-43E8ECE2A5BC}" srcOrd="1" destOrd="0" parTransId="{92359E1C-92F5-4749-AB90-FFDAF6C4D7BD}" sibTransId="{37600C8F-A25F-4323-B9FA-B44A05FA421D}"/>
    <dgm:cxn modelId="{1025024F-DDE1-154E-85B6-2B538E88F03F}" type="presOf" srcId="{A75EB29C-A3BD-49ED-A70C-B731C96480DC}" destId="{50968327-5023-C54F-B423-F0AF7A3982CB}" srcOrd="0" destOrd="0" presId="urn:microsoft.com/office/officeart/2016/7/layout/VerticalHollowActionList"/>
    <dgm:cxn modelId="{42DA225B-4C3B-804F-BE00-3014057CA752}" type="presOf" srcId="{857EEFDF-0CDB-4CCA-926B-00F6DB9B6F8F}" destId="{3A2AD835-4AFF-924A-9957-7FE54E312DD0}" srcOrd="0" destOrd="0" presId="urn:microsoft.com/office/officeart/2016/7/layout/VerticalHollowActionList"/>
    <dgm:cxn modelId="{2600F683-7357-8B44-8A13-981D5A39A3FD}" type="presOf" srcId="{1C402DCC-D8FD-41AA-A386-43E8ECE2A5BC}" destId="{55701F9C-D23E-054B-84B8-102B6597BC9D}" srcOrd="0" destOrd="0" presId="urn:microsoft.com/office/officeart/2016/7/layout/VerticalHollowActionList"/>
    <dgm:cxn modelId="{0C664A8A-55FE-492C-8C33-E2303FB24BAD}" srcId="{857EEFDF-0CDB-4CCA-926B-00F6DB9B6F8F}" destId="{00418241-4357-425E-A67B-52F2FE29CC31}" srcOrd="0" destOrd="0" parTransId="{186EC34D-953E-448B-9703-638F1DFE045B}" sibTransId="{065CBEF7-9FEB-4273-B201-BA5BF7F45889}"/>
    <dgm:cxn modelId="{4FF99BB7-12CC-442F-B485-4CBA01399528}" srcId="{857EEFDF-0CDB-4CCA-926B-00F6DB9B6F8F}" destId="{90183CEC-F820-4FB2-90EA-65163B618C9D}" srcOrd="2" destOrd="0" parTransId="{811296C6-D8EF-4641-B8A6-EE1B24D58342}" sibTransId="{5C8C1F9A-432A-47EC-A2FB-61DEEFC3EDBC}"/>
    <dgm:cxn modelId="{EC1A09C1-1E24-42EB-96BA-36C071A160AF}" srcId="{00418241-4357-425E-A67B-52F2FE29CC31}" destId="{81DB8289-BBD7-4921-BFCC-EC1A2BBAAA93}" srcOrd="0" destOrd="0" parTransId="{12798760-A402-4E5D-976B-0F27E26091DA}" sibTransId="{7BF0B9FC-E367-430C-BDA0-788C72C91E6F}"/>
    <dgm:cxn modelId="{2EE570C4-899F-448B-92F5-24CCD5D913CE}" srcId="{1C402DCC-D8FD-41AA-A386-43E8ECE2A5BC}" destId="{A75EB29C-A3BD-49ED-A70C-B731C96480DC}" srcOrd="0" destOrd="0" parTransId="{62F08CCB-5246-4327-99BE-0FBE1ED62627}" sibTransId="{2CF0488E-8F43-4622-A3B7-246B18824192}"/>
    <dgm:cxn modelId="{0CB4CEC4-2663-4429-B595-67A9AAB363E7}" srcId="{90183CEC-F820-4FB2-90EA-65163B618C9D}" destId="{1BC18021-F0FA-41ED-91F0-277356E91F0D}" srcOrd="0" destOrd="0" parTransId="{8808ADC6-0C7A-451F-934E-DF9F809F4DDE}" sibTransId="{9BF9B6D6-4090-4B65-9494-BAE8C5B1B131}"/>
    <dgm:cxn modelId="{5512C9CB-CB8F-394E-BD39-41EAB3BBAB1F}" type="presOf" srcId="{00418241-4357-425E-A67B-52F2FE29CC31}" destId="{B5942D50-59E0-6F43-875E-E8E181C9E88F}" srcOrd="0" destOrd="0" presId="urn:microsoft.com/office/officeart/2016/7/layout/VerticalHollowActionList"/>
    <dgm:cxn modelId="{BC2E9EFB-C01A-384E-A001-53B577446D41}" type="presOf" srcId="{1BC18021-F0FA-41ED-91F0-277356E91F0D}" destId="{CC3F24A6-768A-4045-A01B-9370AE8EFBD7}" srcOrd="0" destOrd="0" presId="urn:microsoft.com/office/officeart/2016/7/layout/VerticalHollowActionList"/>
    <dgm:cxn modelId="{C7F8952F-E0FD-2741-BF5B-08D8A7E5FB87}" type="presParOf" srcId="{3A2AD835-4AFF-924A-9957-7FE54E312DD0}" destId="{42B88D64-1973-254F-A867-0246A9DF51CA}" srcOrd="0" destOrd="0" presId="urn:microsoft.com/office/officeart/2016/7/layout/VerticalHollowActionList"/>
    <dgm:cxn modelId="{A3A0AE84-B69A-604A-B8B7-5E37A01B3F7B}" type="presParOf" srcId="{42B88D64-1973-254F-A867-0246A9DF51CA}" destId="{B5942D50-59E0-6F43-875E-E8E181C9E88F}" srcOrd="0" destOrd="0" presId="urn:microsoft.com/office/officeart/2016/7/layout/VerticalHollowActionList"/>
    <dgm:cxn modelId="{725A4B96-9A2F-774F-944A-ED7571D2EB84}" type="presParOf" srcId="{42B88D64-1973-254F-A867-0246A9DF51CA}" destId="{92CCC5E1-B265-A443-BD93-ACFA4B4C932A}" srcOrd="1" destOrd="0" presId="urn:microsoft.com/office/officeart/2016/7/layout/VerticalHollowActionList"/>
    <dgm:cxn modelId="{89ED9375-CBFF-FA44-9CAF-759048EDC4D6}" type="presParOf" srcId="{3A2AD835-4AFF-924A-9957-7FE54E312DD0}" destId="{3CF7CD73-B9C4-6849-B8E8-E86AE8374B03}" srcOrd="1" destOrd="0" presId="urn:microsoft.com/office/officeart/2016/7/layout/VerticalHollowActionList"/>
    <dgm:cxn modelId="{975F9737-ABDB-6B47-86E5-8DD50C485DE3}" type="presParOf" srcId="{3A2AD835-4AFF-924A-9957-7FE54E312DD0}" destId="{272ECC4D-5DE0-9543-A5F2-B991C4323E6F}" srcOrd="2" destOrd="0" presId="urn:microsoft.com/office/officeart/2016/7/layout/VerticalHollowActionList"/>
    <dgm:cxn modelId="{F1C63D61-7818-B241-B279-3C99839D10E5}" type="presParOf" srcId="{272ECC4D-5DE0-9543-A5F2-B991C4323E6F}" destId="{55701F9C-D23E-054B-84B8-102B6597BC9D}" srcOrd="0" destOrd="0" presId="urn:microsoft.com/office/officeart/2016/7/layout/VerticalHollowActionList"/>
    <dgm:cxn modelId="{856ACC58-C65C-2B4B-AAD5-8434F9B612D1}" type="presParOf" srcId="{272ECC4D-5DE0-9543-A5F2-B991C4323E6F}" destId="{50968327-5023-C54F-B423-F0AF7A3982CB}" srcOrd="1" destOrd="0" presId="urn:microsoft.com/office/officeart/2016/7/layout/VerticalHollowActionList"/>
    <dgm:cxn modelId="{0E375BCC-3005-2042-A41E-522C5289D5FB}" type="presParOf" srcId="{3A2AD835-4AFF-924A-9957-7FE54E312DD0}" destId="{D4D71984-B298-5041-B67D-4D12291AB5E4}" srcOrd="3" destOrd="0" presId="urn:microsoft.com/office/officeart/2016/7/layout/VerticalHollowActionList"/>
    <dgm:cxn modelId="{ED3A4204-57EC-0047-B1B2-2468C84BC0DA}" type="presParOf" srcId="{3A2AD835-4AFF-924A-9957-7FE54E312DD0}" destId="{7C7506DA-AAD7-0944-B6E5-3B90317FDF55}" srcOrd="4" destOrd="0" presId="urn:microsoft.com/office/officeart/2016/7/layout/VerticalHollowActionList"/>
    <dgm:cxn modelId="{43176929-E9AD-BE43-A245-8127FF051C0A}" type="presParOf" srcId="{7C7506DA-AAD7-0944-B6E5-3B90317FDF55}" destId="{A6D95B4C-C9F1-9841-8548-683E43FCBB93}" srcOrd="0" destOrd="0" presId="urn:microsoft.com/office/officeart/2016/7/layout/VerticalHollowActionList"/>
    <dgm:cxn modelId="{52C0B047-748A-834D-BCE9-74F42027C433}" type="presParOf" srcId="{7C7506DA-AAD7-0944-B6E5-3B90317FDF55}" destId="{CC3F24A6-768A-4045-A01B-9370AE8EFBD7}"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1E3AF-9A06-4045-B1BF-FEB73C0D2F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35C836-8920-4BD5-9248-6D9D0EF8958F}">
      <dgm:prSet/>
      <dgm:spPr/>
      <dgm:t>
        <a:bodyPr/>
        <a:lstStyle/>
        <a:p>
          <a:r>
            <a:rPr lang="en-US"/>
            <a:t>Hierarchical clustering (today)</a:t>
          </a:r>
        </a:p>
      </dgm:t>
    </dgm:pt>
    <dgm:pt modelId="{941CF8DE-13CD-40CB-85BE-3DAC2203C470}" type="parTrans" cxnId="{C4591119-188C-4F72-B0C3-2C01F7AC0801}">
      <dgm:prSet/>
      <dgm:spPr/>
      <dgm:t>
        <a:bodyPr/>
        <a:lstStyle/>
        <a:p>
          <a:endParaRPr lang="en-US"/>
        </a:p>
      </dgm:t>
    </dgm:pt>
    <dgm:pt modelId="{59C05E50-9788-407A-9FA5-E3CD70915659}" type="sibTrans" cxnId="{C4591119-188C-4F72-B0C3-2C01F7AC0801}">
      <dgm:prSet/>
      <dgm:spPr/>
      <dgm:t>
        <a:bodyPr/>
        <a:lstStyle/>
        <a:p>
          <a:endParaRPr lang="en-US"/>
        </a:p>
      </dgm:t>
    </dgm:pt>
    <dgm:pt modelId="{1BA2FE6F-66C3-4194-AE2C-9CCC340B371E}">
      <dgm:prSet/>
      <dgm:spPr/>
      <dgm:t>
        <a:bodyPr/>
        <a:lstStyle/>
        <a:p>
          <a:r>
            <a:rPr lang="en-US"/>
            <a:t>K-means clustering (today)</a:t>
          </a:r>
        </a:p>
      </dgm:t>
    </dgm:pt>
    <dgm:pt modelId="{ADC0ACE7-0D13-46C9-93D2-2235D00520AE}" type="parTrans" cxnId="{9F83A32E-6192-45A8-9FE2-D8D34EC9EC06}">
      <dgm:prSet/>
      <dgm:spPr/>
      <dgm:t>
        <a:bodyPr/>
        <a:lstStyle/>
        <a:p>
          <a:endParaRPr lang="en-US"/>
        </a:p>
      </dgm:t>
    </dgm:pt>
    <dgm:pt modelId="{3FED85EA-7DED-4842-AF8D-8236F0DDA8D9}" type="sibTrans" cxnId="{9F83A32E-6192-45A8-9FE2-D8D34EC9EC06}">
      <dgm:prSet/>
      <dgm:spPr/>
      <dgm:t>
        <a:bodyPr/>
        <a:lstStyle/>
        <a:p>
          <a:endParaRPr lang="en-US"/>
        </a:p>
      </dgm:t>
    </dgm:pt>
    <dgm:pt modelId="{484F0F58-2254-49EF-B308-02EBEE46D606}">
      <dgm:prSet/>
      <dgm:spPr/>
      <dgm:t>
        <a:bodyPr/>
        <a:lstStyle/>
        <a:p>
          <a:r>
            <a:rPr lang="en-US" dirty="0"/>
            <a:t>Co-expression (next lab)</a:t>
          </a:r>
        </a:p>
      </dgm:t>
    </dgm:pt>
    <dgm:pt modelId="{D7AEE5B9-2FD8-43D7-BA1F-EFB204F518F2}" type="parTrans" cxnId="{0D5598C1-0C73-4BCA-A175-209840DBE097}">
      <dgm:prSet/>
      <dgm:spPr/>
      <dgm:t>
        <a:bodyPr/>
        <a:lstStyle/>
        <a:p>
          <a:endParaRPr lang="en-US"/>
        </a:p>
      </dgm:t>
    </dgm:pt>
    <dgm:pt modelId="{B1DA60B5-6AA5-4122-AC81-AC63CBA28534}" type="sibTrans" cxnId="{0D5598C1-0C73-4BCA-A175-209840DBE097}">
      <dgm:prSet/>
      <dgm:spPr/>
      <dgm:t>
        <a:bodyPr/>
        <a:lstStyle/>
        <a:p>
          <a:endParaRPr lang="en-US"/>
        </a:p>
      </dgm:t>
    </dgm:pt>
    <dgm:pt modelId="{C8A15853-5194-4EF2-B33B-1E0522043855}" type="pres">
      <dgm:prSet presAssocID="{96B1E3AF-9A06-4045-B1BF-FEB73C0D2F3D}" presName="root" presStyleCnt="0">
        <dgm:presLayoutVars>
          <dgm:dir/>
          <dgm:resizeHandles val="exact"/>
        </dgm:presLayoutVars>
      </dgm:prSet>
      <dgm:spPr/>
    </dgm:pt>
    <dgm:pt modelId="{AF704E29-DA34-45FE-AE2D-0EC4CDF63EB1}" type="pres">
      <dgm:prSet presAssocID="{1335C836-8920-4BD5-9248-6D9D0EF8958F}" presName="compNode" presStyleCnt="0"/>
      <dgm:spPr/>
    </dgm:pt>
    <dgm:pt modelId="{DCF613AB-92F5-4742-976E-CB740154B203}" type="pres">
      <dgm:prSet presAssocID="{1335C836-8920-4BD5-9248-6D9D0EF8958F}" presName="bgRect" presStyleLbl="bgShp" presStyleIdx="0" presStyleCnt="3"/>
      <dgm:spPr/>
    </dgm:pt>
    <dgm:pt modelId="{2A3640FE-00EB-428B-8EF9-C4C2799DE941}" type="pres">
      <dgm:prSet presAssocID="{1335C836-8920-4BD5-9248-6D9D0EF8958F}"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ierarchy"/>
        </a:ext>
      </dgm:extLst>
    </dgm:pt>
    <dgm:pt modelId="{35A8E748-7F1E-4EE9-A8F5-27DD43ABB2BF}" type="pres">
      <dgm:prSet presAssocID="{1335C836-8920-4BD5-9248-6D9D0EF8958F}" presName="spaceRect" presStyleCnt="0"/>
      <dgm:spPr/>
    </dgm:pt>
    <dgm:pt modelId="{A73E6F40-1C75-4A73-A79C-587C269A005E}" type="pres">
      <dgm:prSet presAssocID="{1335C836-8920-4BD5-9248-6D9D0EF8958F}" presName="parTx" presStyleLbl="revTx" presStyleIdx="0" presStyleCnt="3">
        <dgm:presLayoutVars>
          <dgm:chMax val="0"/>
          <dgm:chPref val="0"/>
        </dgm:presLayoutVars>
      </dgm:prSet>
      <dgm:spPr/>
    </dgm:pt>
    <dgm:pt modelId="{BBFFFE30-2AF6-4A91-BDB4-451899419449}" type="pres">
      <dgm:prSet presAssocID="{59C05E50-9788-407A-9FA5-E3CD70915659}" presName="sibTrans" presStyleCnt="0"/>
      <dgm:spPr/>
    </dgm:pt>
    <dgm:pt modelId="{0AE4F385-553C-4A79-913B-C1C428C64080}" type="pres">
      <dgm:prSet presAssocID="{1BA2FE6F-66C3-4194-AE2C-9CCC340B371E}" presName="compNode" presStyleCnt="0"/>
      <dgm:spPr/>
    </dgm:pt>
    <dgm:pt modelId="{73A06B22-0915-4489-97C3-FEED70E9EED5}" type="pres">
      <dgm:prSet presAssocID="{1BA2FE6F-66C3-4194-AE2C-9CCC340B371E}" presName="bgRect" presStyleLbl="bgShp" presStyleIdx="1" presStyleCnt="3"/>
      <dgm:spPr/>
    </dgm:pt>
    <dgm:pt modelId="{73521BF4-1C31-43B1-AB91-19F1A0A06D92}" type="pres">
      <dgm:prSet presAssocID="{1BA2FE6F-66C3-4194-AE2C-9CCC340B371E}"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l="-14000" r="-14000"/>
          </a:stretch>
        </a:blipFill>
        <a:ln>
          <a:noFill/>
        </a:ln>
      </dgm:spPr>
    </dgm:pt>
    <dgm:pt modelId="{75F8FC71-6B6F-4428-ABC4-2674EF8DA09E}" type="pres">
      <dgm:prSet presAssocID="{1BA2FE6F-66C3-4194-AE2C-9CCC340B371E}" presName="spaceRect" presStyleCnt="0"/>
      <dgm:spPr/>
    </dgm:pt>
    <dgm:pt modelId="{C0305442-AFE0-43BA-86D8-BEECD982103C}" type="pres">
      <dgm:prSet presAssocID="{1BA2FE6F-66C3-4194-AE2C-9CCC340B371E}" presName="parTx" presStyleLbl="revTx" presStyleIdx="1" presStyleCnt="3">
        <dgm:presLayoutVars>
          <dgm:chMax val="0"/>
          <dgm:chPref val="0"/>
        </dgm:presLayoutVars>
      </dgm:prSet>
      <dgm:spPr/>
    </dgm:pt>
    <dgm:pt modelId="{AFF716A2-D1ED-4E93-99C1-FDEFB372F840}" type="pres">
      <dgm:prSet presAssocID="{3FED85EA-7DED-4842-AF8D-8236F0DDA8D9}" presName="sibTrans" presStyleCnt="0"/>
      <dgm:spPr/>
    </dgm:pt>
    <dgm:pt modelId="{9FC2FE55-0B12-4836-B0E6-85B5F09DF077}" type="pres">
      <dgm:prSet presAssocID="{484F0F58-2254-49EF-B308-02EBEE46D606}" presName="compNode" presStyleCnt="0"/>
      <dgm:spPr/>
    </dgm:pt>
    <dgm:pt modelId="{58A5F37B-A657-45B6-9300-FEBD299A8CEC}" type="pres">
      <dgm:prSet presAssocID="{484F0F58-2254-49EF-B308-02EBEE46D606}" presName="bgRect" presStyleLbl="bgShp" presStyleIdx="2" presStyleCnt="3"/>
      <dgm:spPr/>
    </dgm:pt>
    <dgm:pt modelId="{BA9DB97C-243D-4A11-AB8C-84338940247D}" type="pres">
      <dgm:prSet presAssocID="{484F0F58-2254-49EF-B308-02EBEE46D606}"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Network with solid fill"/>
        </a:ext>
      </dgm:extLst>
    </dgm:pt>
    <dgm:pt modelId="{F054ED01-F7EE-40C4-8CE6-6B0507C65182}" type="pres">
      <dgm:prSet presAssocID="{484F0F58-2254-49EF-B308-02EBEE46D606}" presName="spaceRect" presStyleCnt="0"/>
      <dgm:spPr/>
    </dgm:pt>
    <dgm:pt modelId="{2380D03F-33A8-4FA8-8E3F-82035E62D736}" type="pres">
      <dgm:prSet presAssocID="{484F0F58-2254-49EF-B308-02EBEE46D606}" presName="parTx" presStyleLbl="revTx" presStyleIdx="2" presStyleCnt="3">
        <dgm:presLayoutVars>
          <dgm:chMax val="0"/>
          <dgm:chPref val="0"/>
        </dgm:presLayoutVars>
      </dgm:prSet>
      <dgm:spPr/>
    </dgm:pt>
  </dgm:ptLst>
  <dgm:cxnLst>
    <dgm:cxn modelId="{2F84A00A-681A-4749-B8F5-656192E14238}" type="presOf" srcId="{1BA2FE6F-66C3-4194-AE2C-9CCC340B371E}" destId="{C0305442-AFE0-43BA-86D8-BEECD982103C}" srcOrd="0" destOrd="0" presId="urn:microsoft.com/office/officeart/2018/2/layout/IconVerticalSolidList"/>
    <dgm:cxn modelId="{C4591119-188C-4F72-B0C3-2C01F7AC0801}" srcId="{96B1E3AF-9A06-4045-B1BF-FEB73C0D2F3D}" destId="{1335C836-8920-4BD5-9248-6D9D0EF8958F}" srcOrd="0" destOrd="0" parTransId="{941CF8DE-13CD-40CB-85BE-3DAC2203C470}" sibTransId="{59C05E50-9788-407A-9FA5-E3CD70915659}"/>
    <dgm:cxn modelId="{9F83A32E-6192-45A8-9FE2-D8D34EC9EC06}" srcId="{96B1E3AF-9A06-4045-B1BF-FEB73C0D2F3D}" destId="{1BA2FE6F-66C3-4194-AE2C-9CCC340B371E}" srcOrd="1" destOrd="0" parTransId="{ADC0ACE7-0D13-46C9-93D2-2235D00520AE}" sibTransId="{3FED85EA-7DED-4842-AF8D-8236F0DDA8D9}"/>
    <dgm:cxn modelId="{43DFEC4B-31D6-4A51-95A8-DB28302B47F2}" type="presOf" srcId="{96B1E3AF-9A06-4045-B1BF-FEB73C0D2F3D}" destId="{C8A15853-5194-4EF2-B33B-1E0522043855}" srcOrd="0" destOrd="0" presId="urn:microsoft.com/office/officeart/2018/2/layout/IconVerticalSolidList"/>
    <dgm:cxn modelId="{C7300350-C49A-48D0-AB5F-A6C836799596}" type="presOf" srcId="{1335C836-8920-4BD5-9248-6D9D0EF8958F}" destId="{A73E6F40-1C75-4A73-A79C-587C269A005E}" srcOrd="0" destOrd="0" presId="urn:microsoft.com/office/officeart/2018/2/layout/IconVerticalSolidList"/>
    <dgm:cxn modelId="{5EEDDDAC-FA34-41B0-9E10-46F69925F987}" type="presOf" srcId="{484F0F58-2254-49EF-B308-02EBEE46D606}" destId="{2380D03F-33A8-4FA8-8E3F-82035E62D736}" srcOrd="0" destOrd="0" presId="urn:microsoft.com/office/officeart/2018/2/layout/IconVerticalSolidList"/>
    <dgm:cxn modelId="{0D5598C1-0C73-4BCA-A175-209840DBE097}" srcId="{96B1E3AF-9A06-4045-B1BF-FEB73C0D2F3D}" destId="{484F0F58-2254-49EF-B308-02EBEE46D606}" srcOrd="2" destOrd="0" parTransId="{D7AEE5B9-2FD8-43D7-BA1F-EFB204F518F2}" sibTransId="{B1DA60B5-6AA5-4122-AC81-AC63CBA28534}"/>
    <dgm:cxn modelId="{91A192A8-5A45-4C7C-8C54-9AF4796CDDB4}" type="presParOf" srcId="{C8A15853-5194-4EF2-B33B-1E0522043855}" destId="{AF704E29-DA34-45FE-AE2D-0EC4CDF63EB1}" srcOrd="0" destOrd="0" presId="urn:microsoft.com/office/officeart/2018/2/layout/IconVerticalSolidList"/>
    <dgm:cxn modelId="{A9EC06E4-6E9D-4CD4-9E6C-2848E3C94541}" type="presParOf" srcId="{AF704E29-DA34-45FE-AE2D-0EC4CDF63EB1}" destId="{DCF613AB-92F5-4742-976E-CB740154B203}" srcOrd="0" destOrd="0" presId="urn:microsoft.com/office/officeart/2018/2/layout/IconVerticalSolidList"/>
    <dgm:cxn modelId="{EA8C36A1-184D-4883-9AA4-C8858A01E5DA}" type="presParOf" srcId="{AF704E29-DA34-45FE-AE2D-0EC4CDF63EB1}" destId="{2A3640FE-00EB-428B-8EF9-C4C2799DE941}" srcOrd="1" destOrd="0" presId="urn:microsoft.com/office/officeart/2018/2/layout/IconVerticalSolidList"/>
    <dgm:cxn modelId="{4FFD7E2F-9C20-4FAF-81A1-86F667331F36}" type="presParOf" srcId="{AF704E29-DA34-45FE-AE2D-0EC4CDF63EB1}" destId="{35A8E748-7F1E-4EE9-A8F5-27DD43ABB2BF}" srcOrd="2" destOrd="0" presId="urn:microsoft.com/office/officeart/2018/2/layout/IconVerticalSolidList"/>
    <dgm:cxn modelId="{7C7BF22E-1147-4F42-B81E-BB165672FAD6}" type="presParOf" srcId="{AF704E29-DA34-45FE-AE2D-0EC4CDF63EB1}" destId="{A73E6F40-1C75-4A73-A79C-587C269A005E}" srcOrd="3" destOrd="0" presId="urn:microsoft.com/office/officeart/2018/2/layout/IconVerticalSolidList"/>
    <dgm:cxn modelId="{08B38594-9009-40F3-B22A-953A5A7B7C1A}" type="presParOf" srcId="{C8A15853-5194-4EF2-B33B-1E0522043855}" destId="{BBFFFE30-2AF6-4A91-BDB4-451899419449}" srcOrd="1" destOrd="0" presId="urn:microsoft.com/office/officeart/2018/2/layout/IconVerticalSolidList"/>
    <dgm:cxn modelId="{9992A2D1-3FFB-4D7C-8EBA-FF9A3B43CA47}" type="presParOf" srcId="{C8A15853-5194-4EF2-B33B-1E0522043855}" destId="{0AE4F385-553C-4A79-913B-C1C428C64080}" srcOrd="2" destOrd="0" presId="urn:microsoft.com/office/officeart/2018/2/layout/IconVerticalSolidList"/>
    <dgm:cxn modelId="{169410B3-A5FD-4C5F-9788-C713D8DED6CF}" type="presParOf" srcId="{0AE4F385-553C-4A79-913B-C1C428C64080}" destId="{73A06B22-0915-4489-97C3-FEED70E9EED5}" srcOrd="0" destOrd="0" presId="urn:microsoft.com/office/officeart/2018/2/layout/IconVerticalSolidList"/>
    <dgm:cxn modelId="{37DA7E14-FA43-4BEF-B1E9-627B10ACCC5B}" type="presParOf" srcId="{0AE4F385-553C-4A79-913B-C1C428C64080}" destId="{73521BF4-1C31-43B1-AB91-19F1A0A06D92}" srcOrd="1" destOrd="0" presId="urn:microsoft.com/office/officeart/2018/2/layout/IconVerticalSolidList"/>
    <dgm:cxn modelId="{7C28C075-13F3-4AB2-A2C5-3FAF3F86EFDB}" type="presParOf" srcId="{0AE4F385-553C-4A79-913B-C1C428C64080}" destId="{75F8FC71-6B6F-4428-ABC4-2674EF8DA09E}" srcOrd="2" destOrd="0" presId="urn:microsoft.com/office/officeart/2018/2/layout/IconVerticalSolidList"/>
    <dgm:cxn modelId="{2BC0112A-1162-4697-8ACA-5A0E6907E5F6}" type="presParOf" srcId="{0AE4F385-553C-4A79-913B-C1C428C64080}" destId="{C0305442-AFE0-43BA-86D8-BEECD982103C}" srcOrd="3" destOrd="0" presId="urn:microsoft.com/office/officeart/2018/2/layout/IconVerticalSolidList"/>
    <dgm:cxn modelId="{23B77558-02D1-4996-A3B3-B27F145B1BF0}" type="presParOf" srcId="{C8A15853-5194-4EF2-B33B-1E0522043855}" destId="{AFF716A2-D1ED-4E93-99C1-FDEFB372F840}" srcOrd="3" destOrd="0" presId="urn:microsoft.com/office/officeart/2018/2/layout/IconVerticalSolidList"/>
    <dgm:cxn modelId="{1F07F4C2-D7DB-47C2-8AEB-97A5465F4FDF}" type="presParOf" srcId="{C8A15853-5194-4EF2-B33B-1E0522043855}" destId="{9FC2FE55-0B12-4836-B0E6-85B5F09DF077}" srcOrd="4" destOrd="0" presId="urn:microsoft.com/office/officeart/2018/2/layout/IconVerticalSolidList"/>
    <dgm:cxn modelId="{77E09743-B08D-4C37-BB56-D6FB050292D2}" type="presParOf" srcId="{9FC2FE55-0B12-4836-B0E6-85B5F09DF077}" destId="{58A5F37B-A657-45B6-9300-FEBD299A8CEC}" srcOrd="0" destOrd="0" presId="urn:microsoft.com/office/officeart/2018/2/layout/IconVerticalSolidList"/>
    <dgm:cxn modelId="{7E5D3539-599B-400D-B84D-538C6B898BF1}" type="presParOf" srcId="{9FC2FE55-0B12-4836-B0E6-85B5F09DF077}" destId="{BA9DB97C-243D-4A11-AB8C-84338940247D}" srcOrd="1" destOrd="0" presId="urn:microsoft.com/office/officeart/2018/2/layout/IconVerticalSolidList"/>
    <dgm:cxn modelId="{FB0C4C80-D06B-47FE-BC9B-893E7ACA7035}" type="presParOf" srcId="{9FC2FE55-0B12-4836-B0E6-85B5F09DF077}" destId="{F054ED01-F7EE-40C4-8CE6-6B0507C65182}" srcOrd="2" destOrd="0" presId="urn:microsoft.com/office/officeart/2018/2/layout/IconVerticalSolidList"/>
    <dgm:cxn modelId="{F5774665-0CDD-40FE-ADF1-157116F972D7}" type="presParOf" srcId="{9FC2FE55-0B12-4836-B0E6-85B5F09DF077}" destId="{2380D03F-33A8-4FA8-8E3F-82035E62D7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CC5E1-B265-A443-BD93-ACFA4B4C932A}">
      <dsp:nvSpPr>
        <dsp:cNvPr id="0" name=""/>
        <dsp:cNvSpPr/>
      </dsp:nvSpPr>
      <dsp:spPr>
        <a:xfrm>
          <a:off x="2103120" y="1234"/>
          <a:ext cx="8412480" cy="126487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21278" rIns="163225" bIns="321278" numCol="1" spcCol="1270" anchor="ctr" anchorCtr="0">
          <a:noAutofit/>
        </a:bodyPr>
        <a:lstStyle/>
        <a:p>
          <a:pPr marL="0" lvl="0" indent="0" algn="l" defTabSz="1022350">
            <a:lnSpc>
              <a:spcPct val="90000"/>
            </a:lnSpc>
            <a:spcBef>
              <a:spcPct val="0"/>
            </a:spcBef>
            <a:spcAft>
              <a:spcPct val="35000"/>
            </a:spcAft>
            <a:buNone/>
          </a:pPr>
          <a:r>
            <a:rPr lang="en-US" sz="2300" kern="1200" dirty="0"/>
            <a:t>Define clustering as an alternative to differential gene expression analysis</a:t>
          </a:r>
        </a:p>
      </dsp:txBody>
      <dsp:txXfrm>
        <a:off x="2103120" y="1234"/>
        <a:ext cx="8412480" cy="1264874"/>
      </dsp:txXfrm>
    </dsp:sp>
    <dsp:sp modelId="{B5942D50-59E0-6F43-875E-E8E181C9E88F}">
      <dsp:nvSpPr>
        <dsp:cNvPr id="0" name=""/>
        <dsp:cNvSpPr/>
      </dsp:nvSpPr>
      <dsp:spPr>
        <a:xfrm>
          <a:off x="0" y="1234"/>
          <a:ext cx="2103120" cy="1264874"/>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24941" rIns="111290" bIns="124941" numCol="1" spcCol="1270" anchor="ctr" anchorCtr="0">
          <a:noAutofit/>
        </a:bodyPr>
        <a:lstStyle/>
        <a:p>
          <a:pPr marL="0" lvl="0" indent="0" algn="ctr" defTabSz="1244600">
            <a:lnSpc>
              <a:spcPct val="90000"/>
            </a:lnSpc>
            <a:spcBef>
              <a:spcPct val="0"/>
            </a:spcBef>
            <a:spcAft>
              <a:spcPct val="35000"/>
            </a:spcAft>
            <a:buNone/>
          </a:pPr>
          <a:r>
            <a:rPr lang="en-US" sz="2800" kern="1200" dirty="0"/>
            <a:t>Define</a:t>
          </a:r>
        </a:p>
      </dsp:txBody>
      <dsp:txXfrm>
        <a:off x="0" y="1234"/>
        <a:ext cx="2103120" cy="1264874"/>
      </dsp:txXfrm>
    </dsp:sp>
    <dsp:sp modelId="{50968327-5023-C54F-B423-F0AF7A3982CB}">
      <dsp:nvSpPr>
        <dsp:cNvPr id="0" name=""/>
        <dsp:cNvSpPr/>
      </dsp:nvSpPr>
      <dsp:spPr>
        <a:xfrm>
          <a:off x="2103120" y="1342000"/>
          <a:ext cx="8412480" cy="1264874"/>
        </a:xfrm>
        <a:prstGeom prst="rect">
          <a:avLst/>
        </a:prstGeom>
        <a:solidFill>
          <a:schemeClr val="accent2">
            <a:hueOff val="3221806"/>
            <a:satOff val="-9246"/>
            <a:lumOff val="-14805"/>
            <a:alphaOff val="0"/>
          </a:schemeClr>
        </a:solidFill>
        <a:ln w="19050" cap="flat" cmpd="sng" algn="ctr">
          <a:solidFill>
            <a:schemeClr val="accent2">
              <a:hueOff val="3221806"/>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21278" rIns="163225" bIns="321278" numCol="1" spcCol="1270" anchor="ctr" anchorCtr="0">
          <a:noAutofit/>
        </a:bodyPr>
        <a:lstStyle/>
        <a:p>
          <a:pPr marL="0" lvl="0" indent="0" algn="l" defTabSz="1022350">
            <a:lnSpc>
              <a:spcPct val="90000"/>
            </a:lnSpc>
            <a:spcBef>
              <a:spcPct val="0"/>
            </a:spcBef>
            <a:spcAft>
              <a:spcPct val="35000"/>
            </a:spcAft>
            <a:buNone/>
          </a:pPr>
          <a:r>
            <a:rPr lang="en-US" sz="2300" kern="1200" dirty="0"/>
            <a:t>Identify the differences between clustering methods</a:t>
          </a:r>
        </a:p>
      </dsp:txBody>
      <dsp:txXfrm>
        <a:off x="2103120" y="1342000"/>
        <a:ext cx="8412480" cy="1264874"/>
      </dsp:txXfrm>
    </dsp:sp>
    <dsp:sp modelId="{55701F9C-D23E-054B-84B8-102B6597BC9D}">
      <dsp:nvSpPr>
        <dsp:cNvPr id="0" name=""/>
        <dsp:cNvSpPr/>
      </dsp:nvSpPr>
      <dsp:spPr>
        <a:xfrm>
          <a:off x="0" y="1342000"/>
          <a:ext cx="2103120" cy="1264874"/>
        </a:xfrm>
        <a:prstGeom prst="rect">
          <a:avLst/>
        </a:prstGeom>
        <a:solidFill>
          <a:schemeClr val="lt1">
            <a:hueOff val="0"/>
            <a:satOff val="0"/>
            <a:lumOff val="0"/>
            <a:alphaOff val="0"/>
          </a:schemeClr>
        </a:solidFill>
        <a:ln w="19050" cap="flat" cmpd="sng" algn="ctr">
          <a:solidFill>
            <a:schemeClr val="accent2">
              <a:hueOff val="3221806"/>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24941" rIns="111290" bIns="124941" numCol="1" spcCol="1270" anchor="ctr" anchorCtr="0">
          <a:noAutofit/>
        </a:bodyPr>
        <a:lstStyle/>
        <a:p>
          <a:pPr marL="0" lvl="0" indent="0" algn="ctr" defTabSz="1244600">
            <a:lnSpc>
              <a:spcPct val="90000"/>
            </a:lnSpc>
            <a:spcBef>
              <a:spcPct val="0"/>
            </a:spcBef>
            <a:spcAft>
              <a:spcPct val="35000"/>
            </a:spcAft>
            <a:buNone/>
          </a:pPr>
          <a:r>
            <a:rPr lang="en-US" sz="2800" kern="1200" dirty="0"/>
            <a:t>Identify</a:t>
          </a:r>
        </a:p>
      </dsp:txBody>
      <dsp:txXfrm>
        <a:off x="0" y="1342000"/>
        <a:ext cx="2103120" cy="1264874"/>
      </dsp:txXfrm>
    </dsp:sp>
    <dsp:sp modelId="{CC3F24A6-768A-4045-A01B-9370AE8EFBD7}">
      <dsp:nvSpPr>
        <dsp:cNvPr id="0" name=""/>
        <dsp:cNvSpPr/>
      </dsp:nvSpPr>
      <dsp:spPr>
        <a:xfrm>
          <a:off x="2103120" y="2682767"/>
          <a:ext cx="8412480" cy="1264874"/>
        </a:xfrm>
        <a:prstGeom prst="rect">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21278" rIns="163225" bIns="321278" numCol="1" spcCol="1270" anchor="ctr" anchorCtr="0">
          <a:noAutofit/>
        </a:bodyPr>
        <a:lstStyle/>
        <a:p>
          <a:pPr marL="0" lvl="0" indent="0" algn="l" defTabSz="1022350">
            <a:lnSpc>
              <a:spcPct val="90000"/>
            </a:lnSpc>
            <a:spcBef>
              <a:spcPct val="0"/>
            </a:spcBef>
            <a:spcAft>
              <a:spcPct val="35000"/>
            </a:spcAft>
            <a:buNone/>
          </a:pPr>
          <a:r>
            <a:rPr lang="en-US" sz="2300" kern="1200" dirty="0"/>
            <a:t>Explain how the gap-statistic can address one of the limitations to k-means clustering </a:t>
          </a:r>
        </a:p>
      </dsp:txBody>
      <dsp:txXfrm>
        <a:off x="2103120" y="2682767"/>
        <a:ext cx="8412480" cy="1264874"/>
      </dsp:txXfrm>
    </dsp:sp>
    <dsp:sp modelId="{A6D95B4C-C9F1-9841-8548-683E43FCBB93}">
      <dsp:nvSpPr>
        <dsp:cNvPr id="0" name=""/>
        <dsp:cNvSpPr/>
      </dsp:nvSpPr>
      <dsp:spPr>
        <a:xfrm>
          <a:off x="0" y="2682767"/>
          <a:ext cx="2103120" cy="1264874"/>
        </a:xfrm>
        <a:prstGeom prst="rect">
          <a:avLst/>
        </a:prstGeom>
        <a:solidFill>
          <a:schemeClr val="lt1">
            <a:hueOff val="0"/>
            <a:satOff val="0"/>
            <a:lumOff val="0"/>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24941" rIns="111290" bIns="124941" numCol="1" spcCol="1270" anchor="ctr" anchorCtr="0">
          <a:noAutofit/>
        </a:bodyPr>
        <a:lstStyle/>
        <a:p>
          <a:pPr marL="0" lvl="0" indent="0" algn="ctr" defTabSz="1244600">
            <a:lnSpc>
              <a:spcPct val="90000"/>
            </a:lnSpc>
            <a:spcBef>
              <a:spcPct val="0"/>
            </a:spcBef>
            <a:spcAft>
              <a:spcPct val="35000"/>
            </a:spcAft>
            <a:buNone/>
          </a:pPr>
          <a:r>
            <a:rPr lang="en-US" sz="2800" kern="1200" dirty="0"/>
            <a:t>Explain</a:t>
          </a:r>
        </a:p>
      </dsp:txBody>
      <dsp:txXfrm>
        <a:off x="0" y="2682767"/>
        <a:ext cx="2103120" cy="1264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613AB-92F5-4742-976E-CB740154B203}">
      <dsp:nvSpPr>
        <dsp:cNvPr id="0" name=""/>
        <dsp:cNvSpPr/>
      </dsp:nvSpPr>
      <dsp:spPr>
        <a:xfrm>
          <a:off x="0" y="673"/>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640FE-00EB-428B-8EF9-C4C2799DE941}">
      <dsp:nvSpPr>
        <dsp:cNvPr id="0" name=""/>
        <dsp:cNvSpPr/>
      </dsp:nvSpPr>
      <dsp:spPr>
        <a:xfrm>
          <a:off x="476436" y="355047"/>
          <a:ext cx="866247" cy="8662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E6F40-1C75-4A73-A79C-587C269A005E}">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en-US" sz="2500" kern="1200"/>
            <a:t>Hierarchical clustering (today)</a:t>
          </a:r>
        </a:p>
      </dsp:txBody>
      <dsp:txXfrm>
        <a:off x="1819120" y="673"/>
        <a:ext cx="4545103" cy="1574995"/>
      </dsp:txXfrm>
    </dsp:sp>
    <dsp:sp modelId="{73A06B22-0915-4489-97C3-FEED70E9EED5}">
      <dsp:nvSpPr>
        <dsp:cNvPr id="0" name=""/>
        <dsp:cNvSpPr/>
      </dsp:nvSpPr>
      <dsp:spPr>
        <a:xfrm>
          <a:off x="0" y="1969418"/>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21BF4-1C31-43B1-AB91-19F1A0A06D92}">
      <dsp:nvSpPr>
        <dsp:cNvPr id="0" name=""/>
        <dsp:cNvSpPr/>
      </dsp:nvSpPr>
      <dsp:spPr>
        <a:xfrm>
          <a:off x="476436" y="2323792"/>
          <a:ext cx="866247" cy="866247"/>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l="-14000" r="-14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05442-AFE0-43BA-86D8-BEECD982103C}">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en-US" sz="2500" kern="1200"/>
            <a:t>K-means clustering (today)</a:t>
          </a:r>
        </a:p>
      </dsp:txBody>
      <dsp:txXfrm>
        <a:off x="1819120" y="1969418"/>
        <a:ext cx="4545103" cy="1574995"/>
      </dsp:txXfrm>
    </dsp:sp>
    <dsp:sp modelId="{58A5F37B-A657-45B6-9300-FEBD299A8CEC}">
      <dsp:nvSpPr>
        <dsp:cNvPr id="0" name=""/>
        <dsp:cNvSpPr/>
      </dsp:nvSpPr>
      <dsp:spPr>
        <a:xfrm>
          <a:off x="0" y="3938162"/>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DB97C-243D-4A11-AB8C-84338940247D}">
      <dsp:nvSpPr>
        <dsp:cNvPr id="0" name=""/>
        <dsp:cNvSpPr/>
      </dsp:nvSpPr>
      <dsp:spPr>
        <a:xfrm>
          <a:off x="476436" y="4292537"/>
          <a:ext cx="866247" cy="866247"/>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80D03F-33A8-4FA8-8E3F-82035E62D736}">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en-US" sz="2500" kern="1200" dirty="0"/>
            <a:t>Co-expression (next lab)</a:t>
          </a:r>
        </a:p>
      </dsp:txBody>
      <dsp:txXfrm>
        <a:off x="1819120" y="3938162"/>
        <a:ext cx="4545103" cy="157499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6968F-A460-FB40-AAE8-7739824E6704}" type="datetimeFigureOut">
              <a:rPr lang="en-US" smtClean="0"/>
              <a:t>5/22/26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65A34-35A3-824A-AAAA-07FCAEFAB9AE}" type="slidenum">
              <a:rPr lang="en-US" smtClean="0"/>
              <a:t>‹#›</a:t>
            </a:fld>
            <a:endParaRPr lang="en-US"/>
          </a:p>
        </p:txBody>
      </p:sp>
    </p:spTree>
    <p:extLst>
      <p:ext uri="{BB962C8B-B14F-4D97-AF65-F5344CB8AC3E}">
        <p14:creationId xmlns:p14="http://schemas.microsoft.com/office/powerpoint/2010/main" val="411588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eksforgeeks.org/machine-learning/k-means-clustering-introduc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eksforgeeks.org/machine-learning/hierarchical-cluste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video lecture on genetic networks. Over the next couple of labs you are going to build genetic networks starting with clustering techniques </a:t>
            </a:r>
          </a:p>
          <a:p>
            <a:r>
              <a:rPr lang="en-US" dirty="0"/>
              <a:t>Introduce myself</a:t>
            </a:r>
          </a:p>
        </p:txBody>
      </p:sp>
      <p:sp>
        <p:nvSpPr>
          <p:cNvPr id="4" name="Slide Number Placeholder 3"/>
          <p:cNvSpPr>
            <a:spLocks noGrp="1"/>
          </p:cNvSpPr>
          <p:nvPr>
            <p:ph type="sldNum" sz="quarter" idx="5"/>
          </p:nvPr>
        </p:nvSpPr>
        <p:spPr/>
        <p:txBody>
          <a:bodyPr/>
          <a:lstStyle/>
          <a:p>
            <a:fld id="{6B065A34-35A3-824A-AAAA-07FCAEFAB9AE}" type="slidenum">
              <a:rPr lang="en-US" smtClean="0"/>
              <a:t>1</a:t>
            </a:fld>
            <a:endParaRPr lang="en-US"/>
          </a:p>
        </p:txBody>
      </p:sp>
    </p:spTree>
    <p:extLst>
      <p:ext uri="{BB962C8B-B14F-4D97-AF65-F5344CB8AC3E}">
        <p14:creationId xmlns:p14="http://schemas.microsoft.com/office/powerpoint/2010/main" val="60405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https://www.geeksforgeeks.org/machine-learning/k-means-clustering-introduction/</a:t>
            </a:r>
            <a:r>
              <a:rPr lang="en-US" dirty="0"/>
              <a:t> </a:t>
            </a:r>
          </a:p>
          <a:p>
            <a:endParaRPr lang="en-US" dirty="0"/>
          </a:p>
        </p:txBody>
      </p:sp>
      <p:sp>
        <p:nvSpPr>
          <p:cNvPr id="4" name="Slide Number Placeholder 3"/>
          <p:cNvSpPr>
            <a:spLocks noGrp="1"/>
          </p:cNvSpPr>
          <p:nvPr>
            <p:ph type="sldNum" sz="quarter" idx="5"/>
          </p:nvPr>
        </p:nvSpPr>
        <p:spPr/>
        <p:txBody>
          <a:bodyPr/>
          <a:lstStyle/>
          <a:p>
            <a:fld id="{6B065A34-35A3-824A-AAAA-07FCAEFAB9AE}" type="slidenum">
              <a:rPr lang="en-US" smtClean="0"/>
              <a:t>13</a:t>
            </a:fld>
            <a:endParaRPr lang="en-US"/>
          </a:p>
        </p:txBody>
      </p:sp>
    </p:spTree>
    <p:extLst>
      <p:ext uri="{BB962C8B-B14F-4D97-AF65-F5344CB8AC3E}">
        <p14:creationId xmlns:p14="http://schemas.microsoft.com/office/powerpoint/2010/main" val="229141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point = one sample or gene </a:t>
            </a:r>
          </a:p>
          <a:p>
            <a:r>
              <a:rPr lang="en-US" dirty="0"/>
              <a:t>Randomly assigned to one of 3 classes (triangle, circle, plus) </a:t>
            </a:r>
          </a:p>
          <a:p>
            <a:pPr marL="171450" indent="-171450">
              <a:buFont typeface="Arial" panose="020B0604020202020204" pitchFamily="34" charset="0"/>
              <a:buChar char="•"/>
            </a:pPr>
            <a:r>
              <a:rPr lang="en-US" dirty="0"/>
              <a:t>Randomly pick one point of each to be the cluster nucleator </a:t>
            </a:r>
          </a:p>
          <a:p>
            <a:pPr marL="171450" indent="-171450">
              <a:buFont typeface="Arial" panose="020B0604020202020204" pitchFamily="34" charset="0"/>
              <a:buChar char="•"/>
            </a:pPr>
            <a:r>
              <a:rPr lang="en-US" dirty="0"/>
              <a:t>Calc distance from each small point to each of the large points </a:t>
            </a:r>
          </a:p>
          <a:p>
            <a:pPr marL="171450" indent="-171450">
              <a:buFont typeface="Arial" panose="020B0604020202020204" pitchFamily="34" charset="0"/>
              <a:buChar char="•"/>
            </a:pPr>
            <a:r>
              <a:rPr lang="en-US" dirty="0"/>
              <a:t>Reassign membership based on distance </a:t>
            </a:r>
          </a:p>
          <a:p>
            <a:pPr marL="171450" indent="-171450">
              <a:buFont typeface="Arial" panose="020B0604020202020204" pitchFamily="34" charset="0"/>
              <a:buChar char="•"/>
            </a:pPr>
            <a:r>
              <a:rPr lang="en-US" dirty="0"/>
              <a:t>Calc mean pos of each cluster </a:t>
            </a:r>
          </a:p>
          <a:p>
            <a:endParaRPr lang="en-US" dirty="0"/>
          </a:p>
        </p:txBody>
      </p:sp>
      <p:sp>
        <p:nvSpPr>
          <p:cNvPr id="4" name="Slide Number Placeholder 3"/>
          <p:cNvSpPr>
            <a:spLocks noGrp="1"/>
          </p:cNvSpPr>
          <p:nvPr>
            <p:ph type="sldNum" sz="quarter" idx="5"/>
          </p:nvPr>
        </p:nvSpPr>
        <p:spPr/>
        <p:txBody>
          <a:bodyPr/>
          <a:lstStyle/>
          <a:p>
            <a:fld id="{6B065A34-35A3-824A-AAAA-07FCAEFAB9AE}" type="slidenum">
              <a:rPr lang="en-US" smtClean="0"/>
              <a:t>14</a:t>
            </a:fld>
            <a:endParaRPr lang="en-US"/>
          </a:p>
        </p:txBody>
      </p:sp>
    </p:spTree>
    <p:extLst>
      <p:ext uri="{BB962C8B-B14F-4D97-AF65-F5344CB8AC3E}">
        <p14:creationId xmlns:p14="http://schemas.microsoft.com/office/powerpoint/2010/main" val="336081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know how many clusters you should use?</a:t>
            </a:r>
          </a:p>
        </p:txBody>
      </p:sp>
      <p:sp>
        <p:nvSpPr>
          <p:cNvPr id="4" name="Slide Number Placeholder 3"/>
          <p:cNvSpPr>
            <a:spLocks noGrp="1"/>
          </p:cNvSpPr>
          <p:nvPr>
            <p:ph type="sldNum" sz="quarter" idx="5"/>
          </p:nvPr>
        </p:nvSpPr>
        <p:spPr/>
        <p:txBody>
          <a:bodyPr/>
          <a:lstStyle/>
          <a:p>
            <a:fld id="{6B065A34-35A3-824A-AAAA-07FCAEFAB9AE}" type="slidenum">
              <a:rPr lang="en-US" smtClean="0"/>
              <a:t>15</a:t>
            </a:fld>
            <a:endParaRPr lang="en-US"/>
          </a:p>
        </p:txBody>
      </p:sp>
    </p:spTree>
    <p:extLst>
      <p:ext uri="{BB962C8B-B14F-4D97-AF65-F5344CB8AC3E}">
        <p14:creationId xmlns:p14="http://schemas.microsoft.com/office/powerpoint/2010/main" val="309204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random should be large – no reason things will group together randomly </a:t>
            </a:r>
          </a:p>
          <a:p>
            <a:r>
              <a:rPr lang="en-US" dirty="0"/>
              <a:t>Should have smaller Observed variance if our clusters mean anything </a:t>
            </a:r>
          </a:p>
        </p:txBody>
      </p:sp>
      <p:sp>
        <p:nvSpPr>
          <p:cNvPr id="4" name="Slide Number Placeholder 3"/>
          <p:cNvSpPr>
            <a:spLocks noGrp="1"/>
          </p:cNvSpPr>
          <p:nvPr>
            <p:ph type="sldNum" sz="quarter" idx="5"/>
          </p:nvPr>
        </p:nvSpPr>
        <p:spPr/>
        <p:txBody>
          <a:bodyPr/>
          <a:lstStyle/>
          <a:p>
            <a:fld id="{6B065A34-35A3-824A-AAAA-07FCAEFAB9AE}" type="slidenum">
              <a:rPr lang="en-US" smtClean="0"/>
              <a:t>16</a:t>
            </a:fld>
            <a:endParaRPr lang="en-US"/>
          </a:p>
        </p:txBody>
      </p:sp>
    </p:spTree>
    <p:extLst>
      <p:ext uri="{BB962C8B-B14F-4D97-AF65-F5344CB8AC3E}">
        <p14:creationId xmlns:p14="http://schemas.microsoft.com/office/powerpoint/2010/main" val="366248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Gap stat increases up to a point and then plateaus </a:t>
            </a:r>
          </a:p>
          <a:p>
            <a:r>
              <a:rPr lang="en-US" dirty="0"/>
              <a:t>- Want the smallest # of clusters where we reach that plateau </a:t>
            </a:r>
          </a:p>
        </p:txBody>
      </p:sp>
      <p:sp>
        <p:nvSpPr>
          <p:cNvPr id="4" name="Slide Number Placeholder 3"/>
          <p:cNvSpPr>
            <a:spLocks noGrp="1"/>
          </p:cNvSpPr>
          <p:nvPr>
            <p:ph type="sldNum" sz="quarter" idx="5"/>
          </p:nvPr>
        </p:nvSpPr>
        <p:spPr/>
        <p:txBody>
          <a:bodyPr/>
          <a:lstStyle/>
          <a:p>
            <a:fld id="{6B065A34-35A3-824A-AAAA-07FCAEFAB9AE}" type="slidenum">
              <a:rPr lang="en-US" smtClean="0"/>
              <a:t>17</a:t>
            </a:fld>
            <a:endParaRPr lang="en-US"/>
          </a:p>
        </p:txBody>
      </p:sp>
    </p:spTree>
    <p:extLst>
      <p:ext uri="{BB962C8B-B14F-4D97-AF65-F5344CB8AC3E}">
        <p14:creationId xmlns:p14="http://schemas.microsoft.com/office/powerpoint/2010/main" val="20848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Hierarchical clustering starts with closest pair and then works its way up to build a tree depicting relationships based on paired distances</a:t>
            </a:r>
          </a:p>
          <a:p>
            <a:r>
              <a:rPr lang="en-US" dirty="0"/>
              <a:t>K means clustering starts with k number of clusters and iteratively assigns data points to the nearest centroid to minimize within-cluster sum of squares.</a:t>
            </a:r>
          </a:p>
          <a:p>
            <a:endParaRPr lang="en-US" dirty="0"/>
          </a:p>
          <a:p>
            <a:r>
              <a:rPr lang="en-US" dirty="0"/>
              <a:t>In lab you will work through these methods more and apply them to a larger </a:t>
            </a:r>
            <a:r>
              <a:rPr lang="en-US" dirty="0" err="1"/>
              <a:t>RNAseq</a:t>
            </a:r>
            <a:r>
              <a:rPr lang="en-US" dirty="0"/>
              <a:t> data set </a:t>
            </a:r>
          </a:p>
        </p:txBody>
      </p:sp>
      <p:sp>
        <p:nvSpPr>
          <p:cNvPr id="4" name="Slide Number Placeholder 3"/>
          <p:cNvSpPr>
            <a:spLocks noGrp="1"/>
          </p:cNvSpPr>
          <p:nvPr>
            <p:ph type="sldNum" sz="quarter" idx="5"/>
          </p:nvPr>
        </p:nvSpPr>
        <p:spPr/>
        <p:txBody>
          <a:bodyPr/>
          <a:lstStyle/>
          <a:p>
            <a:fld id="{6B065A34-35A3-824A-AAAA-07FCAEFAB9AE}" type="slidenum">
              <a:rPr lang="en-US" smtClean="0"/>
              <a:t>18</a:t>
            </a:fld>
            <a:endParaRPr lang="en-US"/>
          </a:p>
        </p:txBody>
      </p:sp>
    </p:spTree>
    <p:extLst>
      <p:ext uri="{BB962C8B-B14F-4D97-AF65-F5344CB8AC3E}">
        <p14:creationId xmlns:p14="http://schemas.microsoft.com/office/powerpoint/2010/main" val="225447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lecture you should be able to…</a:t>
            </a:r>
          </a:p>
        </p:txBody>
      </p:sp>
      <p:sp>
        <p:nvSpPr>
          <p:cNvPr id="4" name="Slide Number Placeholder 3"/>
          <p:cNvSpPr>
            <a:spLocks noGrp="1"/>
          </p:cNvSpPr>
          <p:nvPr>
            <p:ph type="sldNum" sz="quarter" idx="5"/>
          </p:nvPr>
        </p:nvSpPr>
        <p:spPr/>
        <p:txBody>
          <a:bodyPr/>
          <a:lstStyle/>
          <a:p>
            <a:fld id="{6B065A34-35A3-824A-AAAA-07FCAEFAB9AE}" type="slidenum">
              <a:rPr lang="en-US" smtClean="0"/>
              <a:t>2</a:t>
            </a:fld>
            <a:endParaRPr lang="en-US"/>
          </a:p>
        </p:txBody>
      </p:sp>
    </p:spTree>
    <p:extLst>
      <p:ext uri="{BB962C8B-B14F-4D97-AF65-F5344CB8AC3E}">
        <p14:creationId xmlns:p14="http://schemas.microsoft.com/office/powerpoint/2010/main" val="114117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last set of labs you learned how to find genes that were differentially expressed using stats.</a:t>
            </a:r>
          </a:p>
          <a:p>
            <a:r>
              <a:rPr lang="en-US" sz="1200" b="0" i="0" kern="1200" dirty="0">
                <a:solidFill>
                  <a:schemeClr val="tx1"/>
                </a:solidFill>
                <a:effectLst/>
                <a:latin typeface="+mn-lt"/>
                <a:ea typeface="+mn-ea"/>
                <a:cs typeface="+mn-cs"/>
              </a:rPr>
              <a:t>Through that method you essentially went gene by gene to come up with a list of genes that were diff b/t treatments and genotypes </a:t>
            </a:r>
          </a:p>
          <a:p>
            <a:r>
              <a:rPr lang="en-US" sz="1200" b="0" i="0" kern="1200" dirty="0">
                <a:solidFill>
                  <a:schemeClr val="tx1"/>
                </a:solidFill>
                <a:effectLst/>
                <a:latin typeface="+mn-lt"/>
                <a:ea typeface="+mn-ea"/>
                <a:cs typeface="+mn-cs"/>
              </a:rPr>
              <a:t>An alternative is clustering </a:t>
            </a:r>
          </a:p>
          <a:p>
            <a:r>
              <a:rPr lang="en-US" sz="1200" b="0" i="0" kern="1200" dirty="0">
                <a:solidFill>
                  <a:schemeClr val="tx1"/>
                </a:solidFill>
                <a:effectLst/>
                <a:latin typeface="+mn-lt"/>
                <a:ea typeface="+mn-ea"/>
                <a:cs typeface="+mn-cs"/>
              </a:rPr>
              <a:t>The 12 samples your worked with last week are part of a much larger data set. Starting this lab, you will work with 57 samples from the same experiment.</a:t>
            </a:r>
          </a:p>
          <a:p>
            <a:r>
              <a:rPr lang="en-US" sz="1200" b="0" i="0" kern="1200" dirty="0">
                <a:solidFill>
                  <a:schemeClr val="tx1"/>
                </a:solidFill>
                <a:effectLst/>
                <a:latin typeface="+mn-lt"/>
                <a:ea typeface="+mn-ea"/>
                <a:cs typeface="+mn-cs"/>
              </a:rPr>
              <a:t>plot gene expression values of genes </a:t>
            </a:r>
            <a:r>
              <a:rPr lang="en-US" sz="1200" b="0" i="0" kern="1200">
                <a:solidFill>
                  <a:schemeClr val="tx1"/>
                </a:solidFill>
                <a:effectLst/>
                <a:latin typeface="+mn-lt"/>
                <a:ea typeface="+mn-ea"/>
                <a:cs typeface="+mn-cs"/>
              </a:rPr>
              <a:t>of interest </a:t>
            </a:r>
            <a:endParaRPr lang="en-US" dirty="0"/>
          </a:p>
        </p:txBody>
      </p:sp>
      <p:sp>
        <p:nvSpPr>
          <p:cNvPr id="4" name="Slide Number Placeholder 3"/>
          <p:cNvSpPr>
            <a:spLocks noGrp="1"/>
          </p:cNvSpPr>
          <p:nvPr>
            <p:ph type="sldNum" sz="quarter" idx="5"/>
          </p:nvPr>
        </p:nvSpPr>
        <p:spPr/>
        <p:txBody>
          <a:bodyPr/>
          <a:lstStyle/>
          <a:p>
            <a:fld id="{6B065A34-35A3-824A-AAAA-07FCAEFAB9AE}" type="slidenum">
              <a:rPr lang="en-US" smtClean="0"/>
              <a:t>3</a:t>
            </a:fld>
            <a:endParaRPr lang="en-US"/>
          </a:p>
        </p:txBody>
      </p:sp>
    </p:spTree>
    <p:extLst>
      <p:ext uri="{BB962C8B-B14F-4D97-AF65-F5344CB8AC3E}">
        <p14:creationId xmlns:p14="http://schemas.microsoft.com/office/powerpoint/2010/main" val="30520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Clusters can be samples (i.e. different treatments like sun vs. shade and different genotypes)</a:t>
            </a:r>
          </a:p>
          <a:p>
            <a:pPr marL="171450" indent="-171450">
              <a:buFont typeface="Arial" panose="020B0604020202020204" pitchFamily="34" charset="0"/>
              <a:buChar char="•"/>
            </a:pPr>
            <a:r>
              <a:rPr lang="en-US" dirty="0"/>
              <a:t>Which conditions are biologically more similar </a:t>
            </a:r>
          </a:p>
          <a:p>
            <a:pPr marL="171450" indent="-171450">
              <a:buFont typeface="Arial" panose="020B0604020202020204" pitchFamily="34" charset="0"/>
              <a:buChar char="•"/>
            </a:pPr>
            <a:r>
              <a:rPr lang="en-US" dirty="0"/>
              <a:t>Molecular diagnostics (samples from cancerous and benign tumors – differentiate benign vs malignant and diff classes of tumors) </a:t>
            </a:r>
          </a:p>
          <a:p>
            <a:r>
              <a:rPr lang="en-US" dirty="0"/>
              <a:t>Clusters can also be genes (i.e. genes involved in photosynthesis, genes involved in transpiration)</a:t>
            </a:r>
          </a:p>
          <a:p>
            <a:pPr marL="171450" indent="-171450">
              <a:buFont typeface="Arial" panose="020B0604020202020204" pitchFamily="34" charset="0"/>
              <a:buChar char="•"/>
            </a:pPr>
            <a:r>
              <a:rPr lang="en-US" dirty="0"/>
              <a:t>Many genes don’t have good annotation </a:t>
            </a:r>
            <a:r>
              <a:rPr lang="en-US" dirty="0">
                <a:sym typeface="Wingdings" pitchFamily="2" charset="2"/>
              </a:rPr>
              <a:t> clustering = guilty by association (may work in similar processes as the genes with known function that they cluster with) </a:t>
            </a:r>
          </a:p>
          <a:p>
            <a:pPr marL="171450" indent="-171450">
              <a:buFont typeface="Arial" panose="020B0604020202020204" pitchFamily="34" charset="0"/>
              <a:buChar char="•"/>
            </a:pPr>
            <a:r>
              <a:rPr lang="en-US" dirty="0">
                <a:sym typeface="Wingdings" pitchFamily="2" charset="2"/>
              </a:rPr>
              <a:t>Similar to GO analysis can find networks or groups of genes that function together  if those are a large portion of DEGs, can guide toward biological diffs among samples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B065A34-35A3-824A-AAAA-07FCAEFAB9AE}" type="slidenum">
              <a:rPr lang="en-US" smtClean="0"/>
              <a:t>4</a:t>
            </a:fld>
            <a:endParaRPr lang="en-US"/>
          </a:p>
        </p:txBody>
      </p:sp>
    </p:spTree>
    <p:extLst>
      <p:ext uri="{BB962C8B-B14F-4D97-AF65-F5344CB8AC3E}">
        <p14:creationId xmlns:p14="http://schemas.microsoft.com/office/powerpoint/2010/main" val="361864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Co-expression = Correlation in expression </a:t>
            </a:r>
          </a:p>
        </p:txBody>
      </p:sp>
      <p:sp>
        <p:nvSpPr>
          <p:cNvPr id="4" name="Slide Number Placeholder 3"/>
          <p:cNvSpPr>
            <a:spLocks noGrp="1"/>
          </p:cNvSpPr>
          <p:nvPr>
            <p:ph type="sldNum" sz="quarter" idx="5"/>
          </p:nvPr>
        </p:nvSpPr>
        <p:spPr/>
        <p:txBody>
          <a:bodyPr/>
          <a:lstStyle/>
          <a:p>
            <a:fld id="{6B065A34-35A3-824A-AAAA-07FCAEFAB9AE}" type="slidenum">
              <a:rPr lang="en-US" smtClean="0"/>
              <a:t>5</a:t>
            </a:fld>
            <a:endParaRPr lang="en-US"/>
          </a:p>
        </p:txBody>
      </p:sp>
    </p:spTree>
    <p:extLst>
      <p:ext uri="{BB962C8B-B14F-4D97-AF65-F5344CB8AC3E}">
        <p14:creationId xmlns:p14="http://schemas.microsoft.com/office/powerpoint/2010/main" val="298584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of distance depends on dataset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RNAseq</a:t>
            </a:r>
            <a:r>
              <a:rPr lang="en-US" dirty="0"/>
              <a:t> – how similar the expression patterns 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Repeat until no more pairs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https://www.geeksforgeeks.org/machine-learning/hierarchical-clustering/</a:t>
            </a:r>
            <a:r>
              <a:rPr lang="en-US" dirty="0"/>
              <a:t> </a:t>
            </a:r>
          </a:p>
          <a:p>
            <a:endParaRPr lang="en-US" dirty="0"/>
          </a:p>
        </p:txBody>
      </p:sp>
      <p:sp>
        <p:nvSpPr>
          <p:cNvPr id="4" name="Slide Number Placeholder 3"/>
          <p:cNvSpPr>
            <a:spLocks noGrp="1"/>
          </p:cNvSpPr>
          <p:nvPr>
            <p:ph type="sldNum" sz="quarter" idx="5"/>
          </p:nvPr>
        </p:nvSpPr>
        <p:spPr/>
        <p:txBody>
          <a:bodyPr/>
          <a:lstStyle/>
          <a:p>
            <a:fld id="{6B065A34-35A3-824A-AAAA-07FCAEFAB9AE}" type="slidenum">
              <a:rPr lang="en-US" smtClean="0"/>
              <a:t>6</a:t>
            </a:fld>
            <a:endParaRPr lang="en-US"/>
          </a:p>
        </p:txBody>
      </p:sp>
    </p:spTree>
    <p:extLst>
      <p:ext uri="{BB962C8B-B14F-4D97-AF65-F5344CB8AC3E}">
        <p14:creationId xmlns:p14="http://schemas.microsoft.com/office/powerpoint/2010/main" val="279274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Step 1: Calculate distances between each pair of samples (or genes) </a:t>
            </a:r>
          </a:p>
          <a:p>
            <a:pPr marL="0" indent="0">
              <a:buFont typeface="+mj-lt"/>
              <a:buNone/>
            </a:pPr>
            <a:r>
              <a:rPr lang="en-US" dirty="0"/>
              <a:t>Q: FILL OUT THE FIRST ROW OF THE DISTANCE MATRIX </a:t>
            </a:r>
          </a:p>
          <a:p>
            <a:endParaRPr lang="en-US" dirty="0"/>
          </a:p>
          <a:p>
            <a:endParaRPr lang="en-US" dirty="0"/>
          </a:p>
          <a:p>
            <a:r>
              <a:rPr lang="en-US" dirty="0"/>
              <a:t>https://</a:t>
            </a:r>
            <a:r>
              <a:rPr lang="en-US" dirty="0" err="1"/>
              <a:t>www.ncei.noaa.gov</a:t>
            </a:r>
            <a:r>
              <a:rPr lang="en-US" dirty="0"/>
              <a:t>/access/us-climate-normals/#dataset=</a:t>
            </a:r>
            <a:r>
              <a:rPr lang="en-US" dirty="0" err="1"/>
              <a:t>normals-annualseasonal&amp;timeframe</a:t>
            </a:r>
            <a:r>
              <a:rPr lang="en-US" dirty="0"/>
              <a:t>=15&amp;location=</a:t>
            </a:r>
            <a:r>
              <a:rPr lang="en-US" dirty="0" err="1"/>
              <a:t>CA&amp;station</a:t>
            </a:r>
            <a:r>
              <a:rPr lang="en-US" dirty="0"/>
              <a:t>=USC00042294	</a:t>
            </a:r>
          </a:p>
        </p:txBody>
      </p:sp>
      <p:sp>
        <p:nvSpPr>
          <p:cNvPr id="4" name="Slide Number Placeholder 3"/>
          <p:cNvSpPr>
            <a:spLocks noGrp="1"/>
          </p:cNvSpPr>
          <p:nvPr>
            <p:ph type="sldNum" sz="quarter" idx="5"/>
          </p:nvPr>
        </p:nvSpPr>
        <p:spPr/>
        <p:txBody>
          <a:bodyPr/>
          <a:lstStyle/>
          <a:p>
            <a:fld id="{6B065A34-35A3-824A-AAAA-07FCAEFAB9AE}" type="slidenum">
              <a:rPr lang="en-US" smtClean="0"/>
              <a:t>7</a:t>
            </a:fld>
            <a:endParaRPr lang="en-US"/>
          </a:p>
        </p:txBody>
      </p:sp>
    </p:spTree>
    <p:extLst>
      <p:ext uri="{BB962C8B-B14F-4D97-AF65-F5344CB8AC3E}">
        <p14:creationId xmlns:p14="http://schemas.microsoft.com/office/powerpoint/2010/main" val="154133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D6AE4-0FA4-D7EC-3D5F-8CAA8C73E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58459-C74D-EA39-E335-609964FFF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717CB-E9DD-20CB-9BE7-70987C294601}"/>
              </a:ext>
            </a:extLst>
          </p:cNvPr>
          <p:cNvSpPr>
            <a:spLocks noGrp="1"/>
          </p:cNvSpPr>
          <p:nvPr>
            <p:ph type="body" idx="1"/>
          </p:nvPr>
        </p:nvSpPr>
        <p:spPr/>
        <p:txBody>
          <a:bodyPr/>
          <a:lstStyle/>
          <a:p>
            <a:pPr marL="0" indent="0">
              <a:buFont typeface="+mj-lt"/>
              <a:buNone/>
            </a:pPr>
            <a:r>
              <a:rPr lang="en-US" dirty="0"/>
              <a:t>Step 2: Pair the closest samples together</a:t>
            </a:r>
          </a:p>
          <a:p>
            <a:r>
              <a:rPr lang="en-US" dirty="0"/>
              <a:t>Q: WHICH TWO CITIES SHOULD WE PAIR FIRST</a:t>
            </a:r>
          </a:p>
          <a:p>
            <a:endParaRPr lang="en-US" dirty="0"/>
          </a:p>
          <a:p>
            <a:r>
              <a:rPr lang="en-US" dirty="0"/>
              <a:t>https://</a:t>
            </a:r>
            <a:r>
              <a:rPr lang="en-US" dirty="0" err="1"/>
              <a:t>www.ncei.noaa.gov</a:t>
            </a:r>
            <a:r>
              <a:rPr lang="en-US" dirty="0"/>
              <a:t>/access/us-climate-normals/#dataset=</a:t>
            </a:r>
            <a:r>
              <a:rPr lang="en-US" dirty="0" err="1"/>
              <a:t>normals-annualseasonal&amp;timeframe</a:t>
            </a:r>
            <a:r>
              <a:rPr lang="en-US" dirty="0"/>
              <a:t>=15&amp;location=</a:t>
            </a:r>
            <a:r>
              <a:rPr lang="en-US" dirty="0" err="1"/>
              <a:t>CA&amp;station</a:t>
            </a:r>
            <a:r>
              <a:rPr lang="en-US" dirty="0"/>
              <a:t>=USC00042294	</a:t>
            </a:r>
          </a:p>
        </p:txBody>
      </p:sp>
      <p:sp>
        <p:nvSpPr>
          <p:cNvPr id="4" name="Slide Number Placeholder 3">
            <a:extLst>
              <a:ext uri="{FF2B5EF4-FFF2-40B4-BE49-F238E27FC236}">
                <a16:creationId xmlns:a16="http://schemas.microsoft.com/office/drawing/2014/main" id="{13CB6CAF-D6DD-FF93-93CE-4AFE2B955564}"/>
              </a:ext>
            </a:extLst>
          </p:cNvPr>
          <p:cNvSpPr>
            <a:spLocks noGrp="1"/>
          </p:cNvSpPr>
          <p:nvPr>
            <p:ph type="sldNum" sz="quarter" idx="5"/>
          </p:nvPr>
        </p:nvSpPr>
        <p:spPr/>
        <p:txBody>
          <a:bodyPr/>
          <a:lstStyle/>
          <a:p>
            <a:fld id="{6B065A34-35A3-824A-AAAA-07FCAEFAB9AE}" type="slidenum">
              <a:rPr lang="en-US" smtClean="0"/>
              <a:t>8</a:t>
            </a:fld>
            <a:endParaRPr lang="en-US"/>
          </a:p>
        </p:txBody>
      </p:sp>
    </p:spTree>
    <p:extLst>
      <p:ext uri="{BB962C8B-B14F-4D97-AF65-F5344CB8AC3E}">
        <p14:creationId xmlns:p14="http://schemas.microsoft.com/office/powerpoint/2010/main" val="214596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process you can build a tree called a dendrogram </a:t>
            </a:r>
          </a:p>
          <a:p>
            <a:r>
              <a:rPr lang="en-US" dirty="0"/>
              <a:t>Hierarchical b/c start from closest groups and work way out in a hierarchy of nodes </a:t>
            </a:r>
          </a:p>
          <a:p>
            <a:endParaRPr lang="en-US" dirty="0"/>
          </a:p>
        </p:txBody>
      </p:sp>
      <p:sp>
        <p:nvSpPr>
          <p:cNvPr id="4" name="Slide Number Placeholder 3"/>
          <p:cNvSpPr>
            <a:spLocks noGrp="1"/>
          </p:cNvSpPr>
          <p:nvPr>
            <p:ph type="sldNum" sz="quarter" idx="5"/>
          </p:nvPr>
        </p:nvSpPr>
        <p:spPr/>
        <p:txBody>
          <a:bodyPr/>
          <a:lstStyle/>
          <a:p>
            <a:fld id="{6B065A34-35A3-824A-AAAA-07FCAEFAB9AE}" type="slidenum">
              <a:rPr lang="en-US" smtClean="0"/>
              <a:t>12</a:t>
            </a:fld>
            <a:endParaRPr lang="en-US"/>
          </a:p>
        </p:txBody>
      </p:sp>
    </p:spTree>
    <p:extLst>
      <p:ext uri="{BB962C8B-B14F-4D97-AF65-F5344CB8AC3E}">
        <p14:creationId xmlns:p14="http://schemas.microsoft.com/office/powerpoint/2010/main" val="5645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8EDD-412D-4FB1-1A6E-ADAF3754A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2F3A7-C87F-92D8-ABBC-46B6523BF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2412A4-F305-6832-193B-E6403A612B15}"/>
              </a:ext>
            </a:extLst>
          </p:cNvPr>
          <p:cNvSpPr>
            <a:spLocks noGrp="1"/>
          </p:cNvSpPr>
          <p:nvPr>
            <p:ph type="dt" sz="half" idx="10"/>
          </p:nvPr>
        </p:nvSpPr>
        <p:spPr/>
        <p:txBody>
          <a:bodyPr/>
          <a:lstStyle/>
          <a:p>
            <a:fld id="{9F6544CE-F516-5649-8A11-E6FDAEADE9FF}" type="datetime1">
              <a:rPr lang="en-US" smtClean="0"/>
              <a:t>5/22/26</a:t>
            </a:fld>
            <a:endParaRPr lang="en-US"/>
          </a:p>
        </p:txBody>
      </p:sp>
      <p:sp>
        <p:nvSpPr>
          <p:cNvPr id="5" name="Footer Placeholder 4">
            <a:extLst>
              <a:ext uri="{FF2B5EF4-FFF2-40B4-BE49-F238E27FC236}">
                <a16:creationId xmlns:a16="http://schemas.microsoft.com/office/drawing/2014/main" id="{D028385A-81BF-8BDD-B488-306E72101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F3295-2253-2DD3-3164-9CDADAB30828}"/>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350830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3F57-43A0-9758-6535-29997F91E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B16FE6-7031-DD3E-8EBC-E080F4CB7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B8C74-8A4B-E371-D211-CAAE29F8B92C}"/>
              </a:ext>
            </a:extLst>
          </p:cNvPr>
          <p:cNvSpPr>
            <a:spLocks noGrp="1"/>
          </p:cNvSpPr>
          <p:nvPr>
            <p:ph type="dt" sz="half" idx="10"/>
          </p:nvPr>
        </p:nvSpPr>
        <p:spPr/>
        <p:txBody>
          <a:bodyPr/>
          <a:lstStyle/>
          <a:p>
            <a:fld id="{40E1C98D-A289-4749-9ECA-DDDD1B19361D}" type="datetime1">
              <a:rPr lang="en-US" smtClean="0"/>
              <a:t>5/22/26</a:t>
            </a:fld>
            <a:endParaRPr lang="en-US"/>
          </a:p>
        </p:txBody>
      </p:sp>
      <p:sp>
        <p:nvSpPr>
          <p:cNvPr id="5" name="Footer Placeholder 4">
            <a:extLst>
              <a:ext uri="{FF2B5EF4-FFF2-40B4-BE49-F238E27FC236}">
                <a16:creationId xmlns:a16="http://schemas.microsoft.com/office/drawing/2014/main" id="{76D0DE23-E96B-6779-8F77-D125EA604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D0311-4BB1-9A1E-BF03-DFFC830BACAE}"/>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157352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01697-FA06-2A65-6D9A-6EE4F99B6F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DAD2C8-1A86-AB84-E474-F591E7B7E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44796-EF3C-C37D-F13C-5DAE74B0F9C3}"/>
              </a:ext>
            </a:extLst>
          </p:cNvPr>
          <p:cNvSpPr>
            <a:spLocks noGrp="1"/>
          </p:cNvSpPr>
          <p:nvPr>
            <p:ph type="dt" sz="half" idx="10"/>
          </p:nvPr>
        </p:nvSpPr>
        <p:spPr/>
        <p:txBody>
          <a:bodyPr/>
          <a:lstStyle/>
          <a:p>
            <a:fld id="{037F023B-F11D-2E47-8B6E-6F5035DC2BA1}" type="datetime1">
              <a:rPr lang="en-US" smtClean="0"/>
              <a:t>5/22/26</a:t>
            </a:fld>
            <a:endParaRPr lang="en-US"/>
          </a:p>
        </p:txBody>
      </p:sp>
      <p:sp>
        <p:nvSpPr>
          <p:cNvPr id="5" name="Footer Placeholder 4">
            <a:extLst>
              <a:ext uri="{FF2B5EF4-FFF2-40B4-BE49-F238E27FC236}">
                <a16:creationId xmlns:a16="http://schemas.microsoft.com/office/drawing/2014/main" id="{C9C42956-46DB-FE42-F422-80EC9385D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778AC-DE1A-4831-AF7B-A925D5A5A18A}"/>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218516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AFF6-D264-9683-21B5-5561F0739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07248-A7DD-F764-B10E-854F33008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8751E-021C-EBF3-1796-EC0E461FC4E8}"/>
              </a:ext>
            </a:extLst>
          </p:cNvPr>
          <p:cNvSpPr>
            <a:spLocks noGrp="1"/>
          </p:cNvSpPr>
          <p:nvPr>
            <p:ph type="dt" sz="half" idx="10"/>
          </p:nvPr>
        </p:nvSpPr>
        <p:spPr/>
        <p:txBody>
          <a:bodyPr/>
          <a:lstStyle/>
          <a:p>
            <a:fld id="{BF329D85-D969-DA4B-AD38-30FF502B2B32}" type="datetime1">
              <a:rPr lang="en-US" smtClean="0"/>
              <a:t>5/22/26</a:t>
            </a:fld>
            <a:endParaRPr lang="en-US"/>
          </a:p>
        </p:txBody>
      </p:sp>
      <p:sp>
        <p:nvSpPr>
          <p:cNvPr id="5" name="Footer Placeholder 4">
            <a:extLst>
              <a:ext uri="{FF2B5EF4-FFF2-40B4-BE49-F238E27FC236}">
                <a16:creationId xmlns:a16="http://schemas.microsoft.com/office/drawing/2014/main" id="{16344447-22AF-A5C5-B015-955F0A237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E6236-E45B-847E-58DC-B8730A4B099F}"/>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29812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D07A-A3F5-86E1-5DA3-F0BA45142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04CEA-EB9F-F56F-6AF9-75CD128008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D4FE1B-2478-521D-FD2F-9D892B9C6E72}"/>
              </a:ext>
            </a:extLst>
          </p:cNvPr>
          <p:cNvSpPr>
            <a:spLocks noGrp="1"/>
          </p:cNvSpPr>
          <p:nvPr>
            <p:ph type="dt" sz="half" idx="10"/>
          </p:nvPr>
        </p:nvSpPr>
        <p:spPr/>
        <p:txBody>
          <a:bodyPr/>
          <a:lstStyle/>
          <a:p>
            <a:fld id="{64BB33A1-168B-EA4F-A52B-E3348B1D10BA}" type="datetime1">
              <a:rPr lang="en-US" smtClean="0"/>
              <a:t>5/22/26</a:t>
            </a:fld>
            <a:endParaRPr lang="en-US"/>
          </a:p>
        </p:txBody>
      </p:sp>
      <p:sp>
        <p:nvSpPr>
          <p:cNvPr id="5" name="Footer Placeholder 4">
            <a:extLst>
              <a:ext uri="{FF2B5EF4-FFF2-40B4-BE49-F238E27FC236}">
                <a16:creationId xmlns:a16="http://schemas.microsoft.com/office/drawing/2014/main" id="{6312DF04-5E99-DC58-373E-246EEA73B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B4711-DCF9-6B04-C602-65654CD27A22}"/>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69891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BA49-5294-ECE7-2CFB-4C2507DFC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9668B-B17A-9CB6-42FB-94343C831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FBFA1-810F-F039-322A-C9984F3ECB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F81861-A648-90FD-E046-A2DD10B66D07}"/>
              </a:ext>
            </a:extLst>
          </p:cNvPr>
          <p:cNvSpPr>
            <a:spLocks noGrp="1"/>
          </p:cNvSpPr>
          <p:nvPr>
            <p:ph type="dt" sz="half" idx="10"/>
          </p:nvPr>
        </p:nvSpPr>
        <p:spPr/>
        <p:txBody>
          <a:bodyPr/>
          <a:lstStyle/>
          <a:p>
            <a:fld id="{9B7BA9F1-6FF3-5E41-85CD-ED98EF674C1E}" type="datetime1">
              <a:rPr lang="en-US" smtClean="0"/>
              <a:t>5/22/26</a:t>
            </a:fld>
            <a:endParaRPr lang="en-US"/>
          </a:p>
        </p:txBody>
      </p:sp>
      <p:sp>
        <p:nvSpPr>
          <p:cNvPr id="6" name="Footer Placeholder 5">
            <a:extLst>
              <a:ext uri="{FF2B5EF4-FFF2-40B4-BE49-F238E27FC236}">
                <a16:creationId xmlns:a16="http://schemas.microsoft.com/office/drawing/2014/main" id="{3A68BBD9-6CF2-A4B9-A77C-3E50C6FC2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74A8E-1909-A3E4-44A3-AC91085E8E70}"/>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83925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24FB-44CE-854C-D2C8-8812AF19AA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9C50EE-67C1-6D7E-92FC-C5B7688FF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A49908-52E7-17D1-53A3-381D63E0A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DCEC80-0531-466C-C892-645CAD4D1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42299-6A13-91C2-995E-350E58B20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7CC6D4-FAB5-BF8C-46BC-53BF9DAF352C}"/>
              </a:ext>
            </a:extLst>
          </p:cNvPr>
          <p:cNvSpPr>
            <a:spLocks noGrp="1"/>
          </p:cNvSpPr>
          <p:nvPr>
            <p:ph type="dt" sz="half" idx="10"/>
          </p:nvPr>
        </p:nvSpPr>
        <p:spPr/>
        <p:txBody>
          <a:bodyPr/>
          <a:lstStyle/>
          <a:p>
            <a:fld id="{30785CCD-84AB-9246-A4D7-35866FC19D45}" type="datetime1">
              <a:rPr lang="en-US" smtClean="0"/>
              <a:t>5/22/26</a:t>
            </a:fld>
            <a:endParaRPr lang="en-US"/>
          </a:p>
        </p:txBody>
      </p:sp>
      <p:sp>
        <p:nvSpPr>
          <p:cNvPr id="8" name="Footer Placeholder 7">
            <a:extLst>
              <a:ext uri="{FF2B5EF4-FFF2-40B4-BE49-F238E27FC236}">
                <a16:creationId xmlns:a16="http://schemas.microsoft.com/office/drawing/2014/main" id="{235C7ACC-F972-385C-088D-774355388C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18FFC7-32C8-0B2D-F564-03B66D0EF2B6}"/>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171452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F0DD-24E8-80FB-3ACE-8A09B67098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F870D-921C-2CEF-C7E5-2552D235FA68}"/>
              </a:ext>
            </a:extLst>
          </p:cNvPr>
          <p:cNvSpPr>
            <a:spLocks noGrp="1"/>
          </p:cNvSpPr>
          <p:nvPr>
            <p:ph type="dt" sz="half" idx="10"/>
          </p:nvPr>
        </p:nvSpPr>
        <p:spPr/>
        <p:txBody>
          <a:bodyPr/>
          <a:lstStyle/>
          <a:p>
            <a:fld id="{3274063B-E522-3045-8502-52958351828B}" type="datetime1">
              <a:rPr lang="en-US" smtClean="0"/>
              <a:t>5/22/26</a:t>
            </a:fld>
            <a:endParaRPr lang="en-US"/>
          </a:p>
        </p:txBody>
      </p:sp>
      <p:sp>
        <p:nvSpPr>
          <p:cNvPr id="4" name="Footer Placeholder 3">
            <a:extLst>
              <a:ext uri="{FF2B5EF4-FFF2-40B4-BE49-F238E27FC236}">
                <a16:creationId xmlns:a16="http://schemas.microsoft.com/office/drawing/2014/main" id="{01389EB0-AA86-BFB4-D224-483E660B98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07A9D-AD3E-A710-2DB8-2C283A567107}"/>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172942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ADAD4-FC8C-4D65-BCE5-DDBED8FE098E}"/>
              </a:ext>
            </a:extLst>
          </p:cNvPr>
          <p:cNvSpPr>
            <a:spLocks noGrp="1"/>
          </p:cNvSpPr>
          <p:nvPr>
            <p:ph type="dt" sz="half" idx="10"/>
          </p:nvPr>
        </p:nvSpPr>
        <p:spPr/>
        <p:txBody>
          <a:bodyPr/>
          <a:lstStyle/>
          <a:p>
            <a:fld id="{4CE81FDB-2DA0-A946-B31D-27D8C24876DE}" type="datetime1">
              <a:rPr lang="en-US" smtClean="0"/>
              <a:t>5/22/26</a:t>
            </a:fld>
            <a:endParaRPr lang="en-US"/>
          </a:p>
        </p:txBody>
      </p:sp>
      <p:sp>
        <p:nvSpPr>
          <p:cNvPr id="3" name="Footer Placeholder 2">
            <a:extLst>
              <a:ext uri="{FF2B5EF4-FFF2-40B4-BE49-F238E27FC236}">
                <a16:creationId xmlns:a16="http://schemas.microsoft.com/office/drawing/2014/main" id="{538E7BAF-33F1-A844-890C-9013F0D33B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6C3B5-3553-07C2-C943-55D6386EBA9C}"/>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191864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F7A0-4249-1E23-F27A-AA55BB15A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82269-EC3E-968C-8629-B16CCCF4F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729CF-F141-8BE5-43DD-3134AA954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0FCA4-8D48-D6FF-95C2-1907DCEBBC28}"/>
              </a:ext>
            </a:extLst>
          </p:cNvPr>
          <p:cNvSpPr>
            <a:spLocks noGrp="1"/>
          </p:cNvSpPr>
          <p:nvPr>
            <p:ph type="dt" sz="half" idx="10"/>
          </p:nvPr>
        </p:nvSpPr>
        <p:spPr/>
        <p:txBody>
          <a:bodyPr/>
          <a:lstStyle/>
          <a:p>
            <a:fld id="{1C37A68F-54A1-6F46-8989-EC1954EC1178}" type="datetime1">
              <a:rPr lang="en-US" smtClean="0"/>
              <a:t>5/22/26</a:t>
            </a:fld>
            <a:endParaRPr lang="en-US"/>
          </a:p>
        </p:txBody>
      </p:sp>
      <p:sp>
        <p:nvSpPr>
          <p:cNvPr id="6" name="Footer Placeholder 5">
            <a:extLst>
              <a:ext uri="{FF2B5EF4-FFF2-40B4-BE49-F238E27FC236}">
                <a16:creationId xmlns:a16="http://schemas.microsoft.com/office/drawing/2014/main" id="{21BE172B-9A65-A1F9-C49A-F4AED5174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F6291-C18D-3A93-3D40-29BAECF0B28C}"/>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419657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97EA-0BD1-FE06-7191-F1899C00C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D2958F-C4D9-891D-8E0C-CD8E0CA6F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A2E13-676A-69C0-6329-37E523956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9AA69-DC30-F0BD-B1BB-5AF26B63365D}"/>
              </a:ext>
            </a:extLst>
          </p:cNvPr>
          <p:cNvSpPr>
            <a:spLocks noGrp="1"/>
          </p:cNvSpPr>
          <p:nvPr>
            <p:ph type="dt" sz="half" idx="10"/>
          </p:nvPr>
        </p:nvSpPr>
        <p:spPr/>
        <p:txBody>
          <a:bodyPr/>
          <a:lstStyle/>
          <a:p>
            <a:fld id="{C498730D-A248-9E46-A477-61CB5C0F32E4}" type="datetime1">
              <a:rPr lang="en-US" smtClean="0"/>
              <a:t>5/22/26</a:t>
            </a:fld>
            <a:endParaRPr lang="en-US"/>
          </a:p>
        </p:txBody>
      </p:sp>
      <p:sp>
        <p:nvSpPr>
          <p:cNvPr id="6" name="Footer Placeholder 5">
            <a:extLst>
              <a:ext uri="{FF2B5EF4-FFF2-40B4-BE49-F238E27FC236}">
                <a16:creationId xmlns:a16="http://schemas.microsoft.com/office/drawing/2014/main" id="{E1407657-32C4-80A9-5B33-55C7B37F3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1601F-7CFF-DB5B-4376-7F7FA0246C4F}"/>
              </a:ext>
            </a:extLst>
          </p:cNvPr>
          <p:cNvSpPr>
            <a:spLocks noGrp="1"/>
          </p:cNvSpPr>
          <p:nvPr>
            <p:ph type="sldNum" sz="quarter" idx="12"/>
          </p:nvPr>
        </p:nvSpPr>
        <p:spPr/>
        <p:txBody>
          <a:bodyPr/>
          <a:lstStyle/>
          <a:p>
            <a:fld id="{75903B3B-11F9-FD4E-A598-4D56F52A2C16}" type="slidenum">
              <a:rPr lang="en-US" smtClean="0"/>
              <a:t>‹#›</a:t>
            </a:fld>
            <a:endParaRPr lang="en-US"/>
          </a:p>
        </p:txBody>
      </p:sp>
    </p:spTree>
    <p:extLst>
      <p:ext uri="{BB962C8B-B14F-4D97-AF65-F5344CB8AC3E}">
        <p14:creationId xmlns:p14="http://schemas.microsoft.com/office/powerpoint/2010/main" val="306615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28FE3D-9FBC-1E86-5939-54D88D690B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09742D-3143-F801-EEFB-FFA77C8C3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E9F5-C413-F594-D3E7-713F58F8E9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53476C-57CE-0548-B853-0253902A30C8}" type="datetime1">
              <a:rPr lang="en-US" smtClean="0"/>
              <a:t>5/22/26</a:t>
            </a:fld>
            <a:endParaRPr lang="en-US"/>
          </a:p>
        </p:txBody>
      </p:sp>
      <p:sp>
        <p:nvSpPr>
          <p:cNvPr id="5" name="Footer Placeholder 4">
            <a:extLst>
              <a:ext uri="{FF2B5EF4-FFF2-40B4-BE49-F238E27FC236}">
                <a16:creationId xmlns:a16="http://schemas.microsoft.com/office/drawing/2014/main" id="{391B87C1-5389-D9BD-C74F-EA44D84D9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6419E2-4DC6-AA64-97FC-F69C8F7E9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903B3B-11F9-FD4E-A598-4D56F52A2C16}" type="slidenum">
              <a:rPr lang="en-US" smtClean="0"/>
              <a:t>‹#›</a:t>
            </a:fld>
            <a:endParaRPr lang="en-US"/>
          </a:p>
        </p:txBody>
      </p:sp>
    </p:spTree>
    <p:extLst>
      <p:ext uri="{BB962C8B-B14F-4D97-AF65-F5344CB8AC3E}">
        <p14:creationId xmlns:p14="http://schemas.microsoft.com/office/powerpoint/2010/main" val="3555717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9E98-ACD8-AF41-4A45-F53D4109DE23}"/>
              </a:ext>
            </a:extLst>
          </p:cNvPr>
          <p:cNvSpPr>
            <a:spLocks noGrp="1"/>
          </p:cNvSpPr>
          <p:nvPr>
            <p:ph type="ctrTitle"/>
          </p:nvPr>
        </p:nvSpPr>
        <p:spPr/>
        <p:txBody>
          <a:bodyPr/>
          <a:lstStyle/>
          <a:p>
            <a:r>
              <a:rPr lang="en-US" dirty="0"/>
              <a:t>Clustering </a:t>
            </a:r>
            <a:br>
              <a:rPr lang="en-US" dirty="0"/>
            </a:br>
            <a:r>
              <a:rPr lang="en-US" dirty="0"/>
              <a:t>(Genetic Networks)</a:t>
            </a:r>
          </a:p>
        </p:txBody>
      </p:sp>
      <p:sp>
        <p:nvSpPr>
          <p:cNvPr id="3" name="Subtitle 2">
            <a:extLst>
              <a:ext uri="{FF2B5EF4-FFF2-40B4-BE49-F238E27FC236}">
                <a16:creationId xmlns:a16="http://schemas.microsoft.com/office/drawing/2014/main" id="{15112234-C84C-8AF9-FBEF-49E3557D4782}"/>
              </a:ext>
            </a:extLst>
          </p:cNvPr>
          <p:cNvSpPr>
            <a:spLocks noGrp="1"/>
          </p:cNvSpPr>
          <p:nvPr>
            <p:ph type="subTitle" idx="1"/>
          </p:nvPr>
        </p:nvSpPr>
        <p:spPr>
          <a:xfrm>
            <a:off x="1524000" y="4056929"/>
            <a:ext cx="9144000" cy="1655762"/>
          </a:xfrm>
        </p:spPr>
        <p:txBody>
          <a:bodyPr>
            <a:normAutofit/>
          </a:bodyPr>
          <a:lstStyle/>
          <a:p>
            <a:r>
              <a:rPr lang="en-US" dirty="0"/>
              <a:t>Guest Lecturer: Dr. Brandie Quarles-Chidyagwai (Dr. QC)</a:t>
            </a:r>
          </a:p>
          <a:p>
            <a:r>
              <a:rPr lang="en-US" dirty="0"/>
              <a:t>Postdoctoral Scholar</a:t>
            </a:r>
          </a:p>
          <a:p>
            <a:r>
              <a:rPr lang="en-US" dirty="0"/>
              <a:t>Maloof and Gremer Labs</a:t>
            </a:r>
          </a:p>
        </p:txBody>
      </p:sp>
      <p:sp>
        <p:nvSpPr>
          <p:cNvPr id="4" name="Slide Number Placeholder 3">
            <a:extLst>
              <a:ext uri="{FF2B5EF4-FFF2-40B4-BE49-F238E27FC236}">
                <a16:creationId xmlns:a16="http://schemas.microsoft.com/office/drawing/2014/main" id="{7E99653C-3DC0-652A-18EB-C6547F7C000E}"/>
              </a:ext>
            </a:extLst>
          </p:cNvPr>
          <p:cNvSpPr>
            <a:spLocks noGrp="1"/>
          </p:cNvSpPr>
          <p:nvPr>
            <p:ph type="sldNum" sz="quarter" idx="12"/>
          </p:nvPr>
        </p:nvSpPr>
        <p:spPr/>
        <p:txBody>
          <a:bodyPr/>
          <a:lstStyle/>
          <a:p>
            <a:fld id="{75903B3B-11F9-FD4E-A598-4D56F52A2C16}" type="slidenum">
              <a:rPr lang="en-US" smtClean="0"/>
              <a:t>1</a:t>
            </a:fld>
            <a:endParaRPr lang="en-US"/>
          </a:p>
        </p:txBody>
      </p:sp>
      <p:pic>
        <p:nvPicPr>
          <p:cNvPr id="6" name="Picture 5">
            <a:extLst>
              <a:ext uri="{FF2B5EF4-FFF2-40B4-BE49-F238E27FC236}">
                <a16:creationId xmlns:a16="http://schemas.microsoft.com/office/drawing/2014/main" id="{198DA153-218D-742B-E4A5-B45819508A7E}"/>
              </a:ext>
            </a:extLst>
          </p:cNvPr>
          <p:cNvPicPr>
            <a:picLocks noChangeAspect="1"/>
          </p:cNvPicPr>
          <p:nvPr/>
        </p:nvPicPr>
        <p:blipFill>
          <a:blip r:embed="rId3"/>
          <a:srcRect l="33625" t="15965" r="32190" b="21787"/>
          <a:stretch>
            <a:fillRect/>
          </a:stretch>
        </p:blipFill>
        <p:spPr>
          <a:xfrm>
            <a:off x="10380412" y="210272"/>
            <a:ext cx="1555359" cy="1890122"/>
          </a:xfrm>
          <a:prstGeom prst="ellipse">
            <a:avLst/>
          </a:prstGeom>
        </p:spPr>
      </p:pic>
    </p:spTree>
    <p:extLst>
      <p:ext uri="{BB962C8B-B14F-4D97-AF65-F5344CB8AC3E}">
        <p14:creationId xmlns:p14="http://schemas.microsoft.com/office/powerpoint/2010/main" val="225307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9BAC3-A882-E9B6-772A-1EDD46B3F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ABE81-E08C-7E42-E88A-F7B5788433A7}"/>
              </a:ext>
            </a:extLst>
          </p:cNvPr>
          <p:cNvSpPr>
            <a:spLocks noGrp="1"/>
          </p:cNvSpPr>
          <p:nvPr>
            <p:ph type="title"/>
          </p:nvPr>
        </p:nvSpPr>
        <p:spPr>
          <a:xfrm>
            <a:off x="838200" y="71518"/>
            <a:ext cx="10515600" cy="916910"/>
          </a:xfrm>
        </p:spPr>
        <p:txBody>
          <a:bodyPr/>
          <a:lstStyle/>
          <a:p>
            <a:pPr algn="ctr"/>
            <a:r>
              <a:rPr lang="en-US" dirty="0"/>
              <a:t>Step 3: Recalculate distances</a:t>
            </a:r>
          </a:p>
        </p:txBody>
      </p:sp>
      <p:graphicFrame>
        <p:nvGraphicFramePr>
          <p:cNvPr id="6" name="Table 5" descr="A 6 x 6 matrix of the 5 CA cities filled in with the precipitation distance between them. ">
            <a:extLst>
              <a:ext uri="{FF2B5EF4-FFF2-40B4-BE49-F238E27FC236}">
                <a16:creationId xmlns:a16="http://schemas.microsoft.com/office/drawing/2014/main" id="{739FAD61-A4C2-A229-5537-01568CCB0774}"/>
              </a:ext>
            </a:extLst>
          </p:cNvPr>
          <p:cNvGraphicFramePr>
            <a:graphicFrameLocks noGrp="1"/>
          </p:cNvGraphicFramePr>
          <p:nvPr>
            <p:extLst>
              <p:ext uri="{D42A27DB-BD31-4B8C-83A1-F6EECF244321}">
                <p14:modId xmlns:p14="http://schemas.microsoft.com/office/powerpoint/2010/main" val="3044098191"/>
              </p:ext>
            </p:extLst>
          </p:nvPr>
        </p:nvGraphicFramePr>
        <p:xfrm>
          <a:off x="6096000" y="1816742"/>
          <a:ext cx="5909736" cy="3730752"/>
        </p:xfrm>
        <a:graphic>
          <a:graphicData uri="http://schemas.openxmlformats.org/drawingml/2006/table">
            <a:tbl>
              <a:tblPr firstRow="1" bandRow="1">
                <a:tableStyleId>{5940675A-B579-460E-94D1-54222C63F5DA}</a:tableStyleId>
              </a:tblPr>
              <a:tblGrid>
                <a:gridCol w="984956">
                  <a:extLst>
                    <a:ext uri="{9D8B030D-6E8A-4147-A177-3AD203B41FA5}">
                      <a16:colId xmlns:a16="http://schemas.microsoft.com/office/drawing/2014/main" val="3502435801"/>
                    </a:ext>
                  </a:extLst>
                </a:gridCol>
                <a:gridCol w="984956">
                  <a:extLst>
                    <a:ext uri="{9D8B030D-6E8A-4147-A177-3AD203B41FA5}">
                      <a16:colId xmlns:a16="http://schemas.microsoft.com/office/drawing/2014/main" val="3429651815"/>
                    </a:ext>
                  </a:extLst>
                </a:gridCol>
                <a:gridCol w="984956">
                  <a:extLst>
                    <a:ext uri="{9D8B030D-6E8A-4147-A177-3AD203B41FA5}">
                      <a16:colId xmlns:a16="http://schemas.microsoft.com/office/drawing/2014/main" val="683091713"/>
                    </a:ext>
                  </a:extLst>
                </a:gridCol>
                <a:gridCol w="984956">
                  <a:extLst>
                    <a:ext uri="{9D8B030D-6E8A-4147-A177-3AD203B41FA5}">
                      <a16:colId xmlns:a16="http://schemas.microsoft.com/office/drawing/2014/main" val="4051053422"/>
                    </a:ext>
                  </a:extLst>
                </a:gridCol>
                <a:gridCol w="984956">
                  <a:extLst>
                    <a:ext uri="{9D8B030D-6E8A-4147-A177-3AD203B41FA5}">
                      <a16:colId xmlns:a16="http://schemas.microsoft.com/office/drawing/2014/main" val="1539733665"/>
                    </a:ext>
                  </a:extLst>
                </a:gridCol>
                <a:gridCol w="984956">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Sac</a:t>
                      </a:r>
                    </a:p>
                  </a:txBody>
                  <a:tcPr anchor="ctr"/>
                </a:tc>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1.92</a:t>
                      </a:r>
                    </a:p>
                  </a:txBody>
                  <a:tcPr anchor="ctr"/>
                </a:tc>
                <a:tc>
                  <a:txBody>
                    <a:bodyPr/>
                    <a:lstStyle/>
                    <a:p>
                      <a:r>
                        <a:rPr lang="en-US" dirty="0">
                          <a:latin typeface="Arial" panose="020B0604020202020204" pitchFamily="34" charset="0"/>
                          <a:cs typeface="Arial" panose="020B0604020202020204" pitchFamily="34" charset="0"/>
                        </a:rPr>
                        <a:t>11.33</a:t>
                      </a:r>
                    </a:p>
                  </a:txBody>
                  <a:tcPr anchor="ctr"/>
                </a:tc>
                <a:tc>
                  <a:txBody>
                    <a:bodyPr/>
                    <a:lstStyle/>
                    <a:p>
                      <a:r>
                        <a:rPr lang="en-US" dirty="0">
                          <a:latin typeface="Arial" panose="020B0604020202020204" pitchFamily="34" charset="0"/>
                          <a:cs typeface="Arial" panose="020B0604020202020204" pitchFamily="34" charset="0"/>
                        </a:rPr>
                        <a:t>9.12</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extLst>
                  <a:ext uri="{0D108BD9-81ED-4DB2-BD59-A6C34878D82A}">
                    <a16:rowId xmlns:a16="http://schemas.microsoft.com/office/drawing/2014/main" val="4069858262"/>
                  </a:ext>
                </a:extLst>
              </a:tr>
              <a:tr h="621792">
                <a:tc>
                  <a:txBody>
                    <a:bodyPr/>
                    <a:lstStyle/>
                    <a:p>
                      <a:r>
                        <a:rPr lang="en-US" dirty="0">
                          <a:latin typeface="Arial" panose="020B0604020202020204" pitchFamily="34" charset="0"/>
                          <a:cs typeface="Arial" panose="020B0604020202020204" pitchFamily="34" charset="0"/>
                        </a:rPr>
                        <a:t>Sac</a:t>
                      </a:r>
                    </a:p>
                  </a:txBody>
                  <a:tcPr anchor="ctr"/>
                </a:tc>
                <a:tc>
                  <a:txBody>
                    <a:bodyPr/>
                    <a:lstStyle/>
                    <a:p>
                      <a:r>
                        <a:rPr lang="en-US" dirty="0">
                          <a:latin typeface="Arial" panose="020B0604020202020204" pitchFamily="34" charset="0"/>
                          <a:cs typeface="Arial" panose="020B0604020202020204" pitchFamily="34" charset="0"/>
                        </a:rPr>
                        <a:t>1.92</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5.55</a:t>
                      </a:r>
                    </a:p>
                  </a:txBody>
                  <a:tcPr anchor="ctr"/>
                </a:tc>
                <a:extLst>
                  <a:ext uri="{0D108BD9-81ED-4DB2-BD59-A6C34878D82A}">
                    <a16:rowId xmlns:a16="http://schemas.microsoft.com/office/drawing/2014/main" val="1420765732"/>
                  </a:ext>
                </a:extLst>
              </a:tr>
              <a:tr h="621792">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11.33</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9.12</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extLst>
                  <a:ext uri="{0D108BD9-81ED-4DB2-BD59-A6C34878D82A}">
                    <a16:rowId xmlns:a16="http://schemas.microsoft.com/office/drawing/2014/main" val="4020185635"/>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tc>
                  <a:txBody>
                    <a:bodyPr/>
                    <a:lstStyle/>
                    <a:p>
                      <a:r>
                        <a:rPr lang="en-US" dirty="0">
                          <a:latin typeface="Arial" panose="020B0604020202020204" pitchFamily="34" charset="0"/>
                          <a:cs typeface="Arial" panose="020B0604020202020204" pitchFamily="34" charset="0"/>
                        </a:rPr>
                        <a:t>5.55</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sp>
        <p:nvSpPr>
          <p:cNvPr id="7" name="TextBox 6">
            <a:extLst>
              <a:ext uri="{FF2B5EF4-FFF2-40B4-BE49-F238E27FC236}">
                <a16:creationId xmlns:a16="http://schemas.microsoft.com/office/drawing/2014/main" id="{163A9866-3CF1-F3DF-D885-99DE80058177}"/>
              </a:ext>
            </a:extLst>
          </p:cNvPr>
          <p:cNvSpPr txBox="1"/>
          <p:nvPr/>
        </p:nvSpPr>
        <p:spPr>
          <a:xfrm>
            <a:off x="1064126" y="899832"/>
            <a:ext cx="10334689" cy="400110"/>
          </a:xfrm>
          <a:prstGeom prst="rect">
            <a:avLst/>
          </a:prstGeom>
          <a:noFill/>
        </p:spPr>
        <p:txBody>
          <a:bodyPr wrap="none" rtlCol="0">
            <a:spAutoFit/>
          </a:bodyPr>
          <a:lstStyle/>
          <a:p>
            <a:r>
              <a:rPr lang="en-US" sz="2000" dirty="0"/>
              <a:t>After merging to create a cluster, re-compute distances from the new node to all other nodes</a:t>
            </a:r>
          </a:p>
        </p:txBody>
      </p:sp>
      <p:graphicFrame>
        <p:nvGraphicFramePr>
          <p:cNvPr id="8" name="Table 7" descr="A 5 x 5 matrix of the 5 CA cities with Davis and Sacramento grouped together. Now the maximum distance between the Davis-Sac group and the other cities is filled in.">
            <a:extLst>
              <a:ext uri="{FF2B5EF4-FFF2-40B4-BE49-F238E27FC236}">
                <a16:creationId xmlns:a16="http://schemas.microsoft.com/office/drawing/2014/main" id="{DBC79F68-6D39-C3D1-D75E-0D101969F62C}"/>
              </a:ext>
            </a:extLst>
          </p:cNvPr>
          <p:cNvGraphicFramePr>
            <a:graphicFrameLocks noGrp="1"/>
          </p:cNvGraphicFramePr>
          <p:nvPr>
            <p:extLst>
              <p:ext uri="{D42A27DB-BD31-4B8C-83A1-F6EECF244321}">
                <p14:modId xmlns:p14="http://schemas.microsoft.com/office/powerpoint/2010/main" val="3590939226"/>
              </p:ext>
            </p:extLst>
          </p:nvPr>
        </p:nvGraphicFramePr>
        <p:xfrm>
          <a:off x="287862" y="1816742"/>
          <a:ext cx="5435603" cy="3108960"/>
        </p:xfrm>
        <a:graphic>
          <a:graphicData uri="http://schemas.openxmlformats.org/drawingml/2006/table">
            <a:tbl>
              <a:tblPr firstRow="1" bandRow="1">
                <a:tableStyleId>{5940675A-B579-460E-94D1-54222C63F5DA}</a:tableStyleId>
              </a:tblPr>
              <a:tblGrid>
                <a:gridCol w="1439113">
                  <a:extLst>
                    <a:ext uri="{9D8B030D-6E8A-4147-A177-3AD203B41FA5}">
                      <a16:colId xmlns:a16="http://schemas.microsoft.com/office/drawing/2014/main" val="3502435801"/>
                    </a:ext>
                  </a:extLst>
                </a:gridCol>
                <a:gridCol w="1289592">
                  <a:extLst>
                    <a:ext uri="{9D8B030D-6E8A-4147-A177-3AD203B41FA5}">
                      <a16:colId xmlns:a16="http://schemas.microsoft.com/office/drawing/2014/main" val="3429651815"/>
                    </a:ext>
                  </a:extLst>
                </a:gridCol>
                <a:gridCol w="990557">
                  <a:extLst>
                    <a:ext uri="{9D8B030D-6E8A-4147-A177-3AD203B41FA5}">
                      <a16:colId xmlns:a16="http://schemas.microsoft.com/office/drawing/2014/main" val="4051053422"/>
                    </a:ext>
                  </a:extLst>
                </a:gridCol>
                <a:gridCol w="852742">
                  <a:extLst>
                    <a:ext uri="{9D8B030D-6E8A-4147-A177-3AD203B41FA5}">
                      <a16:colId xmlns:a16="http://schemas.microsoft.com/office/drawing/2014/main" val="1539733665"/>
                    </a:ext>
                  </a:extLst>
                </a:gridCol>
                <a:gridCol w="863599">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extLst>
                  <a:ext uri="{0D108BD9-81ED-4DB2-BD59-A6C34878D82A}">
                    <a16:rowId xmlns:a16="http://schemas.microsoft.com/office/drawing/2014/main" val="4069858262"/>
                  </a:ext>
                </a:extLst>
              </a:tr>
              <a:tr h="621792">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extLst>
                  <a:ext uri="{0D108BD9-81ED-4DB2-BD59-A6C34878D82A}">
                    <a16:rowId xmlns:a16="http://schemas.microsoft.com/office/drawing/2014/main" val="4020185635"/>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sp>
        <p:nvSpPr>
          <p:cNvPr id="9" name="TextBox 8">
            <a:extLst>
              <a:ext uri="{FF2B5EF4-FFF2-40B4-BE49-F238E27FC236}">
                <a16:creationId xmlns:a16="http://schemas.microsoft.com/office/drawing/2014/main" id="{2D0B13C2-4C49-5E17-4708-2BA0C250ECBC}"/>
              </a:ext>
            </a:extLst>
          </p:cNvPr>
          <p:cNvSpPr txBox="1"/>
          <p:nvPr/>
        </p:nvSpPr>
        <p:spPr>
          <a:xfrm>
            <a:off x="287862" y="5153851"/>
            <a:ext cx="543560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distance value to use?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Could use minimum, maximum, or average distance.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default in r </a:t>
            </a:r>
            <a:r>
              <a:rPr lang="en-US" dirty="0" err="1">
                <a:latin typeface="Arial" panose="020B0604020202020204" pitchFamily="34" charset="0"/>
                <a:cs typeface="Arial" panose="020B0604020202020204" pitchFamily="34" charset="0"/>
              </a:rPr>
              <a:t>hclust</a:t>
            </a:r>
            <a:r>
              <a:rPr lang="en-US" dirty="0">
                <a:latin typeface="Arial" panose="020B0604020202020204" pitchFamily="34" charset="0"/>
                <a:cs typeface="Arial" panose="020B0604020202020204" pitchFamily="34" charset="0"/>
              </a:rPr>
              <a:t> is maximum</a:t>
            </a:r>
          </a:p>
        </p:txBody>
      </p:sp>
      <p:sp>
        <p:nvSpPr>
          <p:cNvPr id="10" name="Slide Number Placeholder 9">
            <a:extLst>
              <a:ext uri="{FF2B5EF4-FFF2-40B4-BE49-F238E27FC236}">
                <a16:creationId xmlns:a16="http://schemas.microsoft.com/office/drawing/2014/main" id="{51140D78-A9B4-9FF3-028A-636E37692C0F}"/>
              </a:ext>
            </a:extLst>
          </p:cNvPr>
          <p:cNvSpPr>
            <a:spLocks noGrp="1"/>
          </p:cNvSpPr>
          <p:nvPr>
            <p:ph type="sldNum" sz="quarter" idx="12"/>
          </p:nvPr>
        </p:nvSpPr>
        <p:spPr/>
        <p:txBody>
          <a:bodyPr/>
          <a:lstStyle/>
          <a:p>
            <a:fld id="{75903B3B-11F9-FD4E-A598-4D56F52A2C16}" type="slidenum">
              <a:rPr lang="en-US" smtClean="0"/>
              <a:t>10</a:t>
            </a:fld>
            <a:endParaRPr lang="en-US"/>
          </a:p>
        </p:txBody>
      </p:sp>
    </p:spTree>
    <p:extLst>
      <p:ext uri="{BB962C8B-B14F-4D97-AF65-F5344CB8AC3E}">
        <p14:creationId xmlns:p14="http://schemas.microsoft.com/office/powerpoint/2010/main" val="113316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2ED5-AD9C-3787-0B90-3FF4A1F64501}"/>
              </a:ext>
            </a:extLst>
          </p:cNvPr>
          <p:cNvSpPr>
            <a:spLocks noGrp="1"/>
          </p:cNvSpPr>
          <p:nvPr>
            <p:ph type="title"/>
          </p:nvPr>
        </p:nvSpPr>
        <p:spPr/>
        <p:txBody>
          <a:bodyPr/>
          <a:lstStyle/>
          <a:p>
            <a:r>
              <a:rPr lang="en-US" dirty="0"/>
              <a:t>Pair and Recalculate Distances… Repeat</a:t>
            </a:r>
          </a:p>
        </p:txBody>
      </p:sp>
      <p:sp>
        <p:nvSpPr>
          <p:cNvPr id="4" name="Slide Number Placeholder 3">
            <a:extLst>
              <a:ext uri="{FF2B5EF4-FFF2-40B4-BE49-F238E27FC236}">
                <a16:creationId xmlns:a16="http://schemas.microsoft.com/office/drawing/2014/main" id="{D9CA7D96-FA0E-AD9A-74DE-7910D309ACF5}"/>
              </a:ext>
            </a:extLst>
          </p:cNvPr>
          <p:cNvSpPr>
            <a:spLocks noGrp="1"/>
          </p:cNvSpPr>
          <p:nvPr>
            <p:ph type="sldNum" sz="quarter" idx="12"/>
          </p:nvPr>
        </p:nvSpPr>
        <p:spPr/>
        <p:txBody>
          <a:bodyPr/>
          <a:lstStyle/>
          <a:p>
            <a:fld id="{75903B3B-11F9-FD4E-A598-4D56F52A2C16}" type="slidenum">
              <a:rPr lang="en-US" smtClean="0"/>
              <a:t>11</a:t>
            </a:fld>
            <a:endParaRPr lang="en-US"/>
          </a:p>
        </p:txBody>
      </p:sp>
      <p:graphicFrame>
        <p:nvGraphicFramePr>
          <p:cNvPr id="5" name="Table 4" descr="A 5 x 5 matrix of the 5 CA cities with Davis and Sacramento grouped together. Now the maximum distance between the Davis-Sac group and the other cities is filled in.">
            <a:extLst>
              <a:ext uri="{FF2B5EF4-FFF2-40B4-BE49-F238E27FC236}">
                <a16:creationId xmlns:a16="http://schemas.microsoft.com/office/drawing/2014/main" id="{7A92E123-A006-916A-C940-64221A43B056}"/>
              </a:ext>
            </a:extLst>
          </p:cNvPr>
          <p:cNvGraphicFramePr>
            <a:graphicFrameLocks noGrp="1"/>
          </p:cNvGraphicFramePr>
          <p:nvPr>
            <p:extLst>
              <p:ext uri="{D42A27DB-BD31-4B8C-83A1-F6EECF244321}">
                <p14:modId xmlns:p14="http://schemas.microsoft.com/office/powerpoint/2010/main" val="107152066"/>
              </p:ext>
            </p:extLst>
          </p:nvPr>
        </p:nvGraphicFramePr>
        <p:xfrm>
          <a:off x="169329" y="1874520"/>
          <a:ext cx="5435603" cy="3108960"/>
        </p:xfrm>
        <a:graphic>
          <a:graphicData uri="http://schemas.openxmlformats.org/drawingml/2006/table">
            <a:tbl>
              <a:tblPr firstRow="1" bandRow="1">
                <a:tableStyleId>{5940675A-B579-460E-94D1-54222C63F5DA}</a:tableStyleId>
              </a:tblPr>
              <a:tblGrid>
                <a:gridCol w="1439113">
                  <a:extLst>
                    <a:ext uri="{9D8B030D-6E8A-4147-A177-3AD203B41FA5}">
                      <a16:colId xmlns:a16="http://schemas.microsoft.com/office/drawing/2014/main" val="3502435801"/>
                    </a:ext>
                  </a:extLst>
                </a:gridCol>
                <a:gridCol w="1289592">
                  <a:extLst>
                    <a:ext uri="{9D8B030D-6E8A-4147-A177-3AD203B41FA5}">
                      <a16:colId xmlns:a16="http://schemas.microsoft.com/office/drawing/2014/main" val="3429651815"/>
                    </a:ext>
                  </a:extLst>
                </a:gridCol>
                <a:gridCol w="990557">
                  <a:extLst>
                    <a:ext uri="{9D8B030D-6E8A-4147-A177-3AD203B41FA5}">
                      <a16:colId xmlns:a16="http://schemas.microsoft.com/office/drawing/2014/main" val="4051053422"/>
                    </a:ext>
                  </a:extLst>
                </a:gridCol>
                <a:gridCol w="852742">
                  <a:extLst>
                    <a:ext uri="{9D8B030D-6E8A-4147-A177-3AD203B41FA5}">
                      <a16:colId xmlns:a16="http://schemas.microsoft.com/office/drawing/2014/main" val="1539733665"/>
                    </a:ext>
                  </a:extLst>
                </a:gridCol>
                <a:gridCol w="863599">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extLst>
                  <a:ext uri="{0D108BD9-81ED-4DB2-BD59-A6C34878D82A}">
                    <a16:rowId xmlns:a16="http://schemas.microsoft.com/office/drawing/2014/main" val="4069858262"/>
                  </a:ext>
                </a:extLst>
              </a:tr>
              <a:tr h="621792">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extLst>
                  <a:ext uri="{0D108BD9-81ED-4DB2-BD59-A6C34878D82A}">
                    <a16:rowId xmlns:a16="http://schemas.microsoft.com/office/drawing/2014/main" val="4020185635"/>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graphicFrame>
        <p:nvGraphicFramePr>
          <p:cNvPr id="6" name="Table 5" descr="A 4 x 4 matrix of the 5 CA cities with Davis and Sacramento and Yosemite and Truckee now grouped together. The maximum distance between the groups and LA are filled in. ">
            <a:extLst>
              <a:ext uri="{FF2B5EF4-FFF2-40B4-BE49-F238E27FC236}">
                <a16:creationId xmlns:a16="http://schemas.microsoft.com/office/drawing/2014/main" id="{09093CEF-CEDD-3EFE-ABDB-45BD41CEC36F}"/>
              </a:ext>
            </a:extLst>
          </p:cNvPr>
          <p:cNvGraphicFramePr>
            <a:graphicFrameLocks noGrp="1"/>
          </p:cNvGraphicFramePr>
          <p:nvPr>
            <p:extLst>
              <p:ext uri="{D42A27DB-BD31-4B8C-83A1-F6EECF244321}">
                <p14:modId xmlns:p14="http://schemas.microsoft.com/office/powerpoint/2010/main" val="1091291409"/>
              </p:ext>
            </p:extLst>
          </p:nvPr>
        </p:nvGraphicFramePr>
        <p:xfrm>
          <a:off x="6096000" y="2738120"/>
          <a:ext cx="5257800" cy="2487168"/>
        </p:xfrm>
        <a:graphic>
          <a:graphicData uri="http://schemas.openxmlformats.org/drawingml/2006/table">
            <a:tbl>
              <a:tblPr firstRow="1" bandRow="1">
                <a:tableStyleId>{5940675A-B579-460E-94D1-54222C63F5DA}</a:tableStyleId>
              </a:tblPr>
              <a:tblGrid>
                <a:gridCol w="1405467">
                  <a:extLst>
                    <a:ext uri="{9D8B030D-6E8A-4147-A177-3AD203B41FA5}">
                      <a16:colId xmlns:a16="http://schemas.microsoft.com/office/drawing/2014/main" val="3502435801"/>
                    </a:ext>
                  </a:extLst>
                </a:gridCol>
                <a:gridCol w="1337733">
                  <a:extLst>
                    <a:ext uri="{9D8B030D-6E8A-4147-A177-3AD203B41FA5}">
                      <a16:colId xmlns:a16="http://schemas.microsoft.com/office/drawing/2014/main" val="3429651815"/>
                    </a:ext>
                  </a:extLst>
                </a:gridCol>
                <a:gridCol w="1388533">
                  <a:extLst>
                    <a:ext uri="{9D8B030D-6E8A-4147-A177-3AD203B41FA5}">
                      <a16:colId xmlns:a16="http://schemas.microsoft.com/office/drawing/2014/main" val="4051053422"/>
                    </a:ext>
                  </a:extLst>
                </a:gridCol>
                <a:gridCol w="1126067">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err="1">
                          <a:latin typeface="Arial" panose="020B0604020202020204" pitchFamily="34" charset="0"/>
                          <a:cs typeface="Arial" panose="020B0604020202020204" pitchFamily="34" charset="0"/>
                        </a:rPr>
                        <a:t>Yose_Truck</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extLst>
                  <a:ext uri="{0D108BD9-81ED-4DB2-BD59-A6C34878D82A}">
                    <a16:rowId xmlns:a16="http://schemas.microsoft.com/office/drawing/2014/main" val="4069858262"/>
                  </a:ext>
                </a:extLst>
              </a:tr>
              <a:tr h="621792">
                <a:tc>
                  <a:txBody>
                    <a:bodyPr/>
                    <a:lstStyle/>
                    <a:p>
                      <a:r>
                        <a:rPr lang="en-US" dirty="0" err="1">
                          <a:latin typeface="Arial" panose="020B0604020202020204" pitchFamily="34" charset="0"/>
                          <a:cs typeface="Arial" panose="020B0604020202020204" pitchFamily="34" charset="0"/>
                        </a:rPr>
                        <a:t>Yose_Truck</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spTree>
    <p:extLst>
      <p:ext uri="{BB962C8B-B14F-4D97-AF65-F5344CB8AC3E}">
        <p14:creationId xmlns:p14="http://schemas.microsoft.com/office/powerpoint/2010/main" val="22325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2E73-19F8-6FBF-28D9-9EBE631B6E09}"/>
              </a:ext>
            </a:extLst>
          </p:cNvPr>
          <p:cNvSpPr>
            <a:spLocks noGrp="1"/>
          </p:cNvSpPr>
          <p:nvPr>
            <p:ph type="title"/>
          </p:nvPr>
        </p:nvSpPr>
        <p:spPr/>
        <p:txBody>
          <a:bodyPr>
            <a:normAutofit fontScale="90000"/>
          </a:bodyPr>
          <a:lstStyle/>
          <a:p>
            <a:pPr algn="ctr"/>
            <a:r>
              <a:rPr lang="en-US" dirty="0"/>
              <a:t>Dendrograms </a:t>
            </a:r>
            <a:br>
              <a:rPr lang="en-US" dirty="0"/>
            </a:br>
            <a:r>
              <a:rPr lang="en-US" sz="4000" dirty="0"/>
              <a:t>Visual Representation of Hierarchical Clustering</a:t>
            </a:r>
            <a:r>
              <a:rPr lang="en-US" dirty="0"/>
              <a:t> </a:t>
            </a:r>
          </a:p>
        </p:txBody>
      </p:sp>
      <p:sp>
        <p:nvSpPr>
          <p:cNvPr id="7" name="Content Placeholder 6">
            <a:extLst>
              <a:ext uri="{FF2B5EF4-FFF2-40B4-BE49-F238E27FC236}">
                <a16:creationId xmlns:a16="http://schemas.microsoft.com/office/drawing/2014/main" id="{99E8FCF1-DC5A-33D1-B53E-033A2C06504B}"/>
              </a:ext>
            </a:extLst>
          </p:cNvPr>
          <p:cNvSpPr>
            <a:spLocks noGrp="1"/>
          </p:cNvSpPr>
          <p:nvPr>
            <p:ph sz="half" idx="1"/>
          </p:nvPr>
        </p:nvSpPr>
        <p:spPr>
          <a:xfrm>
            <a:off x="838200" y="2099733"/>
            <a:ext cx="5181600" cy="4077230"/>
          </a:xfrm>
        </p:spPr>
        <p:txBody>
          <a:bodyPr/>
          <a:lstStyle/>
          <a:p>
            <a:r>
              <a:rPr lang="en-US" dirty="0"/>
              <a:t>Family tree of clusters</a:t>
            </a:r>
          </a:p>
          <a:p>
            <a:r>
              <a:rPr lang="en-US" dirty="0"/>
              <a:t>Bottom = each data point as its own group</a:t>
            </a:r>
          </a:p>
          <a:p>
            <a:r>
              <a:rPr lang="en-US" dirty="0"/>
              <a:t>As you move up, similar groups are combined</a:t>
            </a:r>
          </a:p>
          <a:p>
            <a:r>
              <a:rPr lang="en-US" dirty="0"/>
              <a:t>The shorter the line, the more similar data points are </a:t>
            </a:r>
          </a:p>
        </p:txBody>
      </p:sp>
      <p:sp>
        <p:nvSpPr>
          <p:cNvPr id="4" name="Slide Number Placeholder 3">
            <a:extLst>
              <a:ext uri="{FF2B5EF4-FFF2-40B4-BE49-F238E27FC236}">
                <a16:creationId xmlns:a16="http://schemas.microsoft.com/office/drawing/2014/main" id="{E7404B7D-C54D-8B80-456A-79DA4CB1B9F5}"/>
              </a:ext>
            </a:extLst>
          </p:cNvPr>
          <p:cNvSpPr>
            <a:spLocks noGrp="1"/>
          </p:cNvSpPr>
          <p:nvPr>
            <p:ph type="sldNum" sz="quarter" idx="12"/>
          </p:nvPr>
        </p:nvSpPr>
        <p:spPr/>
        <p:txBody>
          <a:bodyPr/>
          <a:lstStyle/>
          <a:p>
            <a:fld id="{75903B3B-11F9-FD4E-A598-4D56F52A2C16}" type="slidenum">
              <a:rPr lang="en-US" smtClean="0"/>
              <a:t>12</a:t>
            </a:fld>
            <a:endParaRPr lang="en-US"/>
          </a:p>
        </p:txBody>
      </p:sp>
      <p:pic>
        <p:nvPicPr>
          <p:cNvPr id="14" name="Content Placeholder 13" descr="A tree depicting the relationship between the 5 CA cities with respect to their precipitation distances. This is a visual representation of the distance matrix on the previous slide. ">
            <a:extLst>
              <a:ext uri="{FF2B5EF4-FFF2-40B4-BE49-F238E27FC236}">
                <a16:creationId xmlns:a16="http://schemas.microsoft.com/office/drawing/2014/main" id="{38BE26CD-CC26-DC4B-99BE-EBCE55F98695}"/>
              </a:ext>
            </a:extLst>
          </p:cNvPr>
          <p:cNvPicPr>
            <a:picLocks noGrp="1" noChangeAspect="1"/>
          </p:cNvPicPr>
          <p:nvPr>
            <p:ph sz="half" idx="2"/>
          </p:nvPr>
        </p:nvPicPr>
        <p:blipFill>
          <a:blip r:embed="rId3"/>
          <a:srcRect l="5643"/>
          <a:stretch>
            <a:fillRect/>
          </a:stretch>
        </p:blipFill>
        <p:spPr>
          <a:xfrm>
            <a:off x="6321058" y="2186406"/>
            <a:ext cx="4889205" cy="3674225"/>
          </a:xfrm>
          <a:prstGeom prst="rect">
            <a:avLst/>
          </a:prstGeom>
        </p:spPr>
      </p:pic>
      <p:sp>
        <p:nvSpPr>
          <p:cNvPr id="5" name="Oval 4">
            <a:extLst>
              <a:ext uri="{FF2B5EF4-FFF2-40B4-BE49-F238E27FC236}">
                <a16:creationId xmlns:a16="http://schemas.microsoft.com/office/drawing/2014/main" id="{02069322-0455-BF8C-1BAA-01DD284AEB85}"/>
              </a:ext>
            </a:extLst>
          </p:cNvPr>
          <p:cNvSpPr/>
          <p:nvPr/>
        </p:nvSpPr>
        <p:spPr>
          <a:xfrm>
            <a:off x="7326458" y="4581641"/>
            <a:ext cx="493810" cy="55513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CD4007F-809F-461C-28BF-7888FBD8B1F2}"/>
              </a:ext>
            </a:extLst>
          </p:cNvPr>
          <p:cNvSpPr/>
          <p:nvPr/>
        </p:nvSpPr>
        <p:spPr>
          <a:xfrm>
            <a:off x="6294164" y="4581641"/>
            <a:ext cx="493810" cy="55513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A309349-4E24-1832-0893-4771283C05D7}"/>
              </a:ext>
            </a:extLst>
          </p:cNvPr>
          <p:cNvSpPr/>
          <p:nvPr/>
        </p:nvSpPr>
        <p:spPr>
          <a:xfrm>
            <a:off x="9641541" y="4652682"/>
            <a:ext cx="348186" cy="4437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584B0F-ECA6-1493-79C5-3F17B888C552}"/>
              </a:ext>
            </a:extLst>
          </p:cNvPr>
          <p:cNvSpPr/>
          <p:nvPr/>
        </p:nvSpPr>
        <p:spPr>
          <a:xfrm>
            <a:off x="10721788" y="4652682"/>
            <a:ext cx="348186" cy="4437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2A094ED-8B59-4A58-7258-D374F765F401}"/>
              </a:ext>
            </a:extLst>
          </p:cNvPr>
          <p:cNvSpPr/>
          <p:nvPr/>
        </p:nvSpPr>
        <p:spPr>
          <a:xfrm>
            <a:off x="10145139" y="3801642"/>
            <a:ext cx="348186" cy="85103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4813E9-98CC-EC26-8F8C-C62806793FEF}"/>
              </a:ext>
            </a:extLst>
          </p:cNvPr>
          <p:cNvSpPr/>
          <p:nvPr/>
        </p:nvSpPr>
        <p:spPr>
          <a:xfrm>
            <a:off x="6867059" y="2248016"/>
            <a:ext cx="348186" cy="249697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5" grpId="1" animBg="1"/>
      <p:bldP spid="6" grpId="0" animBg="1"/>
      <p:bldP spid="6" grpId="1" animBg="1"/>
      <p:bldP spid="8" grpId="0" animBg="1"/>
      <p:bldP spid="8" grpId="1" animBg="1"/>
      <p:bldP spid="9" grpId="0" animBg="1"/>
      <p:bldP spid="9" grpId="1"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A524-F347-F6C9-AF69-12EF87523106}"/>
              </a:ext>
            </a:extLst>
          </p:cNvPr>
          <p:cNvSpPr>
            <a:spLocks noGrp="1"/>
          </p:cNvSpPr>
          <p:nvPr>
            <p:ph type="title"/>
          </p:nvPr>
        </p:nvSpPr>
        <p:spPr/>
        <p:txBody>
          <a:bodyPr/>
          <a:lstStyle/>
          <a:p>
            <a:r>
              <a:rPr lang="en-US" dirty="0"/>
              <a:t>K-means Clustering</a:t>
            </a:r>
          </a:p>
        </p:txBody>
      </p:sp>
      <p:sp>
        <p:nvSpPr>
          <p:cNvPr id="3" name="Content Placeholder 2">
            <a:extLst>
              <a:ext uri="{FF2B5EF4-FFF2-40B4-BE49-F238E27FC236}">
                <a16:creationId xmlns:a16="http://schemas.microsoft.com/office/drawing/2014/main" id="{8E286FDE-8335-D437-1CEB-D417C2AA3C69}"/>
              </a:ext>
            </a:extLst>
          </p:cNvPr>
          <p:cNvSpPr>
            <a:spLocks noGrp="1"/>
          </p:cNvSpPr>
          <p:nvPr>
            <p:ph idx="1"/>
          </p:nvPr>
        </p:nvSpPr>
        <p:spPr/>
        <p:txBody>
          <a:bodyPr/>
          <a:lstStyle/>
          <a:p>
            <a:pPr marL="0" indent="0">
              <a:buNone/>
            </a:pPr>
            <a:r>
              <a:rPr lang="en-US" dirty="0"/>
              <a:t>Basic steps:</a:t>
            </a:r>
          </a:p>
          <a:p>
            <a:pPr marL="514350" indent="-514350">
              <a:buFont typeface="+mj-lt"/>
              <a:buAutoNum type="arabicPeriod"/>
            </a:pPr>
            <a:r>
              <a:rPr lang="en-US" dirty="0"/>
              <a:t>Define the number of clusters desired</a:t>
            </a:r>
          </a:p>
          <a:p>
            <a:pPr marL="514350" indent="-514350">
              <a:buFont typeface="+mj-lt"/>
              <a:buAutoNum type="arabicPeriod"/>
            </a:pPr>
            <a:r>
              <a:rPr lang="en-US" dirty="0"/>
              <a:t>Randomly assign each gene to a cluster</a:t>
            </a:r>
          </a:p>
          <a:p>
            <a:pPr marL="514350" indent="-514350">
              <a:buFont typeface="+mj-lt"/>
              <a:buAutoNum type="arabicPeriod"/>
            </a:pPr>
            <a:r>
              <a:rPr lang="en-US" dirty="0"/>
              <a:t>Calculate the mean position of each cluster (aka cluster centroid)</a:t>
            </a:r>
          </a:p>
          <a:p>
            <a:pPr marL="514350" indent="-514350">
              <a:buFont typeface="+mj-lt"/>
              <a:buAutoNum type="arabicPeriod"/>
            </a:pPr>
            <a:r>
              <a:rPr lang="en-US" dirty="0"/>
              <a:t>Assign each gene to to the cluster whose centroid it is closest to</a:t>
            </a:r>
          </a:p>
          <a:p>
            <a:pPr marL="514350" indent="-514350">
              <a:buFont typeface="+mj-lt"/>
              <a:buAutoNum type="arabicPeriod"/>
            </a:pPr>
            <a:r>
              <a:rPr lang="en-US" dirty="0"/>
              <a:t>Repeat until stable </a:t>
            </a:r>
          </a:p>
        </p:txBody>
      </p:sp>
      <p:sp>
        <p:nvSpPr>
          <p:cNvPr id="4" name="Slide Number Placeholder 3">
            <a:extLst>
              <a:ext uri="{FF2B5EF4-FFF2-40B4-BE49-F238E27FC236}">
                <a16:creationId xmlns:a16="http://schemas.microsoft.com/office/drawing/2014/main" id="{E9497676-DA9A-7187-8D6C-E930EC462523}"/>
              </a:ext>
            </a:extLst>
          </p:cNvPr>
          <p:cNvSpPr>
            <a:spLocks noGrp="1"/>
          </p:cNvSpPr>
          <p:nvPr>
            <p:ph type="sldNum" sz="quarter" idx="12"/>
          </p:nvPr>
        </p:nvSpPr>
        <p:spPr/>
        <p:txBody>
          <a:bodyPr/>
          <a:lstStyle/>
          <a:p>
            <a:fld id="{75903B3B-11F9-FD4E-A598-4D56F52A2C16}" type="slidenum">
              <a:rPr lang="en-US" smtClean="0"/>
              <a:t>13</a:t>
            </a:fld>
            <a:endParaRPr lang="en-US"/>
          </a:p>
        </p:txBody>
      </p:sp>
    </p:spTree>
    <p:extLst>
      <p:ext uri="{BB962C8B-B14F-4D97-AF65-F5344CB8AC3E}">
        <p14:creationId xmlns:p14="http://schemas.microsoft.com/office/powerpoint/2010/main" val="37649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EEBD-FE02-374F-B8AF-630C6908A94E}"/>
              </a:ext>
            </a:extLst>
          </p:cNvPr>
          <p:cNvSpPr>
            <a:spLocks noGrp="1"/>
          </p:cNvSpPr>
          <p:nvPr>
            <p:ph type="title"/>
          </p:nvPr>
        </p:nvSpPr>
        <p:spPr/>
        <p:txBody>
          <a:bodyPr/>
          <a:lstStyle/>
          <a:p>
            <a:pPr algn="ctr"/>
            <a:r>
              <a:rPr lang="en-US" dirty="0"/>
              <a:t>K-means Example (3 clusters)</a:t>
            </a:r>
          </a:p>
        </p:txBody>
      </p:sp>
      <p:sp>
        <p:nvSpPr>
          <p:cNvPr id="4" name="Slide Number Placeholder 3">
            <a:extLst>
              <a:ext uri="{FF2B5EF4-FFF2-40B4-BE49-F238E27FC236}">
                <a16:creationId xmlns:a16="http://schemas.microsoft.com/office/drawing/2014/main" id="{EA551987-341A-FA2B-0A8A-90E562F0B87E}"/>
              </a:ext>
            </a:extLst>
          </p:cNvPr>
          <p:cNvSpPr>
            <a:spLocks noGrp="1"/>
          </p:cNvSpPr>
          <p:nvPr>
            <p:ph type="sldNum" sz="quarter" idx="12"/>
          </p:nvPr>
        </p:nvSpPr>
        <p:spPr/>
        <p:txBody>
          <a:bodyPr/>
          <a:lstStyle/>
          <a:p>
            <a:fld id="{75903B3B-11F9-FD4E-A598-4D56F52A2C16}" type="slidenum">
              <a:rPr lang="en-US" smtClean="0"/>
              <a:t>14</a:t>
            </a:fld>
            <a:endParaRPr lang="en-US"/>
          </a:p>
        </p:txBody>
      </p:sp>
      <p:pic>
        <p:nvPicPr>
          <p:cNvPr id="6" name="Picture 5">
            <a:extLst>
              <a:ext uri="{FF2B5EF4-FFF2-40B4-BE49-F238E27FC236}">
                <a16:creationId xmlns:a16="http://schemas.microsoft.com/office/drawing/2014/main" id="{B7D88B2D-7A5D-32E8-2E0D-30345DBB6F46}"/>
              </a:ext>
            </a:extLst>
          </p:cNvPr>
          <p:cNvPicPr>
            <a:picLocks noChangeAspect="1"/>
          </p:cNvPicPr>
          <p:nvPr/>
        </p:nvPicPr>
        <p:blipFill>
          <a:blip r:embed="rId3"/>
          <a:stretch>
            <a:fillRect/>
          </a:stretch>
        </p:blipFill>
        <p:spPr>
          <a:xfrm>
            <a:off x="2603500" y="1403350"/>
            <a:ext cx="6985000" cy="4953000"/>
          </a:xfrm>
          <a:prstGeom prst="rect">
            <a:avLst/>
          </a:prstGeom>
        </p:spPr>
      </p:pic>
      <p:pic>
        <p:nvPicPr>
          <p:cNvPr id="7" name="Picture 6">
            <a:extLst>
              <a:ext uri="{FF2B5EF4-FFF2-40B4-BE49-F238E27FC236}">
                <a16:creationId xmlns:a16="http://schemas.microsoft.com/office/drawing/2014/main" id="{0AFF2FD3-DA6E-D4DE-F2BD-A06B84A08D03}"/>
              </a:ext>
            </a:extLst>
          </p:cNvPr>
          <p:cNvPicPr>
            <a:picLocks noChangeAspect="1"/>
          </p:cNvPicPr>
          <p:nvPr/>
        </p:nvPicPr>
        <p:blipFill>
          <a:blip r:embed="rId4"/>
          <a:stretch>
            <a:fillRect/>
          </a:stretch>
        </p:blipFill>
        <p:spPr>
          <a:xfrm>
            <a:off x="2603500" y="1403350"/>
            <a:ext cx="6985000" cy="4953000"/>
          </a:xfrm>
          <a:prstGeom prst="rect">
            <a:avLst/>
          </a:prstGeom>
        </p:spPr>
      </p:pic>
      <p:pic>
        <p:nvPicPr>
          <p:cNvPr id="8" name="Picture 7">
            <a:extLst>
              <a:ext uri="{FF2B5EF4-FFF2-40B4-BE49-F238E27FC236}">
                <a16:creationId xmlns:a16="http://schemas.microsoft.com/office/drawing/2014/main" id="{A8514C98-E815-2B9D-0A61-64A532CC7CA1}"/>
              </a:ext>
            </a:extLst>
          </p:cNvPr>
          <p:cNvPicPr>
            <a:picLocks noChangeAspect="1"/>
          </p:cNvPicPr>
          <p:nvPr/>
        </p:nvPicPr>
        <p:blipFill>
          <a:blip r:embed="rId5"/>
          <a:stretch>
            <a:fillRect/>
          </a:stretch>
        </p:blipFill>
        <p:spPr>
          <a:xfrm>
            <a:off x="2603500" y="1403350"/>
            <a:ext cx="6985000" cy="4953000"/>
          </a:xfrm>
          <a:prstGeom prst="rect">
            <a:avLst/>
          </a:prstGeom>
        </p:spPr>
      </p:pic>
      <p:pic>
        <p:nvPicPr>
          <p:cNvPr id="9" name="Picture 8">
            <a:extLst>
              <a:ext uri="{FF2B5EF4-FFF2-40B4-BE49-F238E27FC236}">
                <a16:creationId xmlns:a16="http://schemas.microsoft.com/office/drawing/2014/main" id="{F607A7E2-5F2F-3A78-D380-8A12EAAEDEC9}"/>
              </a:ext>
            </a:extLst>
          </p:cNvPr>
          <p:cNvPicPr>
            <a:picLocks noChangeAspect="1"/>
          </p:cNvPicPr>
          <p:nvPr/>
        </p:nvPicPr>
        <p:blipFill>
          <a:blip r:embed="rId6"/>
          <a:stretch>
            <a:fillRect/>
          </a:stretch>
        </p:blipFill>
        <p:spPr>
          <a:xfrm>
            <a:off x="2603500" y="1403350"/>
            <a:ext cx="6985000" cy="4953000"/>
          </a:xfrm>
          <a:prstGeom prst="rect">
            <a:avLst/>
          </a:prstGeom>
        </p:spPr>
      </p:pic>
      <p:pic>
        <p:nvPicPr>
          <p:cNvPr id="10" name="Picture 9">
            <a:extLst>
              <a:ext uri="{FF2B5EF4-FFF2-40B4-BE49-F238E27FC236}">
                <a16:creationId xmlns:a16="http://schemas.microsoft.com/office/drawing/2014/main" id="{E0D12103-4BFE-1880-BA51-D35F6109E0C2}"/>
              </a:ext>
            </a:extLst>
          </p:cNvPr>
          <p:cNvPicPr>
            <a:picLocks noChangeAspect="1"/>
          </p:cNvPicPr>
          <p:nvPr/>
        </p:nvPicPr>
        <p:blipFill>
          <a:blip r:embed="rId7"/>
          <a:stretch>
            <a:fillRect/>
          </a:stretch>
        </p:blipFill>
        <p:spPr>
          <a:xfrm>
            <a:off x="2603500" y="1403350"/>
            <a:ext cx="6985000" cy="4953000"/>
          </a:xfrm>
          <a:prstGeom prst="rect">
            <a:avLst/>
          </a:prstGeom>
        </p:spPr>
      </p:pic>
      <p:pic>
        <p:nvPicPr>
          <p:cNvPr id="11" name="Picture 10">
            <a:extLst>
              <a:ext uri="{FF2B5EF4-FFF2-40B4-BE49-F238E27FC236}">
                <a16:creationId xmlns:a16="http://schemas.microsoft.com/office/drawing/2014/main" id="{6E441ABE-B5A3-9BCB-94E0-864675FE5556}"/>
              </a:ext>
            </a:extLst>
          </p:cNvPr>
          <p:cNvPicPr>
            <a:picLocks noChangeAspect="1"/>
          </p:cNvPicPr>
          <p:nvPr/>
        </p:nvPicPr>
        <p:blipFill>
          <a:blip r:embed="rId8"/>
          <a:stretch>
            <a:fillRect/>
          </a:stretch>
        </p:blipFill>
        <p:spPr>
          <a:xfrm>
            <a:off x="2603500" y="1403350"/>
            <a:ext cx="6985000" cy="4953000"/>
          </a:xfrm>
          <a:prstGeom prst="rect">
            <a:avLst/>
          </a:prstGeom>
        </p:spPr>
      </p:pic>
      <p:pic>
        <p:nvPicPr>
          <p:cNvPr id="12" name="Picture 11">
            <a:extLst>
              <a:ext uri="{FF2B5EF4-FFF2-40B4-BE49-F238E27FC236}">
                <a16:creationId xmlns:a16="http://schemas.microsoft.com/office/drawing/2014/main" id="{6788971C-E843-F8D9-38B6-B37166E3D7F1}"/>
              </a:ext>
            </a:extLst>
          </p:cNvPr>
          <p:cNvPicPr>
            <a:picLocks noChangeAspect="1"/>
          </p:cNvPicPr>
          <p:nvPr/>
        </p:nvPicPr>
        <p:blipFill>
          <a:blip r:embed="rId9"/>
          <a:stretch>
            <a:fillRect/>
          </a:stretch>
        </p:blipFill>
        <p:spPr>
          <a:xfrm>
            <a:off x="2603500" y="1403350"/>
            <a:ext cx="6985000" cy="4953000"/>
          </a:xfrm>
          <a:prstGeom prst="rect">
            <a:avLst/>
          </a:prstGeom>
        </p:spPr>
      </p:pic>
      <p:pic>
        <p:nvPicPr>
          <p:cNvPr id="13" name="Picture 12">
            <a:extLst>
              <a:ext uri="{FF2B5EF4-FFF2-40B4-BE49-F238E27FC236}">
                <a16:creationId xmlns:a16="http://schemas.microsoft.com/office/drawing/2014/main" id="{EEE77BD8-BB58-57BC-AD24-7CE618169548}"/>
              </a:ext>
            </a:extLst>
          </p:cNvPr>
          <p:cNvPicPr>
            <a:picLocks noChangeAspect="1"/>
          </p:cNvPicPr>
          <p:nvPr/>
        </p:nvPicPr>
        <p:blipFill>
          <a:blip r:embed="rId10"/>
          <a:stretch>
            <a:fillRect/>
          </a:stretch>
        </p:blipFill>
        <p:spPr>
          <a:xfrm>
            <a:off x="2603500" y="1403350"/>
            <a:ext cx="6985000" cy="4953000"/>
          </a:xfrm>
          <a:prstGeom prst="rect">
            <a:avLst/>
          </a:prstGeom>
        </p:spPr>
      </p:pic>
      <p:pic>
        <p:nvPicPr>
          <p:cNvPr id="14" name="Picture 13">
            <a:extLst>
              <a:ext uri="{FF2B5EF4-FFF2-40B4-BE49-F238E27FC236}">
                <a16:creationId xmlns:a16="http://schemas.microsoft.com/office/drawing/2014/main" id="{01F885CF-4B2C-8EA3-F13F-ACD5250E2F02}"/>
              </a:ext>
            </a:extLst>
          </p:cNvPr>
          <p:cNvPicPr>
            <a:picLocks noChangeAspect="1"/>
          </p:cNvPicPr>
          <p:nvPr/>
        </p:nvPicPr>
        <p:blipFill>
          <a:blip r:embed="rId11"/>
          <a:stretch>
            <a:fillRect/>
          </a:stretch>
        </p:blipFill>
        <p:spPr>
          <a:xfrm>
            <a:off x="2603500" y="1403350"/>
            <a:ext cx="6985000" cy="4953000"/>
          </a:xfrm>
          <a:prstGeom prst="rect">
            <a:avLst/>
          </a:prstGeom>
        </p:spPr>
      </p:pic>
      <p:pic>
        <p:nvPicPr>
          <p:cNvPr id="15" name="Picture 14" descr="A 2D representation of 3 clusters. One in the upper left is colored green and marked with “plus” points. One in the upper right is colored black with “circle” points. One in the bottom colored red with “triangle” points.  ">
            <a:extLst>
              <a:ext uri="{FF2B5EF4-FFF2-40B4-BE49-F238E27FC236}">
                <a16:creationId xmlns:a16="http://schemas.microsoft.com/office/drawing/2014/main" id="{FC213A96-2560-5B46-D475-53BDD041D6C9}"/>
              </a:ext>
            </a:extLst>
          </p:cNvPr>
          <p:cNvPicPr>
            <a:picLocks noChangeAspect="1"/>
          </p:cNvPicPr>
          <p:nvPr/>
        </p:nvPicPr>
        <p:blipFill>
          <a:blip r:embed="rId12"/>
          <a:stretch>
            <a:fillRect/>
          </a:stretch>
        </p:blipFill>
        <p:spPr>
          <a:xfrm>
            <a:off x="2603500" y="1403350"/>
            <a:ext cx="6985000" cy="4953000"/>
          </a:xfrm>
          <a:prstGeom prst="rect">
            <a:avLst/>
          </a:prstGeom>
        </p:spPr>
      </p:pic>
    </p:spTree>
    <p:extLst>
      <p:ext uri="{BB962C8B-B14F-4D97-AF65-F5344CB8AC3E}">
        <p14:creationId xmlns:p14="http://schemas.microsoft.com/office/powerpoint/2010/main" val="23331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D8EA0-240D-3178-4A46-1A5CA8C0D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EB670-972C-EAA6-7F2D-8C54B33AD48E}"/>
              </a:ext>
            </a:extLst>
          </p:cNvPr>
          <p:cNvSpPr>
            <a:spLocks noGrp="1"/>
          </p:cNvSpPr>
          <p:nvPr>
            <p:ph type="title"/>
          </p:nvPr>
        </p:nvSpPr>
        <p:spPr/>
        <p:txBody>
          <a:bodyPr/>
          <a:lstStyle/>
          <a:p>
            <a:pPr algn="ctr"/>
            <a:r>
              <a:rPr lang="en-US" dirty="0"/>
              <a:t>K-means Example (10 clusters)</a:t>
            </a:r>
          </a:p>
        </p:txBody>
      </p:sp>
      <p:sp>
        <p:nvSpPr>
          <p:cNvPr id="4" name="Slide Number Placeholder 3">
            <a:extLst>
              <a:ext uri="{FF2B5EF4-FFF2-40B4-BE49-F238E27FC236}">
                <a16:creationId xmlns:a16="http://schemas.microsoft.com/office/drawing/2014/main" id="{E6F997C6-288E-ADC0-1971-6A7D07DD3940}"/>
              </a:ext>
            </a:extLst>
          </p:cNvPr>
          <p:cNvSpPr>
            <a:spLocks noGrp="1"/>
          </p:cNvSpPr>
          <p:nvPr>
            <p:ph type="sldNum" sz="quarter" idx="12"/>
          </p:nvPr>
        </p:nvSpPr>
        <p:spPr/>
        <p:txBody>
          <a:bodyPr/>
          <a:lstStyle/>
          <a:p>
            <a:fld id="{75903B3B-11F9-FD4E-A598-4D56F52A2C16}" type="slidenum">
              <a:rPr lang="en-US" smtClean="0"/>
              <a:t>15</a:t>
            </a:fld>
            <a:endParaRPr lang="en-US"/>
          </a:p>
        </p:txBody>
      </p:sp>
      <p:pic>
        <p:nvPicPr>
          <p:cNvPr id="5" name="Picture 4">
            <a:extLst>
              <a:ext uri="{FF2B5EF4-FFF2-40B4-BE49-F238E27FC236}">
                <a16:creationId xmlns:a16="http://schemas.microsoft.com/office/drawing/2014/main" id="{1A78F6E4-C33F-4548-FAB6-C2D4B6CEFEF0}"/>
              </a:ext>
            </a:extLst>
          </p:cNvPr>
          <p:cNvPicPr>
            <a:picLocks noChangeAspect="1"/>
          </p:cNvPicPr>
          <p:nvPr/>
        </p:nvPicPr>
        <p:blipFill>
          <a:blip r:embed="rId3"/>
          <a:stretch>
            <a:fillRect/>
          </a:stretch>
        </p:blipFill>
        <p:spPr>
          <a:xfrm>
            <a:off x="2603500" y="1403350"/>
            <a:ext cx="6985000" cy="4953000"/>
          </a:xfrm>
          <a:prstGeom prst="rect">
            <a:avLst/>
          </a:prstGeom>
        </p:spPr>
      </p:pic>
      <p:pic>
        <p:nvPicPr>
          <p:cNvPr id="6" name="Picture 5">
            <a:extLst>
              <a:ext uri="{FF2B5EF4-FFF2-40B4-BE49-F238E27FC236}">
                <a16:creationId xmlns:a16="http://schemas.microsoft.com/office/drawing/2014/main" id="{98606460-AB81-9544-BE59-C96B80CDF229}"/>
              </a:ext>
            </a:extLst>
          </p:cNvPr>
          <p:cNvPicPr>
            <a:picLocks noChangeAspect="1"/>
          </p:cNvPicPr>
          <p:nvPr/>
        </p:nvPicPr>
        <p:blipFill>
          <a:blip r:embed="rId4"/>
          <a:stretch>
            <a:fillRect/>
          </a:stretch>
        </p:blipFill>
        <p:spPr>
          <a:xfrm>
            <a:off x="2603500" y="1403350"/>
            <a:ext cx="6985000" cy="4953000"/>
          </a:xfrm>
          <a:prstGeom prst="rect">
            <a:avLst/>
          </a:prstGeom>
        </p:spPr>
      </p:pic>
      <p:pic>
        <p:nvPicPr>
          <p:cNvPr id="7" name="Picture 6">
            <a:extLst>
              <a:ext uri="{FF2B5EF4-FFF2-40B4-BE49-F238E27FC236}">
                <a16:creationId xmlns:a16="http://schemas.microsoft.com/office/drawing/2014/main" id="{78EFE65E-FEF7-D7A3-3EF9-1C6E5359DD5B}"/>
              </a:ext>
            </a:extLst>
          </p:cNvPr>
          <p:cNvPicPr>
            <a:picLocks noChangeAspect="1"/>
          </p:cNvPicPr>
          <p:nvPr/>
        </p:nvPicPr>
        <p:blipFill>
          <a:blip r:embed="rId5"/>
          <a:stretch>
            <a:fillRect/>
          </a:stretch>
        </p:blipFill>
        <p:spPr>
          <a:xfrm>
            <a:off x="2603500" y="1403350"/>
            <a:ext cx="6985000" cy="4953000"/>
          </a:xfrm>
          <a:prstGeom prst="rect">
            <a:avLst/>
          </a:prstGeom>
        </p:spPr>
      </p:pic>
      <p:pic>
        <p:nvPicPr>
          <p:cNvPr id="8" name="Picture 7">
            <a:extLst>
              <a:ext uri="{FF2B5EF4-FFF2-40B4-BE49-F238E27FC236}">
                <a16:creationId xmlns:a16="http://schemas.microsoft.com/office/drawing/2014/main" id="{5FD1F2DB-DC8F-CB65-2644-984887597D55}"/>
              </a:ext>
            </a:extLst>
          </p:cNvPr>
          <p:cNvPicPr>
            <a:picLocks noChangeAspect="1"/>
          </p:cNvPicPr>
          <p:nvPr/>
        </p:nvPicPr>
        <p:blipFill>
          <a:blip r:embed="rId6"/>
          <a:stretch>
            <a:fillRect/>
          </a:stretch>
        </p:blipFill>
        <p:spPr>
          <a:xfrm>
            <a:off x="2603500" y="1403350"/>
            <a:ext cx="6985000" cy="4953000"/>
          </a:xfrm>
          <a:prstGeom prst="rect">
            <a:avLst/>
          </a:prstGeom>
        </p:spPr>
      </p:pic>
      <p:pic>
        <p:nvPicPr>
          <p:cNvPr id="9" name="Picture 8">
            <a:extLst>
              <a:ext uri="{FF2B5EF4-FFF2-40B4-BE49-F238E27FC236}">
                <a16:creationId xmlns:a16="http://schemas.microsoft.com/office/drawing/2014/main" id="{B7BF6594-547E-47FD-9ECE-59B7CC304ADA}"/>
              </a:ext>
            </a:extLst>
          </p:cNvPr>
          <p:cNvPicPr>
            <a:picLocks noChangeAspect="1"/>
          </p:cNvPicPr>
          <p:nvPr/>
        </p:nvPicPr>
        <p:blipFill>
          <a:blip r:embed="rId7"/>
          <a:stretch>
            <a:fillRect/>
          </a:stretch>
        </p:blipFill>
        <p:spPr>
          <a:xfrm>
            <a:off x="2603500" y="1403350"/>
            <a:ext cx="6985000" cy="4953000"/>
          </a:xfrm>
          <a:prstGeom prst="rect">
            <a:avLst/>
          </a:prstGeom>
        </p:spPr>
      </p:pic>
      <p:pic>
        <p:nvPicPr>
          <p:cNvPr id="10" name="Picture 9" descr="A 2D representation of 10 clusters. ">
            <a:extLst>
              <a:ext uri="{FF2B5EF4-FFF2-40B4-BE49-F238E27FC236}">
                <a16:creationId xmlns:a16="http://schemas.microsoft.com/office/drawing/2014/main" id="{51BAC681-5B19-C648-D500-65E9818C49F8}"/>
              </a:ext>
            </a:extLst>
          </p:cNvPr>
          <p:cNvPicPr>
            <a:picLocks noChangeAspect="1"/>
          </p:cNvPicPr>
          <p:nvPr/>
        </p:nvPicPr>
        <p:blipFill>
          <a:blip r:embed="rId8"/>
          <a:stretch>
            <a:fillRect/>
          </a:stretch>
        </p:blipFill>
        <p:spPr>
          <a:xfrm>
            <a:off x="2603500" y="1403350"/>
            <a:ext cx="6985000" cy="4953000"/>
          </a:xfrm>
          <a:prstGeom prst="rect">
            <a:avLst/>
          </a:prstGeom>
        </p:spPr>
      </p:pic>
    </p:spTree>
    <p:extLst>
      <p:ext uri="{BB962C8B-B14F-4D97-AF65-F5344CB8AC3E}">
        <p14:creationId xmlns:p14="http://schemas.microsoft.com/office/powerpoint/2010/main" val="23704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99757-5BA4-36E3-3C06-9B00FCCA8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B7938-0370-0410-38D4-D6CB98F2D3D1}"/>
              </a:ext>
            </a:extLst>
          </p:cNvPr>
          <p:cNvSpPr>
            <a:spLocks noGrp="1"/>
          </p:cNvSpPr>
          <p:nvPr>
            <p:ph type="title"/>
          </p:nvPr>
        </p:nvSpPr>
        <p:spPr/>
        <p:txBody>
          <a:bodyPr/>
          <a:lstStyle/>
          <a:p>
            <a:r>
              <a:rPr lang="en-US" dirty="0"/>
              <a:t>Gap-statistic</a:t>
            </a:r>
          </a:p>
        </p:txBody>
      </p:sp>
      <p:sp>
        <p:nvSpPr>
          <p:cNvPr id="3" name="Content Placeholder 2">
            <a:extLst>
              <a:ext uri="{FF2B5EF4-FFF2-40B4-BE49-F238E27FC236}">
                <a16:creationId xmlns:a16="http://schemas.microsoft.com/office/drawing/2014/main" id="{171B68BC-65AF-D4AA-3049-A33FA47408C2}"/>
              </a:ext>
            </a:extLst>
          </p:cNvPr>
          <p:cNvSpPr>
            <a:spLocks noGrp="1"/>
          </p:cNvSpPr>
          <p:nvPr>
            <p:ph idx="1"/>
          </p:nvPr>
        </p:nvSpPr>
        <p:spPr/>
        <p:txBody>
          <a:bodyPr>
            <a:normAutofit lnSpcReduction="10000"/>
          </a:bodyPr>
          <a:lstStyle/>
          <a:p>
            <a:pPr marL="0" indent="0">
              <a:buNone/>
            </a:pPr>
            <a:r>
              <a:rPr lang="en-US" dirty="0"/>
              <a:t>How do you choose the number of clusters?</a:t>
            </a:r>
          </a:p>
          <a:p>
            <a:r>
              <a:rPr lang="en-US" dirty="0"/>
              <a:t>Cluster variance = average squared distance from cluster center to each member </a:t>
            </a:r>
          </a:p>
          <a:p>
            <a:r>
              <a:rPr lang="en-US" dirty="0"/>
              <a:t>Calculate within-cluster variance for N random clusters = “Expected Random”</a:t>
            </a:r>
          </a:p>
          <a:p>
            <a:r>
              <a:rPr lang="en-US" dirty="0"/>
              <a:t>Calculate within-cluster variance for K-means clusters = “Observed”</a:t>
            </a:r>
          </a:p>
          <a:p>
            <a:r>
              <a:rPr lang="en-US" dirty="0"/>
              <a:t>Choose the smallest number of clusters that maximizes the ”gap” between observed and expected random within-cluster variance </a:t>
            </a:r>
          </a:p>
        </p:txBody>
      </p:sp>
      <p:sp>
        <p:nvSpPr>
          <p:cNvPr id="4" name="Slide Number Placeholder 3">
            <a:extLst>
              <a:ext uri="{FF2B5EF4-FFF2-40B4-BE49-F238E27FC236}">
                <a16:creationId xmlns:a16="http://schemas.microsoft.com/office/drawing/2014/main" id="{F43E0086-810F-3D5F-E98B-EEA869E5BFF1}"/>
              </a:ext>
            </a:extLst>
          </p:cNvPr>
          <p:cNvSpPr>
            <a:spLocks noGrp="1"/>
          </p:cNvSpPr>
          <p:nvPr>
            <p:ph type="sldNum" sz="quarter" idx="12"/>
          </p:nvPr>
        </p:nvSpPr>
        <p:spPr/>
        <p:txBody>
          <a:bodyPr/>
          <a:lstStyle/>
          <a:p>
            <a:fld id="{75903B3B-11F9-FD4E-A598-4D56F52A2C16}" type="slidenum">
              <a:rPr lang="en-US" smtClean="0"/>
              <a:t>16</a:t>
            </a:fld>
            <a:endParaRPr lang="en-US"/>
          </a:p>
        </p:txBody>
      </p:sp>
    </p:spTree>
    <p:extLst>
      <p:ext uri="{BB962C8B-B14F-4D97-AF65-F5344CB8AC3E}">
        <p14:creationId xmlns:p14="http://schemas.microsoft.com/office/powerpoint/2010/main" val="37713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25F4-0BC3-0B96-979E-6DCE1537BC43}"/>
              </a:ext>
            </a:extLst>
          </p:cNvPr>
          <p:cNvSpPr>
            <a:spLocks noGrp="1"/>
          </p:cNvSpPr>
          <p:nvPr>
            <p:ph type="title"/>
          </p:nvPr>
        </p:nvSpPr>
        <p:spPr/>
        <p:txBody>
          <a:bodyPr/>
          <a:lstStyle/>
          <a:p>
            <a:r>
              <a:rPr lang="en-US" dirty="0"/>
              <a:t>Gap-statistic</a:t>
            </a:r>
          </a:p>
        </p:txBody>
      </p:sp>
      <p:sp>
        <p:nvSpPr>
          <p:cNvPr id="3" name="Content Placeholder 2">
            <a:extLst>
              <a:ext uri="{FF2B5EF4-FFF2-40B4-BE49-F238E27FC236}">
                <a16:creationId xmlns:a16="http://schemas.microsoft.com/office/drawing/2014/main" id="{5E0248A4-274D-7092-D637-79FDEAB9D9B3}"/>
              </a:ext>
            </a:extLst>
          </p:cNvPr>
          <p:cNvSpPr>
            <a:spLocks noGrp="1"/>
          </p:cNvSpPr>
          <p:nvPr>
            <p:ph sz="half" idx="1"/>
          </p:nvPr>
        </p:nvSpPr>
        <p:spPr/>
        <p:txBody>
          <a:bodyPr>
            <a:normAutofit fontScale="85000" lnSpcReduction="20000"/>
          </a:bodyPr>
          <a:lstStyle/>
          <a:p>
            <a:pPr marL="0" indent="0">
              <a:buNone/>
            </a:pPr>
            <a:r>
              <a:rPr lang="en-US" dirty="0"/>
              <a:t>How do you choose the number of clusters?</a:t>
            </a:r>
          </a:p>
          <a:p>
            <a:r>
              <a:rPr lang="en-US" dirty="0"/>
              <a:t>Cluster variance = average squared distance from cluster center to each member </a:t>
            </a:r>
          </a:p>
          <a:p>
            <a:r>
              <a:rPr lang="en-US" dirty="0"/>
              <a:t>Calculate within-cluster variance for N random clusters = “Expected Random”</a:t>
            </a:r>
          </a:p>
          <a:p>
            <a:r>
              <a:rPr lang="en-US" dirty="0"/>
              <a:t>Calculate within-cluster variance for K-means clusters = “Observed”</a:t>
            </a:r>
          </a:p>
          <a:p>
            <a:r>
              <a:rPr lang="en-US" dirty="0"/>
              <a:t>Choose the smallest number of clusters that maximizes the ”gap” between observed and expected random within-cluster variance </a:t>
            </a:r>
          </a:p>
        </p:txBody>
      </p:sp>
      <p:graphicFrame>
        <p:nvGraphicFramePr>
          <p:cNvPr id="7" name="Content Placeholder 6" descr="A scatterplot with the number of clusters or k on the x axis and the gap statistic on the y axis. The points clime until k reaches 4 and then the points plateau.">
            <a:extLst>
              <a:ext uri="{FF2B5EF4-FFF2-40B4-BE49-F238E27FC236}">
                <a16:creationId xmlns:a16="http://schemas.microsoft.com/office/drawing/2014/main" id="{DC9960B9-2371-37CF-E396-F57955EEE430}"/>
              </a:ext>
            </a:extLst>
          </p:cNvPr>
          <p:cNvGraphicFramePr>
            <a:graphicFrameLocks noGrp="1"/>
          </p:cNvGraphicFramePr>
          <p:nvPr>
            <p:ph sz="half" idx="2"/>
            <p:extLst>
              <p:ext uri="{D42A27DB-BD31-4B8C-83A1-F6EECF244321}">
                <p14:modId xmlns:p14="http://schemas.microsoft.com/office/powerpoint/2010/main" val="2640054027"/>
              </p:ext>
            </p:extLst>
          </p:nvPr>
        </p:nvGraphicFramePr>
        <p:xfrm>
          <a:off x="6172199" y="1442319"/>
          <a:ext cx="5638043" cy="473464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1D33B5A-B629-92F8-3606-2A60296CF090}"/>
              </a:ext>
            </a:extLst>
          </p:cNvPr>
          <p:cNvSpPr>
            <a:spLocks noGrp="1"/>
          </p:cNvSpPr>
          <p:nvPr>
            <p:ph type="sldNum" sz="quarter" idx="12"/>
          </p:nvPr>
        </p:nvSpPr>
        <p:spPr/>
        <p:txBody>
          <a:bodyPr/>
          <a:lstStyle/>
          <a:p>
            <a:fld id="{75903B3B-11F9-FD4E-A598-4D56F52A2C16}" type="slidenum">
              <a:rPr lang="en-US" smtClean="0"/>
              <a:t>17</a:t>
            </a:fld>
            <a:endParaRPr lang="en-US"/>
          </a:p>
        </p:txBody>
      </p:sp>
    </p:spTree>
    <p:extLst>
      <p:ext uri="{BB962C8B-B14F-4D97-AF65-F5344CB8AC3E}">
        <p14:creationId xmlns:p14="http://schemas.microsoft.com/office/powerpoint/2010/main" val="32727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ED9193-A006-D32D-3FB1-BF23591C15CD}"/>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Key Concepts</a:t>
            </a:r>
          </a:p>
        </p:txBody>
      </p:sp>
      <p:sp>
        <p:nvSpPr>
          <p:cNvPr id="3" name="Content Placeholder 2">
            <a:extLst>
              <a:ext uri="{FF2B5EF4-FFF2-40B4-BE49-F238E27FC236}">
                <a16:creationId xmlns:a16="http://schemas.microsoft.com/office/drawing/2014/main" id="{CE1EA637-102F-2A4B-DA19-6C5A82965AAD}"/>
              </a:ext>
            </a:extLst>
          </p:cNvPr>
          <p:cNvSpPr>
            <a:spLocks noGrp="1"/>
          </p:cNvSpPr>
          <p:nvPr>
            <p:ph idx="1"/>
          </p:nvPr>
        </p:nvSpPr>
        <p:spPr>
          <a:xfrm>
            <a:off x="5452533" y="804671"/>
            <a:ext cx="5940891" cy="5551677"/>
          </a:xfrm>
        </p:spPr>
        <p:txBody>
          <a:bodyPr anchor="ctr">
            <a:normAutofit/>
          </a:bodyPr>
          <a:lstStyle/>
          <a:p>
            <a:r>
              <a:rPr lang="en-US" dirty="0"/>
              <a:t>Clustering looks for patterns in gene expression data </a:t>
            </a:r>
          </a:p>
          <a:p>
            <a:pPr lvl="1"/>
            <a:r>
              <a:rPr lang="en-US" sz="2800" dirty="0"/>
              <a:t>Especially helpful with large data sets</a:t>
            </a:r>
          </a:p>
          <a:p>
            <a:pPr lvl="1"/>
            <a:r>
              <a:rPr lang="en-US" sz="2800" dirty="0"/>
              <a:t>Can cluster by samples or genes</a:t>
            </a:r>
          </a:p>
          <a:p>
            <a:r>
              <a:rPr lang="en-US" dirty="0"/>
              <a:t>Hierarchical clustering starts with closest pair</a:t>
            </a:r>
          </a:p>
          <a:p>
            <a:r>
              <a:rPr lang="en-US" dirty="0"/>
              <a:t>K means clustering starts with k number of clusters</a:t>
            </a:r>
          </a:p>
          <a:p>
            <a:r>
              <a:rPr lang="en-US" dirty="0"/>
              <a:t>Gap statistic can identify the ideal number of clusters </a:t>
            </a:r>
          </a:p>
          <a:p>
            <a:endParaRPr lang="en-US" dirty="0"/>
          </a:p>
        </p:txBody>
      </p:sp>
      <p:sp>
        <p:nvSpPr>
          <p:cNvPr id="4" name="Slide Number Placeholder 3">
            <a:extLst>
              <a:ext uri="{FF2B5EF4-FFF2-40B4-BE49-F238E27FC236}">
                <a16:creationId xmlns:a16="http://schemas.microsoft.com/office/drawing/2014/main" id="{AC3F50C4-08E2-7F5E-588F-CB907AD1D73F}"/>
              </a:ext>
            </a:extLst>
          </p:cNvPr>
          <p:cNvSpPr>
            <a:spLocks noGrp="1"/>
          </p:cNvSpPr>
          <p:nvPr>
            <p:ph type="sldNum" sz="quarter" idx="12"/>
          </p:nvPr>
        </p:nvSpPr>
        <p:spPr>
          <a:xfrm>
            <a:off x="8610600" y="6356350"/>
            <a:ext cx="2743200" cy="365125"/>
          </a:xfrm>
        </p:spPr>
        <p:txBody>
          <a:bodyPr>
            <a:normAutofit/>
          </a:bodyPr>
          <a:lstStyle/>
          <a:p>
            <a:pPr>
              <a:spcAft>
                <a:spcPts val="600"/>
              </a:spcAft>
            </a:pPr>
            <a:fld id="{75903B3B-11F9-FD4E-A598-4D56F52A2C16}" type="slidenum">
              <a:rPr lang="en-US" smtClean="0"/>
              <a:pPr>
                <a:spcAft>
                  <a:spcPts val="600"/>
                </a:spcAft>
              </a:pPr>
              <a:t>18</a:t>
            </a:fld>
            <a:endParaRPr lang="en-US"/>
          </a:p>
        </p:txBody>
      </p:sp>
    </p:spTree>
    <p:extLst>
      <p:ext uri="{BB962C8B-B14F-4D97-AF65-F5344CB8AC3E}">
        <p14:creationId xmlns:p14="http://schemas.microsoft.com/office/powerpoint/2010/main" val="333718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AC26C-4AD8-2E46-F64C-25FFDACBE374}"/>
              </a:ext>
            </a:extLst>
          </p:cNvPr>
          <p:cNvSpPr>
            <a:spLocks noGrp="1"/>
          </p:cNvSpPr>
          <p:nvPr>
            <p:ph type="title"/>
          </p:nvPr>
        </p:nvSpPr>
        <p:spPr>
          <a:xfrm>
            <a:off x="838200" y="365125"/>
            <a:ext cx="10515600" cy="1325563"/>
          </a:xfrm>
        </p:spPr>
        <p:txBody>
          <a:bodyPr>
            <a:normAutofit/>
          </a:bodyPr>
          <a:lstStyle/>
          <a:p>
            <a:r>
              <a:rPr lang="en-US" sz="5400"/>
              <a:t>Learning Objectives</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descr="3 statements outlining the learning objectives colored decoratively. The statements are: 1) Define clustering as an alternative to differential gene expression analysis, 2) Identify the differences between clustering methods, 3) Explain how the gap-statistic can address one of the limitations to k-means clustering.">
            <a:extLst>
              <a:ext uri="{FF2B5EF4-FFF2-40B4-BE49-F238E27FC236}">
                <a16:creationId xmlns:a16="http://schemas.microsoft.com/office/drawing/2014/main" id="{CACB5667-3D23-0665-63F0-128ABDEBC785}"/>
              </a:ext>
            </a:extLst>
          </p:cNvPr>
          <p:cNvGraphicFramePr>
            <a:graphicFrameLocks noGrp="1"/>
          </p:cNvGraphicFramePr>
          <p:nvPr>
            <p:ph idx="1"/>
            <p:extLst>
              <p:ext uri="{D42A27DB-BD31-4B8C-83A1-F6EECF244321}">
                <p14:modId xmlns:p14="http://schemas.microsoft.com/office/powerpoint/2010/main" val="424491006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701ED95-C859-62E4-8E8F-90144F737961}"/>
              </a:ext>
            </a:extLst>
          </p:cNvPr>
          <p:cNvSpPr>
            <a:spLocks noGrp="1"/>
          </p:cNvSpPr>
          <p:nvPr>
            <p:ph type="sldNum" sz="quarter" idx="12"/>
          </p:nvPr>
        </p:nvSpPr>
        <p:spPr/>
        <p:txBody>
          <a:bodyPr/>
          <a:lstStyle/>
          <a:p>
            <a:fld id="{75903B3B-11F9-FD4E-A598-4D56F52A2C16}" type="slidenum">
              <a:rPr lang="en-US" smtClean="0"/>
              <a:t>2</a:t>
            </a:fld>
            <a:endParaRPr lang="en-US"/>
          </a:p>
        </p:txBody>
      </p:sp>
    </p:spTree>
    <p:extLst>
      <p:ext uri="{BB962C8B-B14F-4D97-AF65-F5344CB8AC3E}">
        <p14:creationId xmlns:p14="http://schemas.microsoft.com/office/powerpoint/2010/main" val="378168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D7D6-48F4-6F2E-7C46-74E410B5F28A}"/>
              </a:ext>
            </a:extLst>
          </p:cNvPr>
          <p:cNvSpPr>
            <a:spLocks noGrp="1"/>
          </p:cNvSpPr>
          <p:nvPr>
            <p:ph type="title"/>
          </p:nvPr>
        </p:nvSpPr>
        <p:spPr>
          <a:xfrm>
            <a:off x="838200" y="202586"/>
            <a:ext cx="10515600" cy="1325563"/>
          </a:xfrm>
        </p:spPr>
        <p:txBody>
          <a:bodyPr/>
          <a:lstStyle/>
          <a:p>
            <a:r>
              <a:rPr lang="en-US" dirty="0"/>
              <a:t>What is Clustering?</a:t>
            </a:r>
          </a:p>
        </p:txBody>
      </p:sp>
      <p:sp>
        <p:nvSpPr>
          <p:cNvPr id="3" name="Content Placeholder 2">
            <a:extLst>
              <a:ext uri="{FF2B5EF4-FFF2-40B4-BE49-F238E27FC236}">
                <a16:creationId xmlns:a16="http://schemas.microsoft.com/office/drawing/2014/main" id="{CD08ADC3-F2BC-785C-187C-AC1CF22261B3}"/>
              </a:ext>
            </a:extLst>
          </p:cNvPr>
          <p:cNvSpPr>
            <a:spLocks noGrp="1"/>
          </p:cNvSpPr>
          <p:nvPr>
            <p:ph idx="1"/>
          </p:nvPr>
        </p:nvSpPr>
        <p:spPr>
          <a:xfrm>
            <a:off x="838200" y="1459579"/>
            <a:ext cx="10515600" cy="1198562"/>
          </a:xfrm>
        </p:spPr>
        <p:txBody>
          <a:bodyPr>
            <a:normAutofit fontScale="92500" lnSpcReduction="10000"/>
          </a:bodyPr>
          <a:lstStyle/>
          <a:p>
            <a:r>
              <a:rPr lang="en-US" dirty="0"/>
              <a:t>Alternative to doing differential gene expression analysis</a:t>
            </a:r>
          </a:p>
          <a:p>
            <a:r>
              <a:rPr lang="en-US" dirty="0"/>
              <a:t>Look for </a:t>
            </a:r>
            <a:r>
              <a:rPr lang="en-US" i="1" dirty="0"/>
              <a:t>patterns</a:t>
            </a:r>
            <a:r>
              <a:rPr lang="en-US" dirty="0"/>
              <a:t> in </a:t>
            </a:r>
            <a:r>
              <a:rPr lang="en-US" dirty="0" err="1"/>
              <a:t>RNAseq</a:t>
            </a:r>
            <a:r>
              <a:rPr lang="en-US" dirty="0"/>
              <a:t> data</a:t>
            </a:r>
          </a:p>
          <a:p>
            <a:pPr lvl="1"/>
            <a:r>
              <a:rPr lang="en-US" dirty="0"/>
              <a:t>Especially useful as the data sets get larger</a:t>
            </a:r>
          </a:p>
        </p:txBody>
      </p:sp>
      <p:graphicFrame>
        <p:nvGraphicFramePr>
          <p:cNvPr id="5" name="Chart 4" descr="A bar plot with two genotypes on the x axis and log2(cpm) on the y axis. Each genotype has 2 bars, a blue bar for a Sun treatment and an orange bar for a Shade treatment. The blue bar is higher for one genotype and the orange bar is higher for the other genotype. ">
            <a:extLst>
              <a:ext uri="{FF2B5EF4-FFF2-40B4-BE49-F238E27FC236}">
                <a16:creationId xmlns:a16="http://schemas.microsoft.com/office/drawing/2014/main" id="{58E7F2A2-62DF-E831-7475-82F4AB65DCF9}"/>
              </a:ext>
            </a:extLst>
          </p:cNvPr>
          <p:cNvGraphicFramePr/>
          <p:nvPr>
            <p:extLst>
              <p:ext uri="{D42A27DB-BD31-4B8C-83A1-F6EECF244321}">
                <p14:modId xmlns:p14="http://schemas.microsoft.com/office/powerpoint/2010/main" val="3490145858"/>
              </p:ext>
            </p:extLst>
          </p:nvPr>
        </p:nvGraphicFramePr>
        <p:xfrm>
          <a:off x="0" y="3114038"/>
          <a:ext cx="6265930" cy="33788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6ECB543D-7E43-CE92-08A8-656D0452320E}"/>
              </a:ext>
            </a:extLst>
          </p:cNvPr>
          <p:cNvSpPr txBox="1"/>
          <p:nvPr/>
        </p:nvSpPr>
        <p:spPr>
          <a:xfrm>
            <a:off x="6788150" y="6166531"/>
            <a:ext cx="4740400" cy="246221"/>
          </a:xfrm>
          <a:prstGeom prst="rect">
            <a:avLst/>
          </a:prstGeom>
          <a:noFill/>
        </p:spPr>
        <p:txBody>
          <a:bodyPr wrap="none" rtlCol="0">
            <a:spAutoFit/>
          </a:bodyPr>
          <a:lstStyle/>
          <a:p>
            <a:r>
              <a:rPr lang="en-US" sz="1000" dirty="0"/>
              <a:t>https://</a:t>
            </a:r>
            <a:r>
              <a:rPr lang="en-US" sz="1000" dirty="0" err="1"/>
              <a:t>www.geeksforgeeks.org</a:t>
            </a:r>
            <a:r>
              <a:rPr lang="en-US" sz="1000" dirty="0"/>
              <a:t>/machine-learning/clustering-in-machine-learning/</a:t>
            </a:r>
          </a:p>
        </p:txBody>
      </p:sp>
      <p:grpSp>
        <p:nvGrpSpPr>
          <p:cNvPr id="15" name="Group 14">
            <a:extLst>
              <a:ext uri="{FF2B5EF4-FFF2-40B4-BE49-F238E27FC236}">
                <a16:creationId xmlns:a16="http://schemas.microsoft.com/office/drawing/2014/main" id="{4097BCA5-7F6A-9E5D-87D6-95023F7AD42F}"/>
              </a:ext>
            </a:extLst>
          </p:cNvPr>
          <p:cNvGrpSpPr/>
          <p:nvPr/>
        </p:nvGrpSpPr>
        <p:grpSpPr>
          <a:xfrm>
            <a:off x="6788150" y="2784473"/>
            <a:ext cx="4308016" cy="3378837"/>
            <a:chOff x="6788150" y="2784473"/>
            <a:chExt cx="4308016" cy="3378837"/>
          </a:xfrm>
        </p:grpSpPr>
        <p:pic>
          <p:nvPicPr>
            <p:cNvPr id="11" name="Picture 10" descr="Unlabeled x-y space with blue, yellow, green, and purple points in clusters that are circled in red. The yellow, green and purple clusters are closest together. ">
              <a:extLst>
                <a:ext uri="{FF2B5EF4-FFF2-40B4-BE49-F238E27FC236}">
                  <a16:creationId xmlns:a16="http://schemas.microsoft.com/office/drawing/2014/main" id="{E857972D-5B6F-98C5-38A1-9A642FBE9D52}"/>
                </a:ext>
              </a:extLst>
            </p:cNvPr>
            <p:cNvPicPr>
              <a:picLocks noChangeAspect="1"/>
            </p:cNvPicPr>
            <p:nvPr/>
          </p:nvPicPr>
          <p:blipFill>
            <a:blip r:embed="rId4"/>
            <a:srcRect/>
            <a:stretch>
              <a:fillRect/>
            </a:stretch>
          </p:blipFill>
          <p:spPr>
            <a:xfrm>
              <a:off x="6788150" y="2784473"/>
              <a:ext cx="4308016" cy="3378837"/>
            </a:xfrm>
            <a:prstGeom prst="rect">
              <a:avLst/>
            </a:prstGeom>
          </p:spPr>
        </p:pic>
        <p:sp>
          <p:nvSpPr>
            <p:cNvPr id="13" name="Rectangle 12">
              <a:extLst>
                <a:ext uri="{FF2B5EF4-FFF2-40B4-BE49-F238E27FC236}">
                  <a16:creationId xmlns:a16="http://schemas.microsoft.com/office/drawing/2014/main" id="{2BECB5BF-D091-FCF1-C4D0-A175B7C3B91F}"/>
                </a:ext>
              </a:extLst>
            </p:cNvPr>
            <p:cNvSpPr/>
            <p:nvPr/>
          </p:nvSpPr>
          <p:spPr>
            <a:xfrm>
              <a:off x="8614229" y="2792244"/>
              <a:ext cx="812800" cy="201168"/>
            </a:xfrm>
            <a:prstGeom prst="rect">
              <a:avLst/>
            </a:prstGeom>
            <a:solidFill>
              <a:srgbClr val="F3F3F3"/>
            </a:solidFill>
            <a:ln>
              <a:solidFill>
                <a:srgbClr val="F3F3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a:extLst>
              <a:ext uri="{FF2B5EF4-FFF2-40B4-BE49-F238E27FC236}">
                <a16:creationId xmlns:a16="http://schemas.microsoft.com/office/drawing/2014/main" id="{C0D35996-5434-C980-E2BB-5144C3C39F1A}"/>
              </a:ext>
            </a:extLst>
          </p:cNvPr>
          <p:cNvSpPr>
            <a:spLocks noGrp="1"/>
          </p:cNvSpPr>
          <p:nvPr>
            <p:ph type="sldNum" sz="quarter" idx="12"/>
          </p:nvPr>
        </p:nvSpPr>
        <p:spPr>
          <a:xfrm>
            <a:off x="9278536" y="6401942"/>
            <a:ext cx="2743200" cy="365125"/>
          </a:xfrm>
        </p:spPr>
        <p:txBody>
          <a:bodyPr/>
          <a:lstStyle/>
          <a:p>
            <a:fld id="{75903B3B-11F9-FD4E-A598-4D56F52A2C16}" type="slidenum">
              <a:rPr lang="en-US" smtClean="0"/>
              <a:t>3</a:t>
            </a:fld>
            <a:endParaRPr lang="en-US"/>
          </a:p>
        </p:txBody>
      </p:sp>
    </p:spTree>
    <p:extLst>
      <p:ext uri="{BB962C8B-B14F-4D97-AF65-F5344CB8AC3E}">
        <p14:creationId xmlns:p14="http://schemas.microsoft.com/office/powerpoint/2010/main" val="426252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3D41-F967-5A28-3A96-DEFBBE5C3C19}"/>
              </a:ext>
            </a:extLst>
          </p:cNvPr>
          <p:cNvSpPr>
            <a:spLocks noGrp="1"/>
          </p:cNvSpPr>
          <p:nvPr>
            <p:ph type="title"/>
          </p:nvPr>
        </p:nvSpPr>
        <p:spPr>
          <a:xfrm>
            <a:off x="838200" y="136526"/>
            <a:ext cx="10515600" cy="1325563"/>
          </a:xfrm>
        </p:spPr>
        <p:txBody>
          <a:bodyPr/>
          <a:lstStyle/>
          <a:p>
            <a:r>
              <a:rPr lang="en-US" dirty="0"/>
              <a:t>Goals of Clustering</a:t>
            </a:r>
          </a:p>
        </p:txBody>
      </p:sp>
      <p:sp>
        <p:nvSpPr>
          <p:cNvPr id="3" name="Content Placeholder 2">
            <a:extLst>
              <a:ext uri="{FF2B5EF4-FFF2-40B4-BE49-F238E27FC236}">
                <a16:creationId xmlns:a16="http://schemas.microsoft.com/office/drawing/2014/main" id="{6F17D8C2-574B-5CBC-416D-CD4D9AF57CB9}"/>
              </a:ext>
            </a:extLst>
          </p:cNvPr>
          <p:cNvSpPr>
            <a:spLocks noGrp="1"/>
          </p:cNvSpPr>
          <p:nvPr>
            <p:ph idx="1"/>
          </p:nvPr>
        </p:nvSpPr>
        <p:spPr>
          <a:xfrm>
            <a:off x="838200" y="1597026"/>
            <a:ext cx="10515600" cy="4351338"/>
          </a:xfrm>
        </p:spPr>
        <p:txBody>
          <a:bodyPr/>
          <a:lstStyle/>
          <a:p>
            <a:r>
              <a:rPr lang="en-US" dirty="0"/>
              <a:t>Identify groups (or clusters) of </a:t>
            </a:r>
            <a:r>
              <a:rPr lang="en-US" i="1" dirty="0"/>
              <a:t>samples</a:t>
            </a:r>
            <a:r>
              <a:rPr lang="en-US" dirty="0"/>
              <a:t> with similar expression patterns (why?)</a:t>
            </a:r>
          </a:p>
          <a:p>
            <a:r>
              <a:rPr lang="en-US" dirty="0"/>
              <a:t>Identify groups (or clusters) of </a:t>
            </a:r>
            <a:r>
              <a:rPr lang="en-US" i="1" dirty="0"/>
              <a:t>genes</a:t>
            </a:r>
            <a:r>
              <a:rPr lang="en-US" dirty="0"/>
              <a:t> with similar expression patterns (why?)</a:t>
            </a:r>
          </a:p>
        </p:txBody>
      </p:sp>
      <p:sp>
        <p:nvSpPr>
          <p:cNvPr id="4" name="Slide Number Placeholder 3">
            <a:extLst>
              <a:ext uri="{FF2B5EF4-FFF2-40B4-BE49-F238E27FC236}">
                <a16:creationId xmlns:a16="http://schemas.microsoft.com/office/drawing/2014/main" id="{B61C7D72-1333-1D98-26E5-9E9BAB00EFFE}"/>
              </a:ext>
            </a:extLst>
          </p:cNvPr>
          <p:cNvSpPr>
            <a:spLocks noGrp="1"/>
          </p:cNvSpPr>
          <p:nvPr>
            <p:ph type="sldNum" sz="quarter" idx="12"/>
          </p:nvPr>
        </p:nvSpPr>
        <p:spPr>
          <a:xfrm>
            <a:off x="9287934" y="6356349"/>
            <a:ext cx="2743200" cy="365125"/>
          </a:xfrm>
        </p:spPr>
        <p:txBody>
          <a:bodyPr/>
          <a:lstStyle/>
          <a:p>
            <a:fld id="{75903B3B-11F9-FD4E-A598-4D56F52A2C16}" type="slidenum">
              <a:rPr lang="en-US" smtClean="0"/>
              <a:t>4</a:t>
            </a:fld>
            <a:endParaRPr lang="en-US"/>
          </a:p>
        </p:txBody>
      </p:sp>
      <p:grpSp>
        <p:nvGrpSpPr>
          <p:cNvPr id="5" name="Group 4">
            <a:extLst>
              <a:ext uri="{FF2B5EF4-FFF2-40B4-BE49-F238E27FC236}">
                <a16:creationId xmlns:a16="http://schemas.microsoft.com/office/drawing/2014/main" id="{A6097E48-689A-A7C9-2068-A44F53C3BC5C}"/>
              </a:ext>
            </a:extLst>
          </p:cNvPr>
          <p:cNvGrpSpPr/>
          <p:nvPr/>
        </p:nvGrpSpPr>
        <p:grpSpPr>
          <a:xfrm>
            <a:off x="6096000" y="3160075"/>
            <a:ext cx="4308016" cy="3378837"/>
            <a:chOff x="6788150" y="2784473"/>
            <a:chExt cx="4308016" cy="3378837"/>
          </a:xfrm>
        </p:grpSpPr>
        <p:pic>
          <p:nvPicPr>
            <p:cNvPr id="6" name="Picture 5" descr="Unlabeled x-y space with blue, yellow, green, and purple points in clusters that are circled in red. The yellow, green and purple clusters are closest together. ">
              <a:extLst>
                <a:ext uri="{FF2B5EF4-FFF2-40B4-BE49-F238E27FC236}">
                  <a16:creationId xmlns:a16="http://schemas.microsoft.com/office/drawing/2014/main" id="{0A85143B-FB5F-1DDC-976B-36DB9AF71F4C}"/>
                </a:ext>
              </a:extLst>
            </p:cNvPr>
            <p:cNvPicPr>
              <a:picLocks noChangeAspect="1"/>
            </p:cNvPicPr>
            <p:nvPr/>
          </p:nvPicPr>
          <p:blipFill>
            <a:blip r:embed="rId3"/>
            <a:srcRect/>
            <a:stretch>
              <a:fillRect/>
            </a:stretch>
          </p:blipFill>
          <p:spPr>
            <a:xfrm>
              <a:off x="6788150" y="2784473"/>
              <a:ext cx="4308016" cy="3378837"/>
            </a:xfrm>
            <a:prstGeom prst="rect">
              <a:avLst/>
            </a:prstGeom>
          </p:spPr>
        </p:pic>
        <p:sp>
          <p:nvSpPr>
            <p:cNvPr id="7" name="Rectangle 6">
              <a:extLst>
                <a:ext uri="{FF2B5EF4-FFF2-40B4-BE49-F238E27FC236}">
                  <a16:creationId xmlns:a16="http://schemas.microsoft.com/office/drawing/2014/main" id="{D991D9FC-0D79-F53B-90BC-05A72416147D}"/>
                </a:ext>
              </a:extLst>
            </p:cNvPr>
            <p:cNvSpPr/>
            <p:nvPr/>
          </p:nvSpPr>
          <p:spPr>
            <a:xfrm>
              <a:off x="8614229" y="2792244"/>
              <a:ext cx="812800" cy="201168"/>
            </a:xfrm>
            <a:prstGeom prst="rect">
              <a:avLst/>
            </a:prstGeom>
            <a:solidFill>
              <a:srgbClr val="F3F3F3"/>
            </a:solidFill>
            <a:ln>
              <a:solidFill>
                <a:srgbClr val="F3F3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7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754167-093A-3CB4-5A68-009D92B8946D}"/>
              </a:ext>
            </a:extLst>
          </p:cNvPr>
          <p:cNvSpPr>
            <a:spLocks noGrp="1"/>
          </p:cNvSpPr>
          <p:nvPr>
            <p:ph type="title"/>
          </p:nvPr>
        </p:nvSpPr>
        <p:spPr>
          <a:xfrm>
            <a:off x="621792" y="1161288"/>
            <a:ext cx="3602736" cy="4526280"/>
          </a:xfrm>
        </p:spPr>
        <p:txBody>
          <a:bodyPr>
            <a:normAutofit/>
          </a:bodyPr>
          <a:lstStyle/>
          <a:p>
            <a:r>
              <a:rPr lang="en-US" sz="4000"/>
              <a:t>Clustering Methods</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F6983ED9-37F4-BF74-C753-F5B3331D3DA2}"/>
              </a:ext>
            </a:extLst>
          </p:cNvPr>
          <p:cNvSpPr>
            <a:spLocks noGrp="1"/>
          </p:cNvSpPr>
          <p:nvPr>
            <p:ph type="sldNum" sz="quarter" idx="12"/>
          </p:nvPr>
        </p:nvSpPr>
        <p:spPr>
          <a:xfrm>
            <a:off x="8801100" y="6356350"/>
            <a:ext cx="2743200" cy="365125"/>
          </a:xfrm>
        </p:spPr>
        <p:txBody>
          <a:bodyPr>
            <a:normAutofit/>
          </a:bodyPr>
          <a:lstStyle/>
          <a:p>
            <a:pPr>
              <a:spcAft>
                <a:spcPts val="600"/>
              </a:spcAft>
            </a:pPr>
            <a:fld id="{75903B3B-11F9-FD4E-A598-4D56F52A2C16}"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graphicFrame>
        <p:nvGraphicFramePr>
          <p:cNvPr id="6" name="Content Placeholder 2" descr="Names of 3 clustering methods. 1) hierchical clustering, 2) k-means clustering, and 3) co-expression. The first two have parentheses noting that they will be covered today and the last one has parentheses noting that it will be covered in the next lab. ">
            <a:extLst>
              <a:ext uri="{FF2B5EF4-FFF2-40B4-BE49-F238E27FC236}">
                <a16:creationId xmlns:a16="http://schemas.microsoft.com/office/drawing/2014/main" id="{3887AD05-A16A-4709-A9DC-D82B1A3AE8DF}"/>
              </a:ext>
            </a:extLst>
          </p:cNvPr>
          <p:cNvGraphicFramePr>
            <a:graphicFrameLocks noGrp="1"/>
          </p:cNvGraphicFramePr>
          <p:nvPr>
            <p:ph idx="1"/>
            <p:extLst>
              <p:ext uri="{D42A27DB-BD31-4B8C-83A1-F6EECF244321}">
                <p14:modId xmlns:p14="http://schemas.microsoft.com/office/powerpoint/2010/main" val="51113807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847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0C7E-E32D-51B4-08A2-9AA1C96AF129}"/>
              </a:ext>
            </a:extLst>
          </p:cNvPr>
          <p:cNvSpPr>
            <a:spLocks noGrp="1"/>
          </p:cNvSpPr>
          <p:nvPr>
            <p:ph type="title"/>
          </p:nvPr>
        </p:nvSpPr>
        <p:spPr/>
        <p:txBody>
          <a:bodyPr/>
          <a:lstStyle/>
          <a:p>
            <a:r>
              <a:rPr lang="en-US" dirty="0"/>
              <a:t>Hierarchical Clustering</a:t>
            </a:r>
          </a:p>
        </p:txBody>
      </p:sp>
      <p:sp>
        <p:nvSpPr>
          <p:cNvPr id="3" name="Content Placeholder 2">
            <a:extLst>
              <a:ext uri="{FF2B5EF4-FFF2-40B4-BE49-F238E27FC236}">
                <a16:creationId xmlns:a16="http://schemas.microsoft.com/office/drawing/2014/main" id="{691CD14F-E0D3-AB71-11DC-6ACBC1A04424}"/>
              </a:ext>
            </a:extLst>
          </p:cNvPr>
          <p:cNvSpPr>
            <a:spLocks noGrp="1"/>
          </p:cNvSpPr>
          <p:nvPr>
            <p:ph idx="1"/>
          </p:nvPr>
        </p:nvSpPr>
        <p:spPr/>
        <p:txBody>
          <a:bodyPr/>
          <a:lstStyle/>
          <a:p>
            <a:pPr marL="0" indent="0">
              <a:buNone/>
            </a:pPr>
            <a:r>
              <a:rPr lang="en-US" dirty="0"/>
              <a:t>Basic steps:</a:t>
            </a:r>
          </a:p>
          <a:p>
            <a:pPr marL="514350" indent="-514350">
              <a:buFont typeface="+mj-lt"/>
              <a:buAutoNum type="arabicPeriod"/>
            </a:pPr>
            <a:r>
              <a:rPr lang="en-US" dirty="0"/>
              <a:t>Calculate distances between each pair of samples (or genes)</a:t>
            </a:r>
          </a:p>
          <a:p>
            <a:pPr marL="514350" indent="-514350">
              <a:buFont typeface="+mj-lt"/>
              <a:buAutoNum type="arabicPeriod"/>
            </a:pPr>
            <a:r>
              <a:rPr lang="en-US" dirty="0"/>
              <a:t>Pair the closest samples together</a:t>
            </a:r>
          </a:p>
          <a:p>
            <a:pPr marL="514350" indent="-514350">
              <a:buFont typeface="+mj-lt"/>
              <a:buAutoNum type="arabicPeriod"/>
            </a:pPr>
            <a:r>
              <a:rPr lang="en-US" dirty="0"/>
              <a:t>Recalculate distances</a:t>
            </a:r>
          </a:p>
          <a:p>
            <a:pPr marL="514350" indent="-514350">
              <a:buFont typeface="+mj-lt"/>
              <a:buAutoNum type="arabicPeriod"/>
            </a:pPr>
            <a:r>
              <a:rPr lang="en-US" dirty="0"/>
              <a:t>Pair the closest samples</a:t>
            </a:r>
          </a:p>
          <a:p>
            <a:pPr marL="514350" indent="-514350">
              <a:buFont typeface="+mj-lt"/>
              <a:buAutoNum type="arabicPeriod"/>
            </a:pPr>
            <a:r>
              <a:rPr lang="en-US" dirty="0"/>
              <a:t>Repeat 3 and 4</a:t>
            </a:r>
          </a:p>
        </p:txBody>
      </p:sp>
      <p:sp>
        <p:nvSpPr>
          <p:cNvPr id="4" name="Slide Number Placeholder 3">
            <a:extLst>
              <a:ext uri="{FF2B5EF4-FFF2-40B4-BE49-F238E27FC236}">
                <a16:creationId xmlns:a16="http://schemas.microsoft.com/office/drawing/2014/main" id="{90D10EBF-888D-1184-084D-FD25F3D6118C}"/>
              </a:ext>
            </a:extLst>
          </p:cNvPr>
          <p:cNvSpPr>
            <a:spLocks noGrp="1"/>
          </p:cNvSpPr>
          <p:nvPr>
            <p:ph type="sldNum" sz="quarter" idx="12"/>
          </p:nvPr>
        </p:nvSpPr>
        <p:spPr/>
        <p:txBody>
          <a:bodyPr/>
          <a:lstStyle/>
          <a:p>
            <a:fld id="{75903B3B-11F9-FD4E-A598-4D56F52A2C16}" type="slidenum">
              <a:rPr lang="en-US" smtClean="0"/>
              <a:t>6</a:t>
            </a:fld>
            <a:endParaRPr lang="en-US"/>
          </a:p>
        </p:txBody>
      </p:sp>
    </p:spTree>
    <p:extLst>
      <p:ext uri="{BB962C8B-B14F-4D97-AF65-F5344CB8AC3E}">
        <p14:creationId xmlns:p14="http://schemas.microsoft.com/office/powerpoint/2010/main" val="2778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1B87-4F9A-B905-E4E8-8854CE7D6B8C}"/>
              </a:ext>
            </a:extLst>
          </p:cNvPr>
          <p:cNvSpPr>
            <a:spLocks noGrp="1"/>
          </p:cNvSpPr>
          <p:nvPr>
            <p:ph type="title"/>
          </p:nvPr>
        </p:nvSpPr>
        <p:spPr/>
        <p:txBody>
          <a:bodyPr/>
          <a:lstStyle/>
          <a:p>
            <a:pPr algn="ctr"/>
            <a:r>
              <a:rPr lang="en-US" dirty="0"/>
              <a:t>Step 1: Calculate Distances </a:t>
            </a:r>
          </a:p>
        </p:txBody>
      </p:sp>
      <p:graphicFrame>
        <p:nvGraphicFramePr>
          <p:cNvPr id="5" name="Content Placeholder 4" descr="Table with the mean annual precipitation from 2006 to 2020 for 5 cities in CA. ">
            <a:extLst>
              <a:ext uri="{FF2B5EF4-FFF2-40B4-BE49-F238E27FC236}">
                <a16:creationId xmlns:a16="http://schemas.microsoft.com/office/drawing/2014/main" id="{EFB7393B-C92E-B5B4-7C8F-5F0AD93CD3C1}"/>
              </a:ext>
            </a:extLst>
          </p:cNvPr>
          <p:cNvGraphicFramePr>
            <a:graphicFrameLocks noGrp="1"/>
          </p:cNvGraphicFramePr>
          <p:nvPr>
            <p:ph idx="1"/>
            <p:extLst>
              <p:ext uri="{D42A27DB-BD31-4B8C-83A1-F6EECF244321}">
                <p14:modId xmlns:p14="http://schemas.microsoft.com/office/powerpoint/2010/main" val="541480619"/>
              </p:ext>
            </p:extLst>
          </p:nvPr>
        </p:nvGraphicFramePr>
        <p:xfrm>
          <a:off x="186267" y="2273738"/>
          <a:ext cx="4673600" cy="2987040"/>
        </p:xfrm>
        <a:graphic>
          <a:graphicData uri="http://schemas.openxmlformats.org/drawingml/2006/table">
            <a:tbl>
              <a:tblPr firstRow="1" bandRow="1">
                <a:tableStyleId>{7E9639D4-E3E2-4D34-9284-5A2195B3D0D7}</a:tableStyleId>
              </a:tblPr>
              <a:tblGrid>
                <a:gridCol w="1567111">
                  <a:extLst>
                    <a:ext uri="{9D8B030D-6E8A-4147-A177-3AD203B41FA5}">
                      <a16:colId xmlns:a16="http://schemas.microsoft.com/office/drawing/2014/main" val="2280075911"/>
                    </a:ext>
                  </a:extLst>
                </a:gridCol>
                <a:gridCol w="3106489">
                  <a:extLst>
                    <a:ext uri="{9D8B030D-6E8A-4147-A177-3AD203B41FA5}">
                      <a16:colId xmlns:a16="http://schemas.microsoft.com/office/drawing/2014/main" val="3392776339"/>
                    </a:ext>
                  </a:extLst>
                </a:gridCol>
              </a:tblGrid>
              <a:tr h="370840">
                <a:tc>
                  <a:txBody>
                    <a:bodyPr/>
                    <a:lstStyle/>
                    <a:p>
                      <a:pPr algn="ctr"/>
                      <a:r>
                        <a:rPr lang="en-US" sz="2000" dirty="0">
                          <a:latin typeface="Arial" panose="020B0604020202020204" pitchFamily="34" charset="0"/>
                          <a:cs typeface="Arial" panose="020B0604020202020204" pitchFamily="34" charset="0"/>
                        </a:rPr>
                        <a:t>City (in CA)</a:t>
                      </a:r>
                    </a:p>
                  </a:txBody>
                  <a:tcPr anchor="ctr">
                    <a:lnR w="12700" cap="flat" cmpd="sng" algn="ctr">
                      <a:solidFill>
                        <a:schemeClr val="tx1"/>
                      </a:solidFill>
                      <a:prstDash val="solid"/>
                      <a:round/>
                      <a:headEnd type="none" w="med" len="med"/>
                      <a:tailEnd type="none" w="med" len="med"/>
                    </a:lnR>
                  </a:tcPr>
                </a:tc>
                <a:tc>
                  <a:txBody>
                    <a:bodyPr/>
                    <a:lstStyle/>
                    <a:p>
                      <a:pPr algn="ctr"/>
                      <a:r>
                        <a:rPr lang="en-US" sz="2000" dirty="0">
                          <a:latin typeface="Arial" panose="020B0604020202020204" pitchFamily="34" charset="0"/>
                          <a:cs typeface="Arial" panose="020B0604020202020204" pitchFamily="34" charset="0"/>
                        </a:rPr>
                        <a:t>Mean Annual </a:t>
                      </a:r>
                      <a:r>
                        <a:rPr lang="en-US" sz="2000" dirty="0" err="1">
                          <a:latin typeface="Arial" panose="020B0604020202020204" pitchFamily="34" charset="0"/>
                          <a:cs typeface="Arial" panose="020B0604020202020204" pitchFamily="34" charset="0"/>
                        </a:rPr>
                        <a:t>Precip</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 (2006-2020)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43056062"/>
                  </a:ext>
                </a:extLst>
              </a:tr>
              <a:tr h="370840">
                <a:tc>
                  <a:txBody>
                    <a:bodyPr/>
                    <a:lstStyle/>
                    <a:p>
                      <a:r>
                        <a:rPr lang="en-US" sz="2000" dirty="0">
                          <a:latin typeface="Arial" panose="020B0604020202020204" pitchFamily="34" charset="0"/>
                          <a:cs typeface="Arial" panose="020B0604020202020204" pitchFamily="34" charset="0"/>
                        </a:rPr>
                        <a:t>Davis</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18.86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87438193"/>
                  </a:ext>
                </a:extLst>
              </a:tr>
              <a:tr h="370840">
                <a:tc>
                  <a:txBody>
                    <a:bodyPr/>
                    <a:lstStyle/>
                    <a:p>
                      <a:r>
                        <a:rPr lang="en-US" sz="2000" dirty="0">
                          <a:latin typeface="Arial" panose="020B0604020202020204" pitchFamily="34" charset="0"/>
                          <a:cs typeface="Arial" panose="020B0604020202020204" pitchFamily="34" charset="0"/>
                        </a:rPr>
                        <a:t>Sacramento</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16.94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29973881"/>
                  </a:ext>
                </a:extLst>
              </a:tr>
              <a:tr h="370840">
                <a:tc>
                  <a:txBody>
                    <a:bodyPr/>
                    <a:lstStyle/>
                    <a:p>
                      <a:r>
                        <a:rPr lang="en-US" sz="2000" dirty="0">
                          <a:latin typeface="Arial" panose="020B0604020202020204" pitchFamily="34" charset="0"/>
                          <a:cs typeface="Arial" panose="020B0604020202020204" pitchFamily="34" charset="0"/>
                        </a:rPr>
                        <a:t>Yosemite</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30.19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40361924"/>
                  </a:ext>
                </a:extLst>
              </a:tr>
              <a:tr h="370840">
                <a:tc>
                  <a:txBody>
                    <a:bodyPr/>
                    <a:lstStyle/>
                    <a:p>
                      <a:r>
                        <a:rPr lang="en-US" sz="2000" dirty="0">
                          <a:latin typeface="Arial" panose="020B0604020202020204" pitchFamily="34" charset="0"/>
                          <a:cs typeface="Arial" panose="020B0604020202020204" pitchFamily="34" charset="0"/>
                        </a:rPr>
                        <a:t>Truckee</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27.98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52603673"/>
                  </a:ext>
                </a:extLst>
              </a:tr>
              <a:tr h="370840">
                <a:tc>
                  <a:txBody>
                    <a:bodyPr/>
                    <a:lstStyle/>
                    <a:p>
                      <a:r>
                        <a:rPr lang="en-US" sz="2000" dirty="0">
                          <a:latin typeface="Arial" panose="020B0604020202020204" pitchFamily="34" charset="0"/>
                          <a:cs typeface="Arial" panose="020B0604020202020204" pitchFamily="34" charset="0"/>
                        </a:rPr>
                        <a:t>Los Angeles</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11.39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4874010"/>
                  </a:ext>
                </a:extLst>
              </a:tr>
            </a:tbl>
          </a:graphicData>
        </a:graphic>
      </p:graphicFrame>
      <p:sp>
        <p:nvSpPr>
          <p:cNvPr id="6" name="TextBox 5">
            <a:extLst>
              <a:ext uri="{FF2B5EF4-FFF2-40B4-BE49-F238E27FC236}">
                <a16:creationId xmlns:a16="http://schemas.microsoft.com/office/drawing/2014/main" id="{A09B81ED-18BB-21D7-F91B-BA7AAE0B03E3}"/>
              </a:ext>
            </a:extLst>
          </p:cNvPr>
          <p:cNvSpPr txBox="1"/>
          <p:nvPr/>
        </p:nvSpPr>
        <p:spPr>
          <a:xfrm>
            <a:off x="186266" y="6308209"/>
            <a:ext cx="1821589" cy="369332"/>
          </a:xfrm>
          <a:prstGeom prst="rect">
            <a:avLst/>
          </a:prstGeom>
          <a:noFill/>
        </p:spPr>
        <p:txBody>
          <a:bodyPr wrap="none" rtlCol="0">
            <a:spAutoFit/>
          </a:bodyPr>
          <a:lstStyle/>
          <a:p>
            <a:r>
              <a:rPr lang="en-US" dirty="0"/>
              <a:t>Data from NOAA</a:t>
            </a:r>
          </a:p>
        </p:txBody>
      </p:sp>
      <p:graphicFrame>
        <p:nvGraphicFramePr>
          <p:cNvPr id="7" name="Table 6" descr="A 6 x 6 matrix of the 5 CA cities.">
            <a:extLst>
              <a:ext uri="{FF2B5EF4-FFF2-40B4-BE49-F238E27FC236}">
                <a16:creationId xmlns:a16="http://schemas.microsoft.com/office/drawing/2014/main" id="{D26CF0E1-C204-97CE-DB5E-E7D8BCCA9F7C}"/>
              </a:ext>
            </a:extLst>
          </p:cNvPr>
          <p:cNvGraphicFramePr>
            <a:graphicFrameLocks noGrp="1"/>
          </p:cNvGraphicFramePr>
          <p:nvPr>
            <p:extLst>
              <p:ext uri="{D42A27DB-BD31-4B8C-83A1-F6EECF244321}">
                <p14:modId xmlns:p14="http://schemas.microsoft.com/office/powerpoint/2010/main" val="529470166"/>
              </p:ext>
            </p:extLst>
          </p:nvPr>
        </p:nvGraphicFramePr>
        <p:xfrm>
          <a:off x="5825068" y="1749482"/>
          <a:ext cx="5909736" cy="3730752"/>
        </p:xfrm>
        <a:graphic>
          <a:graphicData uri="http://schemas.openxmlformats.org/drawingml/2006/table">
            <a:tbl>
              <a:tblPr firstRow="1" bandRow="1">
                <a:tableStyleId>{5940675A-B579-460E-94D1-54222C63F5DA}</a:tableStyleId>
              </a:tblPr>
              <a:tblGrid>
                <a:gridCol w="984956">
                  <a:extLst>
                    <a:ext uri="{9D8B030D-6E8A-4147-A177-3AD203B41FA5}">
                      <a16:colId xmlns:a16="http://schemas.microsoft.com/office/drawing/2014/main" val="3502435801"/>
                    </a:ext>
                  </a:extLst>
                </a:gridCol>
                <a:gridCol w="984956">
                  <a:extLst>
                    <a:ext uri="{9D8B030D-6E8A-4147-A177-3AD203B41FA5}">
                      <a16:colId xmlns:a16="http://schemas.microsoft.com/office/drawing/2014/main" val="3429651815"/>
                    </a:ext>
                  </a:extLst>
                </a:gridCol>
                <a:gridCol w="984956">
                  <a:extLst>
                    <a:ext uri="{9D8B030D-6E8A-4147-A177-3AD203B41FA5}">
                      <a16:colId xmlns:a16="http://schemas.microsoft.com/office/drawing/2014/main" val="683091713"/>
                    </a:ext>
                  </a:extLst>
                </a:gridCol>
                <a:gridCol w="984956">
                  <a:extLst>
                    <a:ext uri="{9D8B030D-6E8A-4147-A177-3AD203B41FA5}">
                      <a16:colId xmlns:a16="http://schemas.microsoft.com/office/drawing/2014/main" val="4051053422"/>
                    </a:ext>
                  </a:extLst>
                </a:gridCol>
                <a:gridCol w="984956">
                  <a:extLst>
                    <a:ext uri="{9D8B030D-6E8A-4147-A177-3AD203B41FA5}">
                      <a16:colId xmlns:a16="http://schemas.microsoft.com/office/drawing/2014/main" val="1539733665"/>
                    </a:ext>
                  </a:extLst>
                </a:gridCol>
                <a:gridCol w="984956">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Sac</a:t>
                      </a:r>
                    </a:p>
                  </a:txBody>
                  <a:tcPr anchor="ctr"/>
                </a:tc>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69858262"/>
                  </a:ext>
                </a:extLst>
              </a:tr>
              <a:tr h="621792">
                <a:tc>
                  <a:txBody>
                    <a:bodyPr/>
                    <a:lstStyle/>
                    <a:p>
                      <a:r>
                        <a:rPr lang="en-US" dirty="0">
                          <a:latin typeface="Arial" panose="020B0604020202020204" pitchFamily="34" charset="0"/>
                          <a:cs typeface="Arial" panose="020B0604020202020204" pitchFamily="34" charset="0"/>
                        </a:rPr>
                        <a:t>Sac</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20765732"/>
                  </a:ext>
                </a:extLst>
              </a:tr>
              <a:tr h="621792">
                <a:tc>
                  <a:txBody>
                    <a:bodyPr/>
                    <a:lstStyle/>
                    <a:p>
                      <a:r>
                        <a:rPr lang="en-US" dirty="0">
                          <a:latin typeface="Arial" panose="020B0604020202020204" pitchFamily="34" charset="0"/>
                          <a:cs typeface="Arial" panose="020B0604020202020204" pitchFamily="34" charset="0"/>
                        </a:rPr>
                        <a:t>Yose</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20185635"/>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sp>
        <p:nvSpPr>
          <p:cNvPr id="8" name="Right Arrow 7">
            <a:extLst>
              <a:ext uri="{FF2B5EF4-FFF2-40B4-BE49-F238E27FC236}">
                <a16:creationId xmlns:a16="http://schemas.microsoft.com/office/drawing/2014/main" id="{AF7AC511-BF47-E8DB-43A3-88CA819C259B}"/>
              </a:ext>
            </a:extLst>
          </p:cNvPr>
          <p:cNvSpPr/>
          <p:nvPr/>
        </p:nvSpPr>
        <p:spPr>
          <a:xfrm>
            <a:off x="4910669" y="3614858"/>
            <a:ext cx="846667" cy="33060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867C464D-7394-1879-4552-78861CE5A046}"/>
              </a:ext>
            </a:extLst>
          </p:cNvPr>
          <p:cNvSpPr>
            <a:spLocks noGrp="1"/>
          </p:cNvSpPr>
          <p:nvPr>
            <p:ph type="sldNum" sz="quarter" idx="12"/>
          </p:nvPr>
        </p:nvSpPr>
        <p:spPr/>
        <p:txBody>
          <a:bodyPr/>
          <a:lstStyle/>
          <a:p>
            <a:fld id="{75903B3B-11F9-FD4E-A598-4D56F52A2C16}" type="slidenum">
              <a:rPr lang="en-US" smtClean="0"/>
              <a:t>7</a:t>
            </a:fld>
            <a:endParaRPr lang="en-US"/>
          </a:p>
        </p:txBody>
      </p:sp>
    </p:spTree>
    <p:extLst>
      <p:ext uri="{BB962C8B-B14F-4D97-AF65-F5344CB8AC3E}">
        <p14:creationId xmlns:p14="http://schemas.microsoft.com/office/powerpoint/2010/main" val="252425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BEE11-72B3-AFE8-C737-8DC078645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18D4A-C5DE-8EF5-5CDB-FED6A40522DC}"/>
              </a:ext>
            </a:extLst>
          </p:cNvPr>
          <p:cNvSpPr>
            <a:spLocks noGrp="1"/>
          </p:cNvSpPr>
          <p:nvPr>
            <p:ph type="title"/>
          </p:nvPr>
        </p:nvSpPr>
        <p:spPr/>
        <p:txBody>
          <a:bodyPr/>
          <a:lstStyle/>
          <a:p>
            <a:pPr algn="ctr"/>
            <a:r>
              <a:rPr lang="en-US" dirty="0"/>
              <a:t>Step 2: Pair the Closest Samples</a:t>
            </a:r>
          </a:p>
        </p:txBody>
      </p:sp>
      <p:graphicFrame>
        <p:nvGraphicFramePr>
          <p:cNvPr id="5" name="Content Placeholder 4" descr="Table with the mean annual precipitation from 2006 to 2020 for 5 cities in CA. ">
            <a:extLst>
              <a:ext uri="{FF2B5EF4-FFF2-40B4-BE49-F238E27FC236}">
                <a16:creationId xmlns:a16="http://schemas.microsoft.com/office/drawing/2014/main" id="{B3449078-B69C-24DA-42AA-11168EAE1CF4}"/>
              </a:ext>
            </a:extLst>
          </p:cNvPr>
          <p:cNvGraphicFramePr>
            <a:graphicFrameLocks noGrp="1"/>
          </p:cNvGraphicFramePr>
          <p:nvPr>
            <p:ph idx="1"/>
            <p:extLst>
              <p:ext uri="{D42A27DB-BD31-4B8C-83A1-F6EECF244321}">
                <p14:modId xmlns:p14="http://schemas.microsoft.com/office/powerpoint/2010/main" val="831149838"/>
              </p:ext>
            </p:extLst>
          </p:nvPr>
        </p:nvGraphicFramePr>
        <p:xfrm>
          <a:off x="186267" y="2273738"/>
          <a:ext cx="4673600" cy="2987040"/>
        </p:xfrm>
        <a:graphic>
          <a:graphicData uri="http://schemas.openxmlformats.org/drawingml/2006/table">
            <a:tbl>
              <a:tblPr firstRow="1" bandRow="1">
                <a:tableStyleId>{7E9639D4-E3E2-4D34-9284-5A2195B3D0D7}</a:tableStyleId>
              </a:tblPr>
              <a:tblGrid>
                <a:gridCol w="1567111">
                  <a:extLst>
                    <a:ext uri="{9D8B030D-6E8A-4147-A177-3AD203B41FA5}">
                      <a16:colId xmlns:a16="http://schemas.microsoft.com/office/drawing/2014/main" val="2280075911"/>
                    </a:ext>
                  </a:extLst>
                </a:gridCol>
                <a:gridCol w="3106489">
                  <a:extLst>
                    <a:ext uri="{9D8B030D-6E8A-4147-A177-3AD203B41FA5}">
                      <a16:colId xmlns:a16="http://schemas.microsoft.com/office/drawing/2014/main" val="3392776339"/>
                    </a:ext>
                  </a:extLst>
                </a:gridCol>
              </a:tblGrid>
              <a:tr h="370840">
                <a:tc>
                  <a:txBody>
                    <a:bodyPr/>
                    <a:lstStyle/>
                    <a:p>
                      <a:pPr algn="ctr"/>
                      <a:r>
                        <a:rPr lang="en-US" sz="2000" dirty="0">
                          <a:latin typeface="Arial" panose="020B0604020202020204" pitchFamily="34" charset="0"/>
                          <a:cs typeface="Arial" panose="020B0604020202020204" pitchFamily="34" charset="0"/>
                        </a:rPr>
                        <a:t>City (in CA)</a:t>
                      </a:r>
                    </a:p>
                  </a:txBody>
                  <a:tcPr anchor="ctr">
                    <a:lnR w="12700" cap="flat" cmpd="sng" algn="ctr">
                      <a:solidFill>
                        <a:schemeClr val="tx1"/>
                      </a:solidFill>
                      <a:prstDash val="solid"/>
                      <a:round/>
                      <a:headEnd type="none" w="med" len="med"/>
                      <a:tailEnd type="none" w="med" len="med"/>
                    </a:lnR>
                  </a:tcPr>
                </a:tc>
                <a:tc>
                  <a:txBody>
                    <a:bodyPr/>
                    <a:lstStyle/>
                    <a:p>
                      <a:pPr algn="ctr"/>
                      <a:r>
                        <a:rPr lang="en-US" sz="2000" dirty="0">
                          <a:latin typeface="Arial" panose="020B0604020202020204" pitchFamily="34" charset="0"/>
                          <a:cs typeface="Arial" panose="020B0604020202020204" pitchFamily="34" charset="0"/>
                        </a:rPr>
                        <a:t>Mean Annual </a:t>
                      </a:r>
                      <a:r>
                        <a:rPr lang="en-US" sz="2000" dirty="0" err="1">
                          <a:latin typeface="Arial" panose="020B0604020202020204" pitchFamily="34" charset="0"/>
                          <a:cs typeface="Arial" panose="020B0604020202020204" pitchFamily="34" charset="0"/>
                        </a:rPr>
                        <a:t>Precip</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 (2006-2020)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43056062"/>
                  </a:ext>
                </a:extLst>
              </a:tr>
              <a:tr h="370840">
                <a:tc>
                  <a:txBody>
                    <a:bodyPr/>
                    <a:lstStyle/>
                    <a:p>
                      <a:r>
                        <a:rPr lang="en-US" sz="2000" dirty="0">
                          <a:latin typeface="Arial" panose="020B0604020202020204" pitchFamily="34" charset="0"/>
                          <a:cs typeface="Arial" panose="020B0604020202020204" pitchFamily="34" charset="0"/>
                        </a:rPr>
                        <a:t>Davis</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18.86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87438193"/>
                  </a:ext>
                </a:extLst>
              </a:tr>
              <a:tr h="370840">
                <a:tc>
                  <a:txBody>
                    <a:bodyPr/>
                    <a:lstStyle/>
                    <a:p>
                      <a:r>
                        <a:rPr lang="en-US" sz="2000" dirty="0">
                          <a:latin typeface="Arial" panose="020B0604020202020204" pitchFamily="34" charset="0"/>
                          <a:cs typeface="Arial" panose="020B0604020202020204" pitchFamily="34" charset="0"/>
                        </a:rPr>
                        <a:t>Sacramento</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16.94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29973881"/>
                  </a:ext>
                </a:extLst>
              </a:tr>
              <a:tr h="370840">
                <a:tc>
                  <a:txBody>
                    <a:bodyPr/>
                    <a:lstStyle/>
                    <a:p>
                      <a:r>
                        <a:rPr lang="en-US" sz="2000" dirty="0">
                          <a:latin typeface="Arial" panose="020B0604020202020204" pitchFamily="34" charset="0"/>
                          <a:cs typeface="Arial" panose="020B0604020202020204" pitchFamily="34" charset="0"/>
                        </a:rPr>
                        <a:t>Yosemite</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30.19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40361924"/>
                  </a:ext>
                </a:extLst>
              </a:tr>
              <a:tr h="370840">
                <a:tc>
                  <a:txBody>
                    <a:bodyPr/>
                    <a:lstStyle/>
                    <a:p>
                      <a:r>
                        <a:rPr lang="en-US" sz="2000" dirty="0">
                          <a:latin typeface="Arial" panose="020B0604020202020204" pitchFamily="34" charset="0"/>
                          <a:cs typeface="Arial" panose="020B0604020202020204" pitchFamily="34" charset="0"/>
                        </a:rPr>
                        <a:t>Truckee</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27.98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52603673"/>
                  </a:ext>
                </a:extLst>
              </a:tr>
              <a:tr h="370840">
                <a:tc>
                  <a:txBody>
                    <a:bodyPr/>
                    <a:lstStyle/>
                    <a:p>
                      <a:r>
                        <a:rPr lang="en-US" sz="2000" dirty="0">
                          <a:latin typeface="Arial" panose="020B0604020202020204" pitchFamily="34" charset="0"/>
                          <a:cs typeface="Arial" panose="020B0604020202020204" pitchFamily="34" charset="0"/>
                        </a:rPr>
                        <a:t>Los Angeles</a:t>
                      </a:r>
                    </a:p>
                  </a:txBody>
                  <a:tcPr>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11.39 inches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4874010"/>
                  </a:ext>
                </a:extLst>
              </a:tr>
            </a:tbl>
          </a:graphicData>
        </a:graphic>
      </p:graphicFrame>
      <p:sp>
        <p:nvSpPr>
          <p:cNvPr id="6" name="TextBox 5">
            <a:extLst>
              <a:ext uri="{FF2B5EF4-FFF2-40B4-BE49-F238E27FC236}">
                <a16:creationId xmlns:a16="http://schemas.microsoft.com/office/drawing/2014/main" id="{73400792-7CA3-5571-BF7A-D4D95D249FC8}"/>
              </a:ext>
            </a:extLst>
          </p:cNvPr>
          <p:cNvSpPr txBox="1"/>
          <p:nvPr/>
        </p:nvSpPr>
        <p:spPr>
          <a:xfrm>
            <a:off x="186266" y="6308209"/>
            <a:ext cx="1821589" cy="369332"/>
          </a:xfrm>
          <a:prstGeom prst="rect">
            <a:avLst/>
          </a:prstGeom>
          <a:noFill/>
        </p:spPr>
        <p:txBody>
          <a:bodyPr wrap="none" rtlCol="0">
            <a:spAutoFit/>
          </a:bodyPr>
          <a:lstStyle/>
          <a:p>
            <a:r>
              <a:rPr lang="en-US" dirty="0"/>
              <a:t>Data from NOAA</a:t>
            </a:r>
          </a:p>
        </p:txBody>
      </p:sp>
      <p:graphicFrame>
        <p:nvGraphicFramePr>
          <p:cNvPr id="7" name="Table 6" descr="A 6 x 6 matrix of the 5 CA cities filled in with the precipitation distance between them. ">
            <a:extLst>
              <a:ext uri="{FF2B5EF4-FFF2-40B4-BE49-F238E27FC236}">
                <a16:creationId xmlns:a16="http://schemas.microsoft.com/office/drawing/2014/main" id="{3034549E-DA63-8C33-5FF8-371E19C50518}"/>
              </a:ext>
            </a:extLst>
          </p:cNvPr>
          <p:cNvGraphicFramePr>
            <a:graphicFrameLocks noGrp="1"/>
          </p:cNvGraphicFramePr>
          <p:nvPr>
            <p:extLst>
              <p:ext uri="{D42A27DB-BD31-4B8C-83A1-F6EECF244321}">
                <p14:modId xmlns:p14="http://schemas.microsoft.com/office/powerpoint/2010/main" val="3781288789"/>
              </p:ext>
            </p:extLst>
          </p:nvPr>
        </p:nvGraphicFramePr>
        <p:xfrm>
          <a:off x="5825068" y="1749482"/>
          <a:ext cx="5909736" cy="3730752"/>
        </p:xfrm>
        <a:graphic>
          <a:graphicData uri="http://schemas.openxmlformats.org/drawingml/2006/table">
            <a:tbl>
              <a:tblPr firstRow="1" bandRow="1">
                <a:tableStyleId>{5940675A-B579-460E-94D1-54222C63F5DA}</a:tableStyleId>
              </a:tblPr>
              <a:tblGrid>
                <a:gridCol w="984956">
                  <a:extLst>
                    <a:ext uri="{9D8B030D-6E8A-4147-A177-3AD203B41FA5}">
                      <a16:colId xmlns:a16="http://schemas.microsoft.com/office/drawing/2014/main" val="3502435801"/>
                    </a:ext>
                  </a:extLst>
                </a:gridCol>
                <a:gridCol w="984956">
                  <a:extLst>
                    <a:ext uri="{9D8B030D-6E8A-4147-A177-3AD203B41FA5}">
                      <a16:colId xmlns:a16="http://schemas.microsoft.com/office/drawing/2014/main" val="3429651815"/>
                    </a:ext>
                  </a:extLst>
                </a:gridCol>
                <a:gridCol w="984956">
                  <a:extLst>
                    <a:ext uri="{9D8B030D-6E8A-4147-A177-3AD203B41FA5}">
                      <a16:colId xmlns:a16="http://schemas.microsoft.com/office/drawing/2014/main" val="683091713"/>
                    </a:ext>
                  </a:extLst>
                </a:gridCol>
                <a:gridCol w="984956">
                  <a:extLst>
                    <a:ext uri="{9D8B030D-6E8A-4147-A177-3AD203B41FA5}">
                      <a16:colId xmlns:a16="http://schemas.microsoft.com/office/drawing/2014/main" val="4051053422"/>
                    </a:ext>
                  </a:extLst>
                </a:gridCol>
                <a:gridCol w="984956">
                  <a:extLst>
                    <a:ext uri="{9D8B030D-6E8A-4147-A177-3AD203B41FA5}">
                      <a16:colId xmlns:a16="http://schemas.microsoft.com/office/drawing/2014/main" val="1539733665"/>
                    </a:ext>
                  </a:extLst>
                </a:gridCol>
                <a:gridCol w="984956">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Sac</a:t>
                      </a:r>
                    </a:p>
                  </a:txBody>
                  <a:tcPr anchor="ctr"/>
                </a:tc>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1.92</a:t>
                      </a:r>
                    </a:p>
                  </a:txBody>
                  <a:tcPr anchor="ctr"/>
                </a:tc>
                <a:tc>
                  <a:txBody>
                    <a:bodyPr/>
                    <a:lstStyle/>
                    <a:p>
                      <a:r>
                        <a:rPr lang="en-US" dirty="0">
                          <a:latin typeface="Arial" panose="020B0604020202020204" pitchFamily="34" charset="0"/>
                          <a:cs typeface="Arial" panose="020B0604020202020204" pitchFamily="34" charset="0"/>
                        </a:rPr>
                        <a:t>11.33</a:t>
                      </a:r>
                    </a:p>
                  </a:txBody>
                  <a:tcPr anchor="ctr"/>
                </a:tc>
                <a:tc>
                  <a:txBody>
                    <a:bodyPr/>
                    <a:lstStyle/>
                    <a:p>
                      <a:r>
                        <a:rPr lang="en-US" dirty="0">
                          <a:latin typeface="Arial" panose="020B0604020202020204" pitchFamily="34" charset="0"/>
                          <a:cs typeface="Arial" panose="020B0604020202020204" pitchFamily="34" charset="0"/>
                        </a:rPr>
                        <a:t>9.12</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extLst>
                  <a:ext uri="{0D108BD9-81ED-4DB2-BD59-A6C34878D82A}">
                    <a16:rowId xmlns:a16="http://schemas.microsoft.com/office/drawing/2014/main" val="4069858262"/>
                  </a:ext>
                </a:extLst>
              </a:tr>
              <a:tr h="621792">
                <a:tc>
                  <a:txBody>
                    <a:bodyPr/>
                    <a:lstStyle/>
                    <a:p>
                      <a:r>
                        <a:rPr lang="en-US" dirty="0">
                          <a:latin typeface="Arial" panose="020B0604020202020204" pitchFamily="34" charset="0"/>
                          <a:cs typeface="Arial" panose="020B0604020202020204" pitchFamily="34" charset="0"/>
                        </a:rPr>
                        <a:t>Sac</a:t>
                      </a:r>
                    </a:p>
                  </a:txBody>
                  <a:tcPr anchor="ctr"/>
                </a:tc>
                <a:tc>
                  <a:txBody>
                    <a:bodyPr/>
                    <a:lstStyle/>
                    <a:p>
                      <a:r>
                        <a:rPr lang="en-US" dirty="0">
                          <a:latin typeface="Arial" panose="020B0604020202020204" pitchFamily="34" charset="0"/>
                          <a:cs typeface="Arial" panose="020B0604020202020204" pitchFamily="34" charset="0"/>
                        </a:rPr>
                        <a:t>1.92</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5.55</a:t>
                      </a:r>
                    </a:p>
                  </a:txBody>
                  <a:tcPr anchor="ctr"/>
                </a:tc>
                <a:extLst>
                  <a:ext uri="{0D108BD9-81ED-4DB2-BD59-A6C34878D82A}">
                    <a16:rowId xmlns:a16="http://schemas.microsoft.com/office/drawing/2014/main" val="1420765732"/>
                  </a:ext>
                </a:extLst>
              </a:tr>
              <a:tr h="621792">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11.33</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9.12</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extLst>
                  <a:ext uri="{0D108BD9-81ED-4DB2-BD59-A6C34878D82A}">
                    <a16:rowId xmlns:a16="http://schemas.microsoft.com/office/drawing/2014/main" val="4020185635"/>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tc>
                  <a:txBody>
                    <a:bodyPr/>
                    <a:lstStyle/>
                    <a:p>
                      <a:r>
                        <a:rPr lang="en-US" dirty="0">
                          <a:latin typeface="Arial" panose="020B0604020202020204" pitchFamily="34" charset="0"/>
                          <a:cs typeface="Arial" panose="020B0604020202020204" pitchFamily="34" charset="0"/>
                        </a:rPr>
                        <a:t>5.55</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sp>
        <p:nvSpPr>
          <p:cNvPr id="8" name="Right Arrow 7">
            <a:extLst>
              <a:ext uri="{FF2B5EF4-FFF2-40B4-BE49-F238E27FC236}">
                <a16:creationId xmlns:a16="http://schemas.microsoft.com/office/drawing/2014/main" id="{5CB2B7F9-84D8-A3FF-B37A-A3CBE27B7D30}"/>
              </a:ext>
            </a:extLst>
          </p:cNvPr>
          <p:cNvSpPr/>
          <p:nvPr/>
        </p:nvSpPr>
        <p:spPr>
          <a:xfrm>
            <a:off x="4910669" y="3614858"/>
            <a:ext cx="846667" cy="33060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FAAB3990-2DDD-E4F9-1F30-142E2ABD0079}"/>
              </a:ext>
            </a:extLst>
          </p:cNvPr>
          <p:cNvSpPr>
            <a:spLocks noGrp="1"/>
          </p:cNvSpPr>
          <p:nvPr>
            <p:ph type="sldNum" sz="quarter" idx="12"/>
          </p:nvPr>
        </p:nvSpPr>
        <p:spPr/>
        <p:txBody>
          <a:bodyPr/>
          <a:lstStyle/>
          <a:p>
            <a:fld id="{75903B3B-11F9-FD4E-A598-4D56F52A2C16}" type="slidenum">
              <a:rPr lang="en-US" smtClean="0"/>
              <a:t>8</a:t>
            </a:fld>
            <a:endParaRPr lang="en-US"/>
          </a:p>
        </p:txBody>
      </p:sp>
    </p:spTree>
    <p:extLst>
      <p:ext uri="{BB962C8B-B14F-4D97-AF65-F5344CB8AC3E}">
        <p14:creationId xmlns:p14="http://schemas.microsoft.com/office/powerpoint/2010/main" val="410947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30A8-8309-F11F-D24E-8F947A636FE7}"/>
              </a:ext>
            </a:extLst>
          </p:cNvPr>
          <p:cNvSpPr>
            <a:spLocks noGrp="1"/>
          </p:cNvSpPr>
          <p:nvPr>
            <p:ph type="title"/>
          </p:nvPr>
        </p:nvSpPr>
        <p:spPr>
          <a:xfrm>
            <a:off x="838200" y="71518"/>
            <a:ext cx="10515600" cy="916910"/>
          </a:xfrm>
        </p:spPr>
        <p:txBody>
          <a:bodyPr/>
          <a:lstStyle/>
          <a:p>
            <a:pPr algn="ctr"/>
            <a:r>
              <a:rPr lang="en-US" dirty="0"/>
              <a:t>Step 3: Recalculate distances</a:t>
            </a:r>
          </a:p>
        </p:txBody>
      </p:sp>
      <p:graphicFrame>
        <p:nvGraphicFramePr>
          <p:cNvPr id="6" name="Table 5" descr="A 6 x 6 matrix of the 5 CA cities filled in with the precipitation distance between them. ">
            <a:extLst>
              <a:ext uri="{FF2B5EF4-FFF2-40B4-BE49-F238E27FC236}">
                <a16:creationId xmlns:a16="http://schemas.microsoft.com/office/drawing/2014/main" id="{BC6A4E58-98CE-C178-0C29-C329E8EF74B2}"/>
              </a:ext>
            </a:extLst>
          </p:cNvPr>
          <p:cNvGraphicFramePr>
            <a:graphicFrameLocks noGrp="1"/>
          </p:cNvGraphicFramePr>
          <p:nvPr>
            <p:extLst>
              <p:ext uri="{D42A27DB-BD31-4B8C-83A1-F6EECF244321}">
                <p14:modId xmlns:p14="http://schemas.microsoft.com/office/powerpoint/2010/main" val="2194812365"/>
              </p:ext>
            </p:extLst>
          </p:nvPr>
        </p:nvGraphicFramePr>
        <p:xfrm>
          <a:off x="6096000" y="1816742"/>
          <a:ext cx="5909736" cy="3730752"/>
        </p:xfrm>
        <a:graphic>
          <a:graphicData uri="http://schemas.openxmlformats.org/drawingml/2006/table">
            <a:tbl>
              <a:tblPr firstRow="1" bandRow="1">
                <a:tableStyleId>{5940675A-B579-460E-94D1-54222C63F5DA}</a:tableStyleId>
              </a:tblPr>
              <a:tblGrid>
                <a:gridCol w="984956">
                  <a:extLst>
                    <a:ext uri="{9D8B030D-6E8A-4147-A177-3AD203B41FA5}">
                      <a16:colId xmlns:a16="http://schemas.microsoft.com/office/drawing/2014/main" val="3502435801"/>
                    </a:ext>
                  </a:extLst>
                </a:gridCol>
                <a:gridCol w="984956">
                  <a:extLst>
                    <a:ext uri="{9D8B030D-6E8A-4147-A177-3AD203B41FA5}">
                      <a16:colId xmlns:a16="http://schemas.microsoft.com/office/drawing/2014/main" val="3429651815"/>
                    </a:ext>
                  </a:extLst>
                </a:gridCol>
                <a:gridCol w="984956">
                  <a:extLst>
                    <a:ext uri="{9D8B030D-6E8A-4147-A177-3AD203B41FA5}">
                      <a16:colId xmlns:a16="http://schemas.microsoft.com/office/drawing/2014/main" val="683091713"/>
                    </a:ext>
                  </a:extLst>
                </a:gridCol>
                <a:gridCol w="984956">
                  <a:extLst>
                    <a:ext uri="{9D8B030D-6E8A-4147-A177-3AD203B41FA5}">
                      <a16:colId xmlns:a16="http://schemas.microsoft.com/office/drawing/2014/main" val="4051053422"/>
                    </a:ext>
                  </a:extLst>
                </a:gridCol>
                <a:gridCol w="984956">
                  <a:extLst>
                    <a:ext uri="{9D8B030D-6E8A-4147-A177-3AD203B41FA5}">
                      <a16:colId xmlns:a16="http://schemas.microsoft.com/office/drawing/2014/main" val="1539733665"/>
                    </a:ext>
                  </a:extLst>
                </a:gridCol>
                <a:gridCol w="984956">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Sac</a:t>
                      </a:r>
                    </a:p>
                  </a:txBody>
                  <a:tcPr anchor="ctr"/>
                </a:tc>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a:latin typeface="Arial" panose="020B0604020202020204" pitchFamily="34" charset="0"/>
                          <a:cs typeface="Arial" panose="020B0604020202020204" pitchFamily="34" charset="0"/>
                        </a:rPr>
                        <a:t>Davis</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1.92</a:t>
                      </a:r>
                    </a:p>
                  </a:txBody>
                  <a:tcPr anchor="ctr"/>
                </a:tc>
                <a:tc>
                  <a:txBody>
                    <a:bodyPr/>
                    <a:lstStyle/>
                    <a:p>
                      <a:r>
                        <a:rPr lang="en-US" dirty="0">
                          <a:latin typeface="Arial" panose="020B0604020202020204" pitchFamily="34" charset="0"/>
                          <a:cs typeface="Arial" panose="020B0604020202020204" pitchFamily="34" charset="0"/>
                        </a:rPr>
                        <a:t>11.33</a:t>
                      </a:r>
                    </a:p>
                  </a:txBody>
                  <a:tcPr anchor="ctr"/>
                </a:tc>
                <a:tc>
                  <a:txBody>
                    <a:bodyPr/>
                    <a:lstStyle/>
                    <a:p>
                      <a:r>
                        <a:rPr lang="en-US" dirty="0">
                          <a:latin typeface="Arial" panose="020B0604020202020204" pitchFamily="34" charset="0"/>
                          <a:cs typeface="Arial" panose="020B0604020202020204" pitchFamily="34" charset="0"/>
                        </a:rPr>
                        <a:t>9.12</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extLst>
                  <a:ext uri="{0D108BD9-81ED-4DB2-BD59-A6C34878D82A}">
                    <a16:rowId xmlns:a16="http://schemas.microsoft.com/office/drawing/2014/main" val="4069858262"/>
                  </a:ext>
                </a:extLst>
              </a:tr>
              <a:tr h="621792">
                <a:tc>
                  <a:txBody>
                    <a:bodyPr/>
                    <a:lstStyle/>
                    <a:p>
                      <a:r>
                        <a:rPr lang="en-US" dirty="0">
                          <a:latin typeface="Arial" panose="020B0604020202020204" pitchFamily="34" charset="0"/>
                          <a:cs typeface="Arial" panose="020B0604020202020204" pitchFamily="34" charset="0"/>
                        </a:rPr>
                        <a:t>Sac</a:t>
                      </a:r>
                    </a:p>
                  </a:txBody>
                  <a:tcPr anchor="ctr"/>
                </a:tc>
                <a:tc>
                  <a:txBody>
                    <a:bodyPr/>
                    <a:lstStyle/>
                    <a:p>
                      <a:r>
                        <a:rPr lang="en-US" dirty="0">
                          <a:latin typeface="Arial" panose="020B0604020202020204" pitchFamily="34" charset="0"/>
                          <a:cs typeface="Arial" panose="020B0604020202020204" pitchFamily="34" charset="0"/>
                        </a:rPr>
                        <a:t>1.92</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5.55</a:t>
                      </a:r>
                    </a:p>
                  </a:txBody>
                  <a:tcPr anchor="ctr"/>
                </a:tc>
                <a:extLst>
                  <a:ext uri="{0D108BD9-81ED-4DB2-BD59-A6C34878D82A}">
                    <a16:rowId xmlns:a16="http://schemas.microsoft.com/office/drawing/2014/main" val="1420765732"/>
                  </a:ext>
                </a:extLst>
              </a:tr>
              <a:tr h="621792">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11.33</a:t>
                      </a:r>
                    </a:p>
                  </a:txBody>
                  <a:tcPr anchor="ctr"/>
                </a:tc>
                <a:tc>
                  <a:txBody>
                    <a:bodyPr/>
                    <a:lstStyle/>
                    <a:p>
                      <a:r>
                        <a:rPr lang="en-US" dirty="0">
                          <a:latin typeface="Arial" panose="020B0604020202020204" pitchFamily="34" charset="0"/>
                          <a:cs typeface="Arial" panose="020B0604020202020204" pitchFamily="34" charset="0"/>
                        </a:rPr>
                        <a:t>13.25</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9.12</a:t>
                      </a:r>
                    </a:p>
                  </a:txBody>
                  <a:tcPr anchor="ctr"/>
                </a:tc>
                <a:tc>
                  <a:txBody>
                    <a:bodyPr/>
                    <a:lstStyle/>
                    <a:p>
                      <a:r>
                        <a:rPr lang="en-US" dirty="0">
                          <a:latin typeface="Arial" panose="020B0604020202020204" pitchFamily="34" charset="0"/>
                          <a:cs typeface="Arial" panose="020B0604020202020204" pitchFamily="34" charset="0"/>
                        </a:rPr>
                        <a:t>11.04</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extLst>
                  <a:ext uri="{0D108BD9-81ED-4DB2-BD59-A6C34878D82A}">
                    <a16:rowId xmlns:a16="http://schemas.microsoft.com/office/drawing/2014/main" val="4020185635"/>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r>
                        <a:rPr lang="en-US" dirty="0">
                          <a:latin typeface="Arial" panose="020B0604020202020204" pitchFamily="34" charset="0"/>
                          <a:cs typeface="Arial" panose="020B0604020202020204" pitchFamily="34" charset="0"/>
                        </a:rPr>
                        <a:t>7.47</a:t>
                      </a:r>
                    </a:p>
                  </a:txBody>
                  <a:tcPr anchor="ctr"/>
                </a:tc>
                <a:tc>
                  <a:txBody>
                    <a:bodyPr/>
                    <a:lstStyle/>
                    <a:p>
                      <a:r>
                        <a:rPr lang="en-US" dirty="0">
                          <a:latin typeface="Arial" panose="020B0604020202020204" pitchFamily="34" charset="0"/>
                          <a:cs typeface="Arial" panose="020B0604020202020204" pitchFamily="34" charset="0"/>
                        </a:rPr>
                        <a:t>5.55</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sp>
        <p:nvSpPr>
          <p:cNvPr id="7" name="TextBox 6">
            <a:extLst>
              <a:ext uri="{FF2B5EF4-FFF2-40B4-BE49-F238E27FC236}">
                <a16:creationId xmlns:a16="http://schemas.microsoft.com/office/drawing/2014/main" id="{D135046F-54B1-240C-8223-8373B44F3D9A}"/>
              </a:ext>
            </a:extLst>
          </p:cNvPr>
          <p:cNvSpPr txBox="1"/>
          <p:nvPr/>
        </p:nvSpPr>
        <p:spPr>
          <a:xfrm>
            <a:off x="1064126" y="899832"/>
            <a:ext cx="10334689" cy="400110"/>
          </a:xfrm>
          <a:prstGeom prst="rect">
            <a:avLst/>
          </a:prstGeom>
          <a:noFill/>
        </p:spPr>
        <p:txBody>
          <a:bodyPr wrap="none" rtlCol="0">
            <a:spAutoFit/>
          </a:bodyPr>
          <a:lstStyle/>
          <a:p>
            <a:r>
              <a:rPr lang="en-US" sz="2000" dirty="0"/>
              <a:t>After merging to create a cluster, re-compute distances from the new node to all other nodes</a:t>
            </a:r>
          </a:p>
        </p:txBody>
      </p:sp>
      <p:graphicFrame>
        <p:nvGraphicFramePr>
          <p:cNvPr id="8" name="Table 7" descr="A 5 x 5 matrix of the 5 CA cities with Davis and Sacramento now grouped together. ">
            <a:extLst>
              <a:ext uri="{FF2B5EF4-FFF2-40B4-BE49-F238E27FC236}">
                <a16:creationId xmlns:a16="http://schemas.microsoft.com/office/drawing/2014/main" id="{EE9E21F4-91F7-ED82-07C6-3527BFCC3301}"/>
              </a:ext>
            </a:extLst>
          </p:cNvPr>
          <p:cNvGraphicFramePr>
            <a:graphicFrameLocks noGrp="1"/>
          </p:cNvGraphicFramePr>
          <p:nvPr>
            <p:extLst>
              <p:ext uri="{D42A27DB-BD31-4B8C-83A1-F6EECF244321}">
                <p14:modId xmlns:p14="http://schemas.microsoft.com/office/powerpoint/2010/main" val="1927476297"/>
              </p:ext>
            </p:extLst>
          </p:nvPr>
        </p:nvGraphicFramePr>
        <p:xfrm>
          <a:off x="287862" y="1816742"/>
          <a:ext cx="5435603" cy="3108960"/>
        </p:xfrm>
        <a:graphic>
          <a:graphicData uri="http://schemas.openxmlformats.org/drawingml/2006/table">
            <a:tbl>
              <a:tblPr firstRow="1" bandRow="1">
                <a:tableStyleId>{5940675A-B579-460E-94D1-54222C63F5DA}</a:tableStyleId>
              </a:tblPr>
              <a:tblGrid>
                <a:gridCol w="1439113">
                  <a:extLst>
                    <a:ext uri="{9D8B030D-6E8A-4147-A177-3AD203B41FA5}">
                      <a16:colId xmlns:a16="http://schemas.microsoft.com/office/drawing/2014/main" val="3502435801"/>
                    </a:ext>
                  </a:extLst>
                </a:gridCol>
                <a:gridCol w="1289592">
                  <a:extLst>
                    <a:ext uri="{9D8B030D-6E8A-4147-A177-3AD203B41FA5}">
                      <a16:colId xmlns:a16="http://schemas.microsoft.com/office/drawing/2014/main" val="3429651815"/>
                    </a:ext>
                  </a:extLst>
                </a:gridCol>
                <a:gridCol w="990557">
                  <a:extLst>
                    <a:ext uri="{9D8B030D-6E8A-4147-A177-3AD203B41FA5}">
                      <a16:colId xmlns:a16="http://schemas.microsoft.com/office/drawing/2014/main" val="4051053422"/>
                    </a:ext>
                  </a:extLst>
                </a:gridCol>
                <a:gridCol w="852742">
                  <a:extLst>
                    <a:ext uri="{9D8B030D-6E8A-4147-A177-3AD203B41FA5}">
                      <a16:colId xmlns:a16="http://schemas.microsoft.com/office/drawing/2014/main" val="1539733665"/>
                    </a:ext>
                  </a:extLst>
                </a:gridCol>
                <a:gridCol w="863599">
                  <a:extLst>
                    <a:ext uri="{9D8B030D-6E8A-4147-A177-3AD203B41FA5}">
                      <a16:colId xmlns:a16="http://schemas.microsoft.com/office/drawing/2014/main" val="456704102"/>
                    </a:ext>
                  </a:extLst>
                </a:gridCol>
              </a:tblGrid>
              <a:tr h="621792">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LA</a:t>
                      </a:r>
                    </a:p>
                  </a:txBody>
                  <a:tcPr anchor="ctr"/>
                </a:tc>
                <a:extLst>
                  <a:ext uri="{0D108BD9-81ED-4DB2-BD59-A6C34878D82A}">
                    <a16:rowId xmlns:a16="http://schemas.microsoft.com/office/drawing/2014/main" val="1121468329"/>
                  </a:ext>
                </a:extLst>
              </a:tr>
              <a:tr h="621792">
                <a:tc>
                  <a:txBody>
                    <a:bodyPr/>
                    <a:lstStyle/>
                    <a:p>
                      <a:r>
                        <a:rPr lang="en-US" dirty="0" err="1">
                          <a:latin typeface="Arial" panose="020B0604020202020204" pitchFamily="34" charset="0"/>
                          <a:cs typeface="Arial" panose="020B0604020202020204" pitchFamily="34" charset="0"/>
                        </a:rPr>
                        <a:t>Davis_Sac</a:t>
                      </a:r>
                      <a:endParaRPr lang="en-US" dirty="0">
                        <a:latin typeface="Arial" panose="020B0604020202020204" pitchFamily="34" charset="0"/>
                        <a:cs typeface="Arial" panose="020B0604020202020204" pitchFamily="34" charset="0"/>
                      </a:endParaRP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NA</a:t>
                      </a:r>
                    </a:p>
                  </a:txBody>
                  <a:tcPr anchor="ctr"/>
                </a:tc>
                <a:tc>
                  <a:txBody>
                    <a:bodyPr/>
                    <a:lstStyle/>
                    <a:p>
                      <a:r>
                        <a:rPr lang="en-US" dirty="0">
                          <a:latin typeface="Arial" panose="020B0604020202020204" pitchFamily="34" charset="0"/>
                          <a:cs typeface="Arial" panose="020B0604020202020204" pitchFamily="34" charset="0"/>
                        </a:rPr>
                        <a:t>NA</a:t>
                      </a:r>
                    </a:p>
                  </a:txBody>
                  <a:tcPr anchor="ctr"/>
                </a:tc>
                <a:tc>
                  <a:txBody>
                    <a:bodyPr/>
                    <a:lstStyle/>
                    <a:p>
                      <a:r>
                        <a:rPr lang="en-US" dirty="0">
                          <a:latin typeface="Arial" panose="020B0604020202020204" pitchFamily="34" charset="0"/>
                          <a:cs typeface="Arial" panose="020B0604020202020204" pitchFamily="34" charset="0"/>
                        </a:rPr>
                        <a:t>NA</a:t>
                      </a:r>
                    </a:p>
                  </a:txBody>
                  <a:tcPr anchor="ctr"/>
                </a:tc>
                <a:extLst>
                  <a:ext uri="{0D108BD9-81ED-4DB2-BD59-A6C34878D82A}">
                    <a16:rowId xmlns:a16="http://schemas.microsoft.com/office/drawing/2014/main" val="4069858262"/>
                  </a:ext>
                </a:extLst>
              </a:tr>
              <a:tr h="621792">
                <a:tc>
                  <a:txBody>
                    <a:bodyPr/>
                    <a:lstStyle/>
                    <a:p>
                      <a:r>
                        <a:rPr lang="en-US" dirty="0">
                          <a:latin typeface="Arial" panose="020B0604020202020204" pitchFamily="34" charset="0"/>
                          <a:cs typeface="Arial" panose="020B0604020202020204" pitchFamily="34" charset="0"/>
                        </a:rPr>
                        <a:t>Yose</a:t>
                      </a:r>
                    </a:p>
                  </a:txBody>
                  <a:tcPr anchor="ctr"/>
                </a:tc>
                <a:tc>
                  <a:txBody>
                    <a:bodyPr/>
                    <a:lstStyle/>
                    <a:p>
                      <a:r>
                        <a:rPr lang="en-US" dirty="0">
                          <a:latin typeface="Arial" panose="020B0604020202020204" pitchFamily="34" charset="0"/>
                          <a:cs typeface="Arial" panose="020B0604020202020204" pitchFamily="34" charset="0"/>
                        </a:rPr>
                        <a:t>NA</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extLst>
                  <a:ext uri="{0D108BD9-81ED-4DB2-BD59-A6C34878D82A}">
                    <a16:rowId xmlns:a16="http://schemas.microsoft.com/office/drawing/2014/main" val="3305852828"/>
                  </a:ext>
                </a:extLst>
              </a:tr>
              <a:tr h="621792">
                <a:tc>
                  <a:txBody>
                    <a:bodyPr/>
                    <a:lstStyle/>
                    <a:p>
                      <a:r>
                        <a:rPr lang="en-US" dirty="0">
                          <a:latin typeface="Arial" panose="020B0604020202020204" pitchFamily="34" charset="0"/>
                          <a:cs typeface="Arial" panose="020B0604020202020204" pitchFamily="34" charset="0"/>
                        </a:rPr>
                        <a:t>Truck</a:t>
                      </a:r>
                    </a:p>
                  </a:txBody>
                  <a:tcPr anchor="ctr"/>
                </a:tc>
                <a:tc>
                  <a:txBody>
                    <a:bodyPr/>
                    <a:lstStyle/>
                    <a:p>
                      <a:r>
                        <a:rPr lang="en-US" dirty="0">
                          <a:latin typeface="Arial" panose="020B0604020202020204" pitchFamily="34" charset="0"/>
                          <a:cs typeface="Arial" panose="020B0604020202020204" pitchFamily="34" charset="0"/>
                        </a:rPr>
                        <a:t>NA</a:t>
                      </a:r>
                    </a:p>
                  </a:txBody>
                  <a:tcPr anchor="ctr"/>
                </a:tc>
                <a:tc>
                  <a:txBody>
                    <a:bodyPr/>
                    <a:lstStyle/>
                    <a:p>
                      <a:r>
                        <a:rPr lang="en-US" dirty="0">
                          <a:latin typeface="Arial" panose="020B0604020202020204" pitchFamily="34" charset="0"/>
                          <a:cs typeface="Arial" panose="020B0604020202020204" pitchFamily="34" charset="0"/>
                        </a:rPr>
                        <a:t>2.21</a:t>
                      </a:r>
                    </a:p>
                  </a:txBody>
                  <a:tcPr anchor="ctr"/>
                </a:tc>
                <a:tc>
                  <a:txBody>
                    <a:bodyPr/>
                    <a:lstStyle/>
                    <a:p>
                      <a:r>
                        <a:rPr lang="en-US" dirty="0">
                          <a:latin typeface="Arial" panose="020B0604020202020204" pitchFamily="34" charset="0"/>
                          <a:cs typeface="Arial" panose="020B0604020202020204" pitchFamily="34" charset="0"/>
                        </a:rPr>
                        <a:t>0</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extLst>
                  <a:ext uri="{0D108BD9-81ED-4DB2-BD59-A6C34878D82A}">
                    <a16:rowId xmlns:a16="http://schemas.microsoft.com/office/drawing/2014/main" val="4020185635"/>
                  </a:ext>
                </a:extLst>
              </a:tr>
              <a:tr h="621792">
                <a:tc>
                  <a:txBody>
                    <a:bodyPr/>
                    <a:lstStyle/>
                    <a:p>
                      <a:r>
                        <a:rPr lang="en-US" dirty="0">
                          <a:latin typeface="Arial" panose="020B0604020202020204" pitchFamily="34" charset="0"/>
                          <a:cs typeface="Arial" panose="020B0604020202020204" pitchFamily="34" charset="0"/>
                        </a:rPr>
                        <a:t>LA</a:t>
                      </a:r>
                    </a:p>
                  </a:txBody>
                  <a:tcPr anchor="ctr"/>
                </a:tc>
                <a:tc>
                  <a:txBody>
                    <a:bodyPr/>
                    <a:lstStyle/>
                    <a:p>
                      <a:r>
                        <a:rPr lang="en-US" dirty="0">
                          <a:latin typeface="Arial" panose="020B0604020202020204" pitchFamily="34" charset="0"/>
                          <a:cs typeface="Arial" panose="020B0604020202020204" pitchFamily="34" charset="0"/>
                        </a:rPr>
                        <a:t>NA</a:t>
                      </a:r>
                    </a:p>
                  </a:txBody>
                  <a:tcPr anchor="ctr"/>
                </a:tc>
                <a:tc>
                  <a:txBody>
                    <a:bodyPr/>
                    <a:lstStyle/>
                    <a:p>
                      <a:r>
                        <a:rPr lang="en-US" dirty="0">
                          <a:latin typeface="Arial" panose="020B0604020202020204" pitchFamily="34" charset="0"/>
                          <a:cs typeface="Arial" panose="020B0604020202020204" pitchFamily="34" charset="0"/>
                        </a:rPr>
                        <a:t>18.8</a:t>
                      </a:r>
                    </a:p>
                  </a:txBody>
                  <a:tcPr anchor="ctr"/>
                </a:tc>
                <a:tc>
                  <a:txBody>
                    <a:bodyPr/>
                    <a:lstStyle/>
                    <a:p>
                      <a:r>
                        <a:rPr lang="en-US" dirty="0">
                          <a:latin typeface="Arial" panose="020B0604020202020204" pitchFamily="34" charset="0"/>
                          <a:cs typeface="Arial" panose="020B0604020202020204" pitchFamily="34" charset="0"/>
                        </a:rPr>
                        <a:t>16.59</a:t>
                      </a:r>
                    </a:p>
                  </a:txBody>
                  <a:tcPr anchor="ctr"/>
                </a:tc>
                <a:tc>
                  <a:txBody>
                    <a:bodyPr/>
                    <a:lstStyle/>
                    <a:p>
                      <a:r>
                        <a:rPr lang="en-US"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837640003"/>
                  </a:ext>
                </a:extLst>
              </a:tr>
            </a:tbl>
          </a:graphicData>
        </a:graphic>
      </p:graphicFrame>
      <p:sp>
        <p:nvSpPr>
          <p:cNvPr id="9" name="TextBox 8">
            <a:extLst>
              <a:ext uri="{FF2B5EF4-FFF2-40B4-BE49-F238E27FC236}">
                <a16:creationId xmlns:a16="http://schemas.microsoft.com/office/drawing/2014/main" id="{A90C0764-5000-E41A-A57B-B55081B64891}"/>
              </a:ext>
            </a:extLst>
          </p:cNvPr>
          <p:cNvSpPr txBox="1"/>
          <p:nvPr/>
        </p:nvSpPr>
        <p:spPr>
          <a:xfrm>
            <a:off x="287862" y="5153851"/>
            <a:ext cx="543560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distance value to use?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Could use minimum, maximum, or average distance.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default in r </a:t>
            </a:r>
            <a:r>
              <a:rPr lang="en-US" dirty="0" err="1">
                <a:latin typeface="Arial" panose="020B0604020202020204" pitchFamily="34" charset="0"/>
                <a:cs typeface="Arial" panose="020B0604020202020204" pitchFamily="34" charset="0"/>
              </a:rPr>
              <a:t>hclust</a:t>
            </a:r>
            <a:r>
              <a:rPr lang="en-US" dirty="0">
                <a:latin typeface="Arial" panose="020B0604020202020204" pitchFamily="34" charset="0"/>
                <a:cs typeface="Arial" panose="020B0604020202020204" pitchFamily="34" charset="0"/>
              </a:rPr>
              <a:t> is maximum</a:t>
            </a:r>
          </a:p>
        </p:txBody>
      </p:sp>
      <p:sp>
        <p:nvSpPr>
          <p:cNvPr id="10" name="Slide Number Placeholder 9">
            <a:extLst>
              <a:ext uri="{FF2B5EF4-FFF2-40B4-BE49-F238E27FC236}">
                <a16:creationId xmlns:a16="http://schemas.microsoft.com/office/drawing/2014/main" id="{527FC9CE-90BF-64C3-4D7C-EA4DDC065D48}"/>
              </a:ext>
            </a:extLst>
          </p:cNvPr>
          <p:cNvSpPr>
            <a:spLocks noGrp="1"/>
          </p:cNvSpPr>
          <p:nvPr>
            <p:ph type="sldNum" sz="quarter" idx="12"/>
          </p:nvPr>
        </p:nvSpPr>
        <p:spPr/>
        <p:txBody>
          <a:bodyPr/>
          <a:lstStyle/>
          <a:p>
            <a:fld id="{75903B3B-11F9-FD4E-A598-4D56F52A2C16}" type="slidenum">
              <a:rPr lang="en-US" smtClean="0"/>
              <a:t>9</a:t>
            </a:fld>
            <a:endParaRPr lang="en-US"/>
          </a:p>
        </p:txBody>
      </p:sp>
    </p:spTree>
    <p:extLst>
      <p:ext uri="{BB962C8B-B14F-4D97-AF65-F5344CB8AC3E}">
        <p14:creationId xmlns:p14="http://schemas.microsoft.com/office/powerpoint/2010/main" val="256034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3202</TotalTime>
  <Words>1501</Words>
  <Application>Microsoft Macintosh PowerPoint</Application>
  <PresentationFormat>Widescreen</PresentationFormat>
  <Paragraphs>396</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Wingdings</vt:lpstr>
      <vt:lpstr>Office Theme</vt:lpstr>
      <vt:lpstr>Clustering  (Genetic Networks)</vt:lpstr>
      <vt:lpstr>Learning Objectives</vt:lpstr>
      <vt:lpstr>What is Clustering?</vt:lpstr>
      <vt:lpstr>Goals of Clustering</vt:lpstr>
      <vt:lpstr>Clustering Methods</vt:lpstr>
      <vt:lpstr>Hierarchical Clustering</vt:lpstr>
      <vt:lpstr>Step 1: Calculate Distances </vt:lpstr>
      <vt:lpstr>Step 2: Pair the Closest Samples</vt:lpstr>
      <vt:lpstr>Step 3: Recalculate distances</vt:lpstr>
      <vt:lpstr>Step 3: Recalculate distances</vt:lpstr>
      <vt:lpstr>Pair and Recalculate Distances… Repeat</vt:lpstr>
      <vt:lpstr>Dendrograms  Visual Representation of Hierarchical Clustering </vt:lpstr>
      <vt:lpstr>K-means Clustering</vt:lpstr>
      <vt:lpstr>K-means Example (3 clusters)</vt:lpstr>
      <vt:lpstr>K-means Example (10 clusters)</vt:lpstr>
      <vt:lpstr>Gap-statistic</vt:lpstr>
      <vt:lpstr>Gap-statistic</vt:lpstr>
      <vt:lpstr>Key Concepts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Brandie M Quarles</dc:creator>
  <cp:lastModifiedBy>Brandie M Quarles</cp:lastModifiedBy>
  <cp:revision>114</cp:revision>
  <dcterms:created xsi:type="dcterms:W3CDTF">2026-05-11T22:22:15Z</dcterms:created>
  <dcterms:modified xsi:type="dcterms:W3CDTF">2026-05-22T18:35:50Z</dcterms:modified>
</cp:coreProperties>
</file>