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58"/>
  </p:normalViewPr>
  <p:slideViewPr>
    <p:cSldViewPr snapToGrid="0">
      <p:cViewPr varScale="1">
        <p:scale>
          <a:sx n="104" d="100"/>
          <a:sy n="104" d="100"/>
        </p:scale>
        <p:origin x="232" y="5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790BCD-2D01-3F74-0F6A-3B844B1090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7CE9AB-4894-51BD-C3C9-7AACBFBFDE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DB4461-03B5-71B2-F859-1C58D03297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1AE72-5ED2-FB41-917C-4E9E9238E4CE}" type="datetimeFigureOut">
              <a:rPr lang="en-US" smtClean="0"/>
              <a:t>6/2/26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A3E657-2147-8E8E-F9DF-22557C376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5D0532-77AF-E99F-4D9F-446F5D0EC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3DE1E-C1D7-3340-A839-C0709DE7C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4084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BFC947-54F3-3284-C8FC-1A76D8E740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89DFD8-0498-346E-3A49-88BC9CDD58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076F0F-CA2E-C9AE-C00E-BF79D036AD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1AE72-5ED2-FB41-917C-4E9E9238E4CE}" type="datetimeFigureOut">
              <a:rPr lang="en-US" smtClean="0"/>
              <a:t>6/2/26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8059F2-0B8B-8A48-7789-CABEA07C77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C6FD43-44B0-FEE4-EA9B-BFF8AC83C7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3DE1E-C1D7-3340-A839-C0709DE7C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066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FAEB452-D559-DA7A-2AD9-A2498410F1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8FB459-6D2D-963F-76E8-3A3D41AA11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0D323D-1908-5CAF-7153-DE8BE62424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1AE72-5ED2-FB41-917C-4E9E9238E4CE}" type="datetimeFigureOut">
              <a:rPr lang="en-US" smtClean="0"/>
              <a:t>6/2/26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5C3136-0B83-DB8C-49BD-041CDB71C7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C433EB-CA16-CEBF-0840-991A6FD20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3DE1E-C1D7-3340-A839-C0709DE7C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665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7BF502-D16C-D938-79A2-A6FE230B1A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FD29E6-4270-F3D1-9F12-1686C548EA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A825A2-D6D0-0935-6D43-EF28F28E74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1AE72-5ED2-FB41-917C-4E9E9238E4CE}" type="datetimeFigureOut">
              <a:rPr lang="en-US" smtClean="0"/>
              <a:t>6/2/26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CEFEDF-178B-D34D-AAC7-3E23E2188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69BBE5-410E-06D5-5C94-AF9194F8B7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3DE1E-C1D7-3340-A839-C0709DE7C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094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4A297A-C0B5-7E86-679C-5B3FAB45DA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B39768-6E5B-3AB9-59DC-A98025DBA6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1A555F-FE99-5FEE-0573-DDB4D84EBA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1AE72-5ED2-FB41-917C-4E9E9238E4CE}" type="datetimeFigureOut">
              <a:rPr lang="en-US" smtClean="0"/>
              <a:t>6/2/26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16C3DE-F3D5-2A3B-91CA-54DAAE065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78AC0E-A5A6-A54D-AE5E-AB3AE820D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3DE1E-C1D7-3340-A839-C0709DE7C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100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7A8BE-19A4-8A60-866C-7C4B402389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6183D6-B3BF-89E2-F811-2914DA62B8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4D0BA8-6894-6AAA-57BA-4782790F83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77F900-F972-F2C9-6689-F57AE8194E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1AE72-5ED2-FB41-917C-4E9E9238E4CE}" type="datetimeFigureOut">
              <a:rPr lang="en-US" smtClean="0"/>
              <a:t>6/2/26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5DE828-68F2-DE81-7C90-9B73067C1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8D0A1F-8A55-A0B8-4FA5-69548E2AD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3DE1E-C1D7-3340-A839-C0709DE7C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636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1EEC1-9FAC-81F2-4F39-BC5590F1FE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E8B5F1-533F-DF7B-A0DE-505961BBBE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E1CD00-0F76-DA1A-930C-768BE8E974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38BFC4B-0118-EC57-C1F4-503DA47AE4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8893ADF-E10C-71BD-C859-B47D7FB25A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23367EB-8F02-C8D9-AA00-E93D6F6136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1AE72-5ED2-FB41-917C-4E9E9238E4CE}" type="datetimeFigureOut">
              <a:rPr lang="en-US" smtClean="0"/>
              <a:t>6/2/26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57D88A5-1DCA-2F09-41D5-8B7DBA48CC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2A108D3-163C-4054-6855-25CAA1142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3DE1E-C1D7-3340-A839-C0709DE7C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128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8E5D8C-2EB8-C7A6-6528-EE1228843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033EE9-3761-95AF-65BE-7D82BDD50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1AE72-5ED2-FB41-917C-4E9E9238E4CE}" type="datetimeFigureOut">
              <a:rPr lang="en-US" smtClean="0"/>
              <a:t>6/2/26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30B861-4762-8A3F-EE00-8CBD1E569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EDDC0A-894B-3B89-F72F-866BF8075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3DE1E-C1D7-3340-A839-C0709DE7C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366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7542C5C-AA42-6D4B-033C-4C0812AFF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1AE72-5ED2-FB41-917C-4E9E9238E4CE}" type="datetimeFigureOut">
              <a:rPr lang="en-US" smtClean="0"/>
              <a:t>6/2/26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4BC25B6-2F96-8297-920D-709A31BB52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E785BD-A170-F572-7323-CBD08A483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3DE1E-C1D7-3340-A839-C0709DE7C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54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40237D-ADDF-7D84-5B6A-63814703A3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DAD20A-25F1-B5E0-6888-6D3F8B802D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A063B0-4311-48DC-0426-CB18308BF4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28AC9C-927C-A0BF-2277-503FDE6731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1AE72-5ED2-FB41-917C-4E9E9238E4CE}" type="datetimeFigureOut">
              <a:rPr lang="en-US" smtClean="0"/>
              <a:t>6/2/26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53063A-2229-9500-05A2-1F880B339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183F23-1D00-D919-E202-6B24663E21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3DE1E-C1D7-3340-A839-C0709DE7C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619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AC7040-9C60-CB7D-40E7-4318B09A2B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CD2BB1D-2E9B-6E3E-8B92-B6B2091AC0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81AD8B-4CEF-E319-BA86-87BFC2368C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09E093-1BC2-C651-6878-FAEB67C155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1AE72-5ED2-FB41-917C-4E9E9238E4CE}" type="datetimeFigureOut">
              <a:rPr lang="en-US" smtClean="0"/>
              <a:t>6/2/26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0530AC-3732-43C7-D3E6-10CD93CCA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5F3FFC-87F4-F507-0B46-940B6FF51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3DE1E-C1D7-3340-A839-C0709DE7C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36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AC35E02-F345-6B1C-6421-064B80E0F9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EC8860-D5EE-FAEE-5C50-C860D7D640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D7BA8E-F7C3-1C2A-DEEF-892D006E83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A71AE72-5ED2-FB41-917C-4E9E9238E4CE}" type="datetimeFigureOut">
              <a:rPr lang="en-US" smtClean="0"/>
              <a:t>6/2/26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C14445-36C5-1FE4-6E82-9FDA5DB684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3D296F-201A-4544-B480-AEA59A8CA2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A73DE1E-C1D7-3340-A839-C0709DE7C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213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643918D-6874-9275-DBBF-BB637353C3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30028"/>
          </a:xfrm>
        </p:spPr>
        <p:txBody>
          <a:bodyPr/>
          <a:lstStyle/>
          <a:p>
            <a:r>
              <a:rPr lang="en-US" dirty="0"/>
              <a:t>Announcements June 02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BD984D7-8D34-D923-102D-91E006EBED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90847"/>
            <a:ext cx="10515600" cy="4986116"/>
          </a:xfrm>
        </p:spPr>
        <p:txBody>
          <a:bodyPr/>
          <a:lstStyle/>
          <a:p>
            <a:r>
              <a:rPr lang="en-US" dirty="0"/>
              <a:t>No AI lab</a:t>
            </a:r>
          </a:p>
          <a:p>
            <a:pPr lvl="1"/>
            <a:r>
              <a:rPr lang="en-US" dirty="0" err="1"/>
              <a:t>Github</a:t>
            </a:r>
            <a:r>
              <a:rPr lang="en-US" dirty="0"/>
              <a:t> copilot student accounts are still on hold</a:t>
            </a:r>
          </a:p>
          <a:p>
            <a:pPr lvl="1"/>
            <a:r>
              <a:rPr lang="en-US" dirty="0"/>
              <a:t>I was not able to do what I wanted you to do with free tier</a:t>
            </a:r>
          </a:p>
          <a:p>
            <a:r>
              <a:rPr lang="en-US" dirty="0"/>
              <a:t>I did update the lab to use more modern tools relative to previous years</a:t>
            </a:r>
          </a:p>
          <a:p>
            <a:pPr lvl="1"/>
            <a:r>
              <a:rPr lang="en-US" dirty="0"/>
              <a:t>Will require some new installs</a:t>
            </a:r>
          </a:p>
          <a:p>
            <a:r>
              <a:rPr lang="en-US" dirty="0"/>
              <a:t>Cut and paste code in the lab</a:t>
            </a:r>
          </a:p>
        </p:txBody>
      </p:sp>
    </p:spTree>
    <p:extLst>
      <p:ext uri="{BB962C8B-B14F-4D97-AF65-F5344CB8AC3E}">
        <p14:creationId xmlns:p14="http://schemas.microsoft.com/office/powerpoint/2010/main" val="28753644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F6EDDA-4DE5-DF93-8D9E-F8B6EC3C94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396D1DE-9A71-FCC3-CD3F-61A184DC23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30028"/>
          </a:xfrm>
        </p:spPr>
        <p:txBody>
          <a:bodyPr/>
          <a:lstStyle/>
          <a:p>
            <a:r>
              <a:rPr lang="en-US" dirty="0"/>
              <a:t>Reminder: DP and NDP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0943670-3A2A-D485-2A8A-B07EBC9F75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90847"/>
            <a:ext cx="10515600" cy="4986116"/>
          </a:xfrm>
        </p:spPr>
        <p:txBody>
          <a:bodyPr/>
          <a:lstStyle/>
          <a:p>
            <a:r>
              <a:rPr lang="en-US" dirty="0"/>
              <a:t>This lab is still working with the Dense Planting (DP) and Non-Dense-Planting (NDP) data sets</a:t>
            </a:r>
          </a:p>
          <a:p>
            <a:r>
              <a:rPr lang="en-US" dirty="0"/>
              <a:t>In the DP treatment we expect</a:t>
            </a:r>
          </a:p>
          <a:p>
            <a:pPr lvl="1"/>
            <a:r>
              <a:rPr lang="en-US" dirty="0"/>
              <a:t>Plants to elongate more as they try to compete with their neighbors for light.</a:t>
            </a:r>
          </a:p>
          <a:p>
            <a:pPr lvl="2"/>
            <a:r>
              <a:rPr lang="en-US" dirty="0"/>
              <a:t>Cell wall, lignin, plant hormones</a:t>
            </a:r>
          </a:p>
          <a:p>
            <a:pPr lvl="1"/>
            <a:r>
              <a:rPr lang="en-US" dirty="0"/>
              <a:t>Plant roots to be competing for more resources in the soil</a:t>
            </a:r>
          </a:p>
          <a:p>
            <a:pPr lvl="2"/>
            <a:r>
              <a:rPr lang="en-US" dirty="0"/>
              <a:t>Root growth, cell wall, lignin, suberin</a:t>
            </a:r>
          </a:p>
          <a:p>
            <a:pPr lvl="2"/>
            <a:r>
              <a:rPr lang="en-US" dirty="0"/>
              <a:t>Nutrient uptake and/or transport</a:t>
            </a:r>
          </a:p>
          <a:p>
            <a:pPr lvl="3"/>
            <a:r>
              <a:rPr lang="en-US" dirty="0"/>
              <a:t>N, P, K, Fe</a:t>
            </a:r>
          </a:p>
          <a:p>
            <a:pPr lvl="1"/>
            <a:r>
              <a:rPr lang="en-US" dirty="0"/>
              <a:t>Reduced plant defense (growth/defense tradeoff)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46790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3737A5-7B8B-41BE-7185-16598368F0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Sequence logo graph illustrating nucleotide frequency and conservation across eight positions in a DNA sequence. Letters representing nucleotides A, C, G, and T are color-coded (green, blue, yellow, red) with heights indicating information content, showing high conservation at positions 2, 3, 6, and 7.&#10;&#10;">
            <a:extLst>
              <a:ext uri="{FF2B5EF4-FFF2-40B4-BE49-F238E27FC236}">
                <a16:creationId xmlns:a16="http://schemas.microsoft.com/office/drawing/2014/main" id="{12997BBF-705E-6D86-1895-6E80E8D191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44571" y="1226193"/>
            <a:ext cx="6547429" cy="4680083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B750E045-E34D-3EAD-A1D4-4FB5CF771C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30028"/>
          </a:xfrm>
        </p:spPr>
        <p:txBody>
          <a:bodyPr>
            <a:normAutofit fontScale="90000"/>
          </a:bodyPr>
          <a:lstStyle/>
          <a:p>
            <a:r>
              <a:rPr lang="en-US" dirty="0"/>
              <a:t>Binding site motifs and position weight matrices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B5270F1-8AE7-678D-C367-F634576AD0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304081" y="1226193"/>
            <a:ext cx="6268946" cy="4986116"/>
          </a:xfrm>
        </p:spPr>
        <p:txBody>
          <a:bodyPr/>
          <a:lstStyle/>
          <a:p>
            <a:pPr lvl="1"/>
            <a:r>
              <a:rPr lang="en-US" dirty="0"/>
              <a:t>Transcription factors have are site-specific DNA binding proteins</a:t>
            </a:r>
          </a:p>
          <a:p>
            <a:pPr lvl="1"/>
            <a:r>
              <a:rPr lang="en-US" dirty="0"/>
              <a:t>But they are a little promiscuous…do not have absolute sequence specificity</a:t>
            </a:r>
          </a:p>
          <a:p>
            <a:pPr lvl="1"/>
            <a:r>
              <a:rPr lang="en-US" dirty="0"/>
              <a:t>For example, the Arabidopsis transcription factor MYC2 has an 8 base binding motif</a:t>
            </a:r>
          </a:p>
          <a:p>
            <a:pPr lvl="1"/>
            <a:r>
              <a:rPr lang="en-US" dirty="0"/>
              <a:t>When we are searching for these motifs in gene promoters we need to take this promiscuity into account.</a:t>
            </a:r>
          </a:p>
          <a:p>
            <a:pPr lvl="1"/>
            <a:r>
              <a:rPr lang="en-US" dirty="0"/>
              <a:t>This is done using a </a:t>
            </a:r>
            <a:r>
              <a:rPr lang="en-US" b="1" u="sng" dirty="0"/>
              <a:t>p</a:t>
            </a:r>
            <a:r>
              <a:rPr lang="en-US" dirty="0"/>
              <a:t>osition </a:t>
            </a:r>
            <a:r>
              <a:rPr lang="en-US" b="1" u="sng" dirty="0"/>
              <a:t>w</a:t>
            </a:r>
            <a:r>
              <a:rPr lang="en-US" dirty="0"/>
              <a:t>eight </a:t>
            </a:r>
            <a:r>
              <a:rPr lang="en-US" b="1" u="sng" dirty="0"/>
              <a:t>m</a:t>
            </a:r>
            <a:r>
              <a:rPr lang="en-US" dirty="0"/>
              <a:t>atrix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67931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4606C7-D633-433D-8044-4B1AEC176B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ECE1C58-3BD0-C6D8-7194-F0A8E49ED9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30028"/>
          </a:xfrm>
        </p:spPr>
        <p:txBody>
          <a:bodyPr/>
          <a:lstStyle/>
          <a:p>
            <a:r>
              <a:rPr lang="en-US" dirty="0"/>
              <a:t>Other stuff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CADD70D-C2E0-9CE1-3B8E-E747001E41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90847"/>
            <a:ext cx="10515600" cy="4986116"/>
          </a:xfrm>
        </p:spPr>
        <p:txBody>
          <a:bodyPr/>
          <a:lstStyle/>
          <a:p>
            <a:r>
              <a:rPr lang="en-US" dirty="0"/>
              <a:t>Thursday lecture is live (no video)</a:t>
            </a:r>
          </a:p>
          <a:p>
            <a:r>
              <a:rPr lang="en-US" dirty="0"/>
              <a:t>Final will be similar format to Midterm, but in class portion comes after take home</a:t>
            </a:r>
          </a:p>
          <a:p>
            <a:r>
              <a:rPr lang="en-US" dirty="0"/>
              <a:t>In class midterm is in this room at the scheduled final exam time (Wednesday June 10, 3:30)</a:t>
            </a:r>
          </a:p>
          <a:p>
            <a:r>
              <a:rPr lang="en-US" dirty="0"/>
              <a:t>1 hour time limit on in class final</a:t>
            </a:r>
          </a:p>
          <a:p>
            <a:r>
              <a:rPr lang="en-US"/>
              <a:t>Study guide coming soon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253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276</Words>
  <Application>Microsoft Macintosh PowerPoint</Application>
  <PresentationFormat>Widescreen</PresentationFormat>
  <Paragraphs>29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Announcements June 02</vt:lpstr>
      <vt:lpstr>Reminder: DP and NDP</vt:lpstr>
      <vt:lpstr>Binding site motifs and position weight matrices</vt:lpstr>
      <vt:lpstr>Other stuff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Julin Nassir Maloof</dc:creator>
  <cp:lastModifiedBy>Julin Nassir Maloof</cp:lastModifiedBy>
  <cp:revision>6</cp:revision>
  <dcterms:created xsi:type="dcterms:W3CDTF">2026-06-02T18:36:05Z</dcterms:created>
  <dcterms:modified xsi:type="dcterms:W3CDTF">2026-06-02T19:39:06Z</dcterms:modified>
</cp:coreProperties>
</file>