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419" r:id="rId2"/>
    <p:sldId id="422" r:id="rId3"/>
    <p:sldId id="423" r:id="rId4"/>
    <p:sldId id="424" r:id="rId5"/>
    <p:sldId id="425" r:id="rId6"/>
    <p:sldId id="426" r:id="rId7"/>
    <p:sldId id="325" r:id="rId8"/>
    <p:sldId id="421" r:id="rId9"/>
    <p:sldId id="391" r:id="rId10"/>
    <p:sldId id="427" r:id="rId11"/>
    <p:sldId id="428" r:id="rId12"/>
    <p:sldId id="429" r:id="rId13"/>
    <p:sldId id="434" r:id="rId14"/>
    <p:sldId id="436" r:id="rId15"/>
    <p:sldId id="398" r:id="rId16"/>
    <p:sldId id="430" r:id="rId17"/>
    <p:sldId id="431" r:id="rId18"/>
    <p:sldId id="432" r:id="rId19"/>
    <p:sldId id="399" r:id="rId20"/>
    <p:sldId id="420" r:id="rId21"/>
    <p:sldId id="376" r:id="rId22"/>
    <p:sldId id="438" r:id="rId23"/>
    <p:sldId id="439" r:id="rId24"/>
    <p:sldId id="440" r:id="rId25"/>
    <p:sldId id="329" r:id="rId26"/>
    <p:sldId id="441" r:id="rId27"/>
  </p:sldIdLst>
  <p:sldSz cx="12192000" cy="6858000"/>
  <p:notesSz cx="6858000" cy="9144000"/>
  <p:defaultTextStyle>
    <a:defPPr marL="0" marR="0" indent="0" algn="l" defTabSz="642915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3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4196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Gill Sans"/>
      </a:defRPr>
    </a:lvl1pPr>
    <a:lvl2pPr marL="0" marR="0" indent="241093" algn="ctr" defTabSz="4196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Gill Sans"/>
      </a:defRPr>
    </a:lvl2pPr>
    <a:lvl3pPr marL="0" marR="0" indent="482186" algn="ctr" defTabSz="4196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Gill Sans"/>
      </a:defRPr>
    </a:lvl3pPr>
    <a:lvl4pPr marL="0" marR="0" indent="723279" algn="ctr" defTabSz="4196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Gill Sans"/>
      </a:defRPr>
    </a:lvl4pPr>
    <a:lvl5pPr marL="0" marR="0" indent="964372" algn="ctr" defTabSz="4196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Gill Sans"/>
      </a:defRPr>
    </a:lvl5pPr>
    <a:lvl6pPr marL="0" marR="0" indent="1205465" algn="ctr" defTabSz="4196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Gill Sans"/>
      </a:defRPr>
    </a:lvl6pPr>
    <a:lvl7pPr marL="0" marR="0" indent="1446558" algn="ctr" defTabSz="4196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Gill Sans"/>
      </a:defRPr>
    </a:lvl7pPr>
    <a:lvl8pPr marL="0" marR="0" indent="1687651" algn="ctr" defTabSz="4196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Gill Sans"/>
      </a:defRPr>
    </a:lvl8pPr>
    <a:lvl9pPr marL="0" marR="0" indent="1928744" algn="ctr" defTabSz="4196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Gill San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5C7C9">
              <a:alpha val="30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285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000000">
              <a:alpha val="25000"/>
            </a:srgbClr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28575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000000">
              <a:alpha val="25000"/>
            </a:srgbClr>
          </a:solidFill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85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000000">
              <a:alpha val="25000"/>
            </a:srgbClr>
          </a:solidFill>
        </a:fill>
      </a:tcStyle>
    </a:firstRow>
  </a:tblStyle>
  <a:tblStyle styleId="{D51ADE6A-740E-44AE-83CC-AE7238B6C88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FF1F3"/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285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000000">
              <a:alpha val="25000"/>
            </a:srgbClr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28575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000000">
              <a:alpha val="25000"/>
            </a:srgbClr>
          </a:solidFill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85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000000">
              <a:alpha val="25000"/>
            </a:srgbClr>
          </a:solidFill>
        </a:fill>
      </a:tcStyle>
    </a:firstRow>
  </a:tblStyle>
  <a:tblStyle styleId="{4A9BC294-FFE2-49D5-8D69-9E1BD2C41BD5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5C7C9">
              <a:alpha val="30000"/>
            </a:srgbClr>
          </a:solidFill>
        </a:fill>
      </a:tcStyle>
    </a:band2H>
    <a:firstCol>
      <a:tcTxStyle b="off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9" autoAdjust="0"/>
    <p:restoredTop sz="94715"/>
  </p:normalViewPr>
  <p:slideViewPr>
    <p:cSldViewPr snapToGrid="0" snapToObjects="1">
      <p:cViewPr varScale="1">
        <p:scale>
          <a:sx n="118" d="100"/>
          <a:sy n="118" d="100"/>
        </p:scale>
        <p:origin x="672" y="20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9" name="Shape 11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19680" latinLnBrk="0">
      <a:defRPr>
        <a:latin typeface="Lucida Grande"/>
        <a:ea typeface="Lucida Grande"/>
        <a:cs typeface="Lucida Grande"/>
        <a:sym typeface="Lucida Grande"/>
      </a:defRPr>
    </a:lvl1pPr>
    <a:lvl2pPr indent="160729" defTabSz="419680" latinLnBrk="0">
      <a:defRPr>
        <a:latin typeface="Lucida Grande"/>
        <a:ea typeface="Lucida Grande"/>
        <a:cs typeface="Lucida Grande"/>
        <a:sym typeface="Lucida Grande"/>
      </a:defRPr>
    </a:lvl2pPr>
    <a:lvl3pPr indent="321457" defTabSz="419680" latinLnBrk="0">
      <a:defRPr>
        <a:latin typeface="Lucida Grande"/>
        <a:ea typeface="Lucida Grande"/>
        <a:cs typeface="Lucida Grande"/>
        <a:sym typeface="Lucida Grande"/>
      </a:defRPr>
    </a:lvl3pPr>
    <a:lvl4pPr indent="482186" defTabSz="419680" latinLnBrk="0">
      <a:defRPr>
        <a:latin typeface="Lucida Grande"/>
        <a:ea typeface="Lucida Grande"/>
        <a:cs typeface="Lucida Grande"/>
        <a:sym typeface="Lucida Grande"/>
      </a:defRPr>
    </a:lvl4pPr>
    <a:lvl5pPr indent="642915" defTabSz="419680" latinLnBrk="0">
      <a:defRPr>
        <a:latin typeface="Lucida Grande"/>
        <a:ea typeface="Lucida Grande"/>
        <a:cs typeface="Lucida Grande"/>
        <a:sym typeface="Lucida Grande"/>
      </a:defRPr>
    </a:lvl5pPr>
    <a:lvl6pPr indent="803643" defTabSz="419680" latinLnBrk="0">
      <a:defRPr>
        <a:latin typeface="Lucida Grande"/>
        <a:ea typeface="Lucida Grande"/>
        <a:cs typeface="Lucida Grande"/>
        <a:sym typeface="Lucida Grande"/>
      </a:defRPr>
    </a:lvl6pPr>
    <a:lvl7pPr indent="964372" defTabSz="419680" latinLnBrk="0">
      <a:defRPr>
        <a:latin typeface="Lucida Grande"/>
        <a:ea typeface="Lucida Grande"/>
        <a:cs typeface="Lucida Grande"/>
        <a:sym typeface="Lucida Grande"/>
      </a:defRPr>
    </a:lvl7pPr>
    <a:lvl8pPr indent="1125101" defTabSz="419680" latinLnBrk="0">
      <a:defRPr>
        <a:latin typeface="Lucida Grande"/>
        <a:ea typeface="Lucida Grande"/>
        <a:cs typeface="Lucida Grande"/>
        <a:sym typeface="Lucida Grande"/>
      </a:defRPr>
    </a:lvl8pPr>
    <a:lvl9pPr indent="1285829" defTabSz="419680" latinLnBrk="0">
      <a:defRPr>
        <a:latin typeface="Lucida Grande"/>
        <a:ea typeface="Lucida Grande"/>
        <a:cs typeface="Lucida Grande"/>
        <a:sym typeface="Lucida Grande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616406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marL="40638"/>
          </a:lstStyle>
          <a:p>
            <a: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269667">
              <a:spcBef>
                <a:spcPts val="703"/>
              </a:spcBef>
              <a:buClrTx/>
              <a:buFontTx/>
            </a:lvl1pPr>
            <a:lvl2pPr marL="550942">
              <a:spcBef>
                <a:spcPts val="633"/>
              </a:spcBef>
              <a:buClrTx/>
              <a:buFontTx/>
            </a:lvl2pPr>
            <a:lvl3pPr marL="832217">
              <a:spcBef>
                <a:spcPts val="562"/>
              </a:spcBef>
              <a:buClrTx/>
              <a:buFontTx/>
            </a:lvl3pPr>
            <a:lvl4pPr marL="1153674">
              <a:spcBef>
                <a:spcPts val="422"/>
              </a:spcBef>
              <a:buClrTx/>
              <a:buFontTx/>
            </a:lvl4pPr>
            <a:lvl5pPr marL="1475131">
              <a:spcBef>
                <a:spcPts val="422"/>
              </a:spcBef>
              <a:buClrTx/>
              <a:buFontTx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 defTabSz="455398"/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title"/>
          </p:nvPr>
        </p:nvSpPr>
        <p:spPr>
          <a:xfrm>
            <a:off x="869156" y="178594"/>
            <a:ext cx="10453688" cy="1723430"/>
          </a:xfrm>
          <a:prstGeom prst="rect">
            <a:avLst/>
          </a:prstGeom>
        </p:spPr>
        <p:txBody>
          <a:bodyPr/>
          <a:lstStyle>
            <a:lvl1pPr marL="0" marR="0" defTabSz="419680">
              <a:defRPr sz="5800">
                <a:uFillTx/>
                <a:latin typeface="+mj-lt"/>
                <a:ea typeface="+mj-ea"/>
                <a:cs typeface="+mj-cs"/>
                <a:sym typeface="Gill Sans"/>
              </a:defRPr>
            </a:lvl1pPr>
          </a:lstStyle>
          <a:p>
            <a:r>
              <a:t>Title Text</a:t>
            </a:r>
          </a:p>
        </p:txBody>
      </p:sp>
      <p:sp>
        <p:nvSpPr>
          <p:cNvPr id="30" name="Shape 30"/>
          <p:cNvSpPr>
            <a:spLocks noGrp="1"/>
          </p:cNvSpPr>
          <p:nvPr>
            <p:ph type="body" idx="1"/>
          </p:nvPr>
        </p:nvSpPr>
        <p:spPr>
          <a:xfrm>
            <a:off x="869156" y="1955602"/>
            <a:ext cx="10453688" cy="4277320"/>
          </a:xfrm>
          <a:prstGeom prst="rect">
            <a:avLst/>
          </a:prstGeom>
        </p:spPr>
        <p:txBody>
          <a:bodyPr anchor="ctr"/>
          <a:lstStyle>
            <a:lvl1pPr marL="785785" marR="0" indent="-562550" defTabSz="419680">
              <a:spcBef>
                <a:spcPts val="2601"/>
              </a:spcBef>
              <a:buClrTx/>
              <a:buSzPct val="171000"/>
              <a:buFontTx/>
              <a:defRPr sz="2700">
                <a:uFillTx/>
                <a:latin typeface="+mj-lt"/>
                <a:ea typeface="+mj-ea"/>
                <a:cs typeface="+mj-cs"/>
                <a:sym typeface="Gill Sans"/>
              </a:defRPr>
            </a:lvl1pPr>
            <a:lvl2pPr marL="1098313" marR="0" indent="-562550" defTabSz="419680">
              <a:spcBef>
                <a:spcPts val="2601"/>
              </a:spcBef>
              <a:buClrTx/>
              <a:buSzPct val="171000"/>
              <a:buFontTx/>
              <a:buChar char="•"/>
              <a:defRPr>
                <a:uFillTx/>
                <a:latin typeface="+mj-lt"/>
                <a:ea typeface="+mj-ea"/>
                <a:cs typeface="+mj-cs"/>
                <a:sym typeface="Gill Sans"/>
              </a:defRPr>
            </a:lvl2pPr>
            <a:lvl3pPr marL="1410840" marR="0" indent="-562550" defTabSz="419680">
              <a:spcBef>
                <a:spcPts val="2601"/>
              </a:spcBef>
              <a:buClrTx/>
              <a:buSzPct val="171000"/>
              <a:buFontTx/>
              <a:defRPr sz="2700">
                <a:uFillTx/>
                <a:latin typeface="+mj-lt"/>
                <a:ea typeface="+mj-ea"/>
                <a:cs typeface="+mj-cs"/>
                <a:sym typeface="Gill Sans"/>
              </a:defRPr>
            </a:lvl3pPr>
            <a:lvl4pPr marL="1723368" marR="0" indent="-562550" defTabSz="419680">
              <a:spcBef>
                <a:spcPts val="2601"/>
              </a:spcBef>
              <a:buClrTx/>
              <a:buSzPct val="171000"/>
              <a:buFontTx/>
              <a:buChar char="•"/>
              <a:defRPr sz="2700">
                <a:uFillTx/>
                <a:latin typeface="+mj-lt"/>
                <a:ea typeface="+mj-ea"/>
                <a:cs typeface="+mj-cs"/>
                <a:sym typeface="Gill Sans"/>
              </a:defRPr>
            </a:lvl4pPr>
            <a:lvl5pPr marL="2035896" marR="0" indent="-562550" defTabSz="419680">
              <a:spcBef>
                <a:spcPts val="2601"/>
              </a:spcBef>
              <a:buClrTx/>
              <a:buSzPct val="171000"/>
              <a:buFontTx/>
              <a:buChar char="•"/>
              <a:defRPr sz="2700">
                <a:uFillTx/>
                <a:latin typeface="+mj-lt"/>
                <a:ea typeface="+mj-ea"/>
                <a:cs typeface="+mj-cs"/>
                <a:sym typeface="Gill Sans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xfrm>
            <a:off x="5965445" y="6536532"/>
            <a:ext cx="243652" cy="241409"/>
          </a:xfrm>
          <a:prstGeom prst="rect">
            <a:avLst/>
          </a:prstGeom>
        </p:spPr>
        <p:txBody>
          <a:bodyPr/>
          <a:lstStyle>
            <a:lvl1pPr defTabSz="419680">
              <a:defRPr sz="1100">
                <a:uFillTx/>
                <a:latin typeface="+mj-lt"/>
                <a:ea typeface="+mj-ea"/>
                <a:cs typeface="+mj-cs"/>
                <a:sym typeface="Gill Sans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marL="40638"/>
          </a:lstStyle>
          <a:p>
            <a:r>
              <a:t>Title 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269667">
              <a:spcBef>
                <a:spcPts val="703"/>
              </a:spcBef>
              <a:buClrTx/>
              <a:buFontTx/>
            </a:lvl1pPr>
            <a:lvl2pPr marL="550942">
              <a:spcBef>
                <a:spcPts val="633"/>
              </a:spcBef>
              <a:buClrTx/>
              <a:buFontTx/>
            </a:lvl2pPr>
            <a:lvl3pPr marL="832217">
              <a:spcBef>
                <a:spcPts val="562"/>
              </a:spcBef>
              <a:buClrTx/>
              <a:buFontTx/>
            </a:lvl3pPr>
            <a:lvl4pPr marL="1153674">
              <a:spcBef>
                <a:spcPts val="422"/>
              </a:spcBef>
              <a:buClrTx/>
              <a:buFontTx/>
            </a:lvl4pPr>
            <a:lvl5pPr marL="1475131">
              <a:spcBef>
                <a:spcPts val="422"/>
              </a:spcBef>
              <a:buClrTx/>
              <a:buFontTx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 defTabSz="455398"/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cop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6" name="Shape 6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7" name="Shape 6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cop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marL="40638"/>
          </a:lstStyle>
          <a:p>
            <a:r>
              <a:t>Title Text</a:t>
            </a:r>
          </a:p>
        </p:txBody>
      </p:sp>
      <p:sp>
        <p:nvSpPr>
          <p:cNvPr id="93" name="Shape 9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269667">
              <a:spcBef>
                <a:spcPts val="703"/>
              </a:spcBef>
              <a:buClrTx/>
              <a:buFontTx/>
            </a:lvl1pPr>
            <a:lvl2pPr marL="550942">
              <a:spcBef>
                <a:spcPts val="633"/>
              </a:spcBef>
              <a:buClrTx/>
              <a:buFontTx/>
            </a:lvl2pPr>
            <a:lvl3pPr marL="832217">
              <a:spcBef>
                <a:spcPts val="562"/>
              </a:spcBef>
              <a:buClrTx/>
              <a:buFontTx/>
            </a:lvl3pPr>
            <a:lvl4pPr marL="1153674">
              <a:spcBef>
                <a:spcPts val="422"/>
              </a:spcBef>
              <a:buClrTx/>
              <a:buFontTx/>
            </a:lvl4pPr>
            <a:lvl5pPr marL="1475131">
              <a:spcBef>
                <a:spcPts val="422"/>
              </a:spcBef>
              <a:buClrTx/>
              <a:buFontTx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hape 9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 defTabSz="455398"/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 -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title"/>
          </p:nvPr>
        </p:nvSpPr>
        <p:spPr>
          <a:xfrm>
            <a:off x="781341" y="1459936"/>
            <a:ext cx="7101687" cy="1007378"/>
          </a:xfrm>
          <a:prstGeom prst="rect">
            <a:avLst/>
          </a:prstGeom>
          <a:ln w="3175">
            <a:round/>
          </a:ln>
        </p:spPr>
        <p:txBody>
          <a:bodyPr lIns="26108" tIns="26108" rIns="26108" bIns="26108"/>
          <a:lstStyle>
            <a:lvl1pPr marL="0" marR="0" defTabSz="626596">
              <a:defRPr sz="3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1407959" y="2663132"/>
            <a:ext cx="5848448" cy="1201020"/>
          </a:xfrm>
          <a:prstGeom prst="rect">
            <a:avLst/>
          </a:prstGeom>
          <a:ln w="3175">
            <a:round/>
          </a:ln>
        </p:spPr>
        <p:txBody>
          <a:bodyPr lIns="26108" tIns="26108" rIns="26108" bIns="26108"/>
          <a:lstStyle>
            <a:lvl1pPr marL="0" marR="0" indent="0" algn="ctr" defTabSz="626596">
              <a:spcBef>
                <a:spcPts val="492"/>
              </a:spcBef>
              <a:buClr>
                <a:srgbClr val="9A9A9A"/>
              </a:buClr>
              <a:buSzTx/>
              <a:buFontTx/>
              <a:buNone/>
              <a:defRPr sz="2100">
                <a:solidFill>
                  <a:srgbClr val="9A9A9A"/>
                </a:solidFill>
                <a:uFill>
                  <a:solidFill>
                    <a:srgbClr val="9A9A9A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  <a:lvl2pPr marL="313298" marR="0" indent="0" algn="ctr" defTabSz="626596">
              <a:spcBef>
                <a:spcPts val="422"/>
              </a:spcBef>
              <a:buClr>
                <a:srgbClr val="9A9A9A"/>
              </a:buClr>
              <a:buSzTx/>
              <a:buFontTx/>
              <a:buNone/>
              <a:defRPr sz="1800">
                <a:solidFill>
                  <a:srgbClr val="9A9A9A"/>
                </a:solidFill>
                <a:uFill>
                  <a:solidFill>
                    <a:srgbClr val="9A9A9A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2pPr>
            <a:lvl3pPr marL="626596" marR="0" indent="0" algn="ctr" defTabSz="626596">
              <a:spcBef>
                <a:spcPts val="352"/>
              </a:spcBef>
              <a:buClr>
                <a:srgbClr val="9A9A9A"/>
              </a:buClr>
              <a:buSzTx/>
              <a:buFontTx/>
              <a:buNone/>
              <a:defRPr sz="1500">
                <a:solidFill>
                  <a:srgbClr val="9A9A9A"/>
                </a:solidFill>
                <a:uFill>
                  <a:solidFill>
                    <a:srgbClr val="9A9A9A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3pPr>
            <a:lvl4pPr marL="939895" marR="0" indent="0" algn="ctr" defTabSz="626596">
              <a:spcBef>
                <a:spcPts val="281"/>
              </a:spcBef>
              <a:buClr>
                <a:srgbClr val="9A9A9A"/>
              </a:buClr>
              <a:buSzTx/>
              <a:buFontTx/>
              <a:buNone/>
              <a:defRPr sz="1300">
                <a:solidFill>
                  <a:srgbClr val="9A9A9A"/>
                </a:solidFill>
                <a:uFill>
                  <a:solidFill>
                    <a:srgbClr val="9A9A9A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4pPr>
            <a:lvl5pPr marL="1253193" marR="0" indent="0" algn="ctr" defTabSz="626596">
              <a:spcBef>
                <a:spcPts val="281"/>
              </a:spcBef>
              <a:buClr>
                <a:srgbClr val="9A9A9A"/>
              </a:buClr>
              <a:buSzTx/>
              <a:buFontTx/>
              <a:buNone/>
              <a:defRPr sz="1300">
                <a:solidFill>
                  <a:srgbClr val="9A9A9A"/>
                </a:solidFill>
                <a:uFill>
                  <a:solidFill>
                    <a:srgbClr val="9A9A9A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2" name="Shape 112"/>
          <p:cNvSpPr>
            <a:spLocks noGrp="1"/>
          </p:cNvSpPr>
          <p:nvPr>
            <p:ph type="sldNum" sz="quarter" idx="2"/>
          </p:nvPr>
        </p:nvSpPr>
        <p:spPr>
          <a:xfrm>
            <a:off x="7917346" y="4431139"/>
            <a:ext cx="174554" cy="175837"/>
          </a:xfrm>
          <a:prstGeom prst="rect">
            <a:avLst/>
          </a:prstGeom>
          <a:ln w="3175">
            <a:round/>
          </a:ln>
        </p:spPr>
        <p:txBody>
          <a:bodyPr lIns="26108" tIns="26108" rIns="26108" bIns="26108" anchor="ctr"/>
          <a:lstStyle>
            <a:lvl1pPr algn="r" defTabSz="626596">
              <a:defRPr sz="800">
                <a:solidFill>
                  <a:srgbClr val="9A9A9A"/>
                </a:solidFill>
                <a:uFill>
                  <a:solidFill>
                    <a:srgbClr val="9A9A9A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916782" y="383977"/>
            <a:ext cx="10358437" cy="15984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7" tIns="35717" rIns="35717" bIns="35717" anchor="ctr"/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916782" y="1982392"/>
            <a:ext cx="10358437" cy="4875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7" tIns="35717" rIns="35717" bIns="35717"/>
          <a:lstStyle>
            <a:lvl2pPr marL="731837" indent="-285750">
              <a:spcBef>
                <a:spcPts val="1000"/>
              </a:spcBef>
              <a:buChar char="–"/>
              <a:defRPr sz="3800"/>
            </a:lvl2pPr>
            <a:lvl3pPr marL="1131887" indent="-228600">
              <a:spcBef>
                <a:spcPts val="900"/>
              </a:spcBef>
              <a:defRPr sz="3400"/>
            </a:lvl3pPr>
            <a:lvl4pPr marL="1589087" indent="-228600">
              <a:spcBef>
                <a:spcPts val="700"/>
              </a:spcBef>
              <a:buChar char="–"/>
              <a:defRPr sz="2800"/>
            </a:lvl4pPr>
            <a:lvl5pPr marL="2046287" indent="-228600">
              <a:spcBef>
                <a:spcPts val="700"/>
              </a:spcBef>
              <a:buChar char="»"/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9875473" y="6250781"/>
            <a:ext cx="267698" cy="272186"/>
          </a:xfrm>
          <a:prstGeom prst="rect">
            <a:avLst/>
          </a:prstGeom>
          <a:ln w="12700">
            <a:miter lim="400000"/>
          </a:ln>
        </p:spPr>
        <p:txBody>
          <a:bodyPr wrap="none" lIns="35717" tIns="35717" rIns="35717" bIns="35717">
            <a:spAutoFit/>
          </a:bodyPr>
          <a:lstStyle>
            <a:lvl1pPr defTabSz="580409">
              <a:defRPr sz="1300"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Times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  <p:sldLayoutId id="2147483658" r:id="rId6"/>
    <p:sldLayoutId id="2147483660" r:id="rId7"/>
  </p:sldLayoutIdLst>
  <p:transition spd="med"/>
  <p:txStyles>
    <p:titleStyle>
      <a:lvl1pPr marL="39686" marR="40638" indent="0" algn="ctr" defTabSz="91079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Times"/>
        </a:defRPr>
      </a:lvl1pPr>
      <a:lvl2pPr marL="39686" marR="40638" indent="160729" algn="ctr" defTabSz="91079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Times"/>
        </a:defRPr>
      </a:lvl2pPr>
      <a:lvl3pPr marL="39686" marR="40638" indent="321457" algn="ctr" defTabSz="91079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Times"/>
        </a:defRPr>
      </a:lvl3pPr>
      <a:lvl4pPr marL="39686" marR="40638" indent="482186" algn="ctr" defTabSz="91079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Times"/>
        </a:defRPr>
      </a:lvl4pPr>
      <a:lvl5pPr marL="39686" marR="40638" indent="642915" algn="ctr" defTabSz="91079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Times"/>
        </a:defRPr>
      </a:lvl5pPr>
      <a:lvl6pPr marL="39686" marR="40638" indent="803643" algn="ctr" defTabSz="91079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Times"/>
        </a:defRPr>
      </a:lvl6pPr>
      <a:lvl7pPr marL="39686" marR="40638" indent="964372" algn="ctr" defTabSz="91079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Times"/>
        </a:defRPr>
      </a:lvl7pPr>
      <a:lvl8pPr marL="39686" marR="40638" indent="1125101" algn="ctr" defTabSz="91079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Times"/>
        </a:defRPr>
      </a:lvl8pPr>
      <a:lvl9pPr marL="39686" marR="40638" indent="1285829" algn="ctr" defTabSz="91079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Times"/>
        </a:defRPr>
      </a:lvl9pPr>
    </p:titleStyle>
    <p:bodyStyle>
      <a:lvl1pPr marL="268997" marR="40638" indent="-241093" algn="l" defTabSz="910796" rtl="0" latinLnBrk="0">
        <a:lnSpc>
          <a:spcPct val="100000"/>
        </a:lnSpc>
        <a:spcBef>
          <a:spcPts val="773"/>
        </a:spcBef>
        <a:spcAft>
          <a:spcPts val="0"/>
        </a:spcAft>
        <a:buClr>
          <a:srgbClr val="000000"/>
        </a:buClr>
        <a:buSzPct val="100000"/>
        <a:buFont typeface="Times"/>
        <a:buChar char="•"/>
        <a:tabLst/>
        <a:defRPr sz="3100" b="0" i="0" u="none" strike="noStrike" cap="none" spc="0" baseline="0">
          <a:ln>
            <a:noFill/>
          </a:ln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Times"/>
        </a:defRPr>
      </a:lvl1pPr>
      <a:lvl2pPr marL="546277" marR="40638" indent="-232633" algn="l" defTabSz="910796" rtl="0" latinLnBrk="0">
        <a:lnSpc>
          <a:spcPct val="100000"/>
        </a:lnSpc>
        <a:spcBef>
          <a:spcPts val="773"/>
        </a:spcBef>
        <a:spcAft>
          <a:spcPts val="0"/>
        </a:spcAft>
        <a:buClr>
          <a:srgbClr val="000000"/>
        </a:buClr>
        <a:buSzPct val="100000"/>
        <a:buFont typeface="Times"/>
        <a:buChar char="•"/>
        <a:tabLst/>
        <a:defRPr sz="3100" b="0" i="0" u="none" strike="noStrike" cap="none" spc="0" baseline="0">
          <a:ln>
            <a:noFill/>
          </a:ln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Times"/>
        </a:defRPr>
      </a:lvl2pPr>
      <a:lvl3pPr marL="843103" marR="40638" indent="-208002" algn="l" defTabSz="910796" rtl="0" latinLnBrk="0">
        <a:lnSpc>
          <a:spcPct val="100000"/>
        </a:lnSpc>
        <a:spcBef>
          <a:spcPts val="773"/>
        </a:spcBef>
        <a:spcAft>
          <a:spcPts val="0"/>
        </a:spcAft>
        <a:buClr>
          <a:srgbClr val="000000"/>
        </a:buClr>
        <a:buSzPct val="100000"/>
        <a:buFont typeface="Times"/>
        <a:buChar char="•"/>
        <a:tabLst/>
        <a:defRPr sz="3100" b="0" i="0" u="none" strike="noStrike" cap="none" spc="0" baseline="0">
          <a:ln>
            <a:noFill/>
          </a:ln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Times"/>
        </a:defRPr>
      </a:lvl3pPr>
      <a:lvl4pPr marL="1209132" marR="40638" indent="-252573" algn="l" defTabSz="910796" rtl="0" latinLnBrk="0">
        <a:lnSpc>
          <a:spcPct val="100000"/>
        </a:lnSpc>
        <a:spcBef>
          <a:spcPts val="773"/>
        </a:spcBef>
        <a:spcAft>
          <a:spcPts val="0"/>
        </a:spcAft>
        <a:buClr>
          <a:srgbClr val="000000"/>
        </a:buClr>
        <a:buSzPct val="100000"/>
        <a:buFont typeface="Times"/>
        <a:buChar char="•"/>
        <a:tabLst/>
        <a:defRPr sz="3100" b="0" i="0" u="none" strike="noStrike" cap="none" spc="0" baseline="0">
          <a:ln>
            <a:noFill/>
          </a:ln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Times"/>
        </a:defRPr>
      </a:lvl4pPr>
      <a:lvl5pPr marL="1530589" marR="40638" indent="-252573" algn="l" defTabSz="910796" rtl="0" latinLnBrk="0">
        <a:lnSpc>
          <a:spcPct val="100000"/>
        </a:lnSpc>
        <a:spcBef>
          <a:spcPts val="773"/>
        </a:spcBef>
        <a:spcAft>
          <a:spcPts val="0"/>
        </a:spcAft>
        <a:buClr>
          <a:srgbClr val="000000"/>
        </a:buClr>
        <a:buSzPct val="100000"/>
        <a:buFont typeface="Times"/>
        <a:buChar char="•"/>
        <a:tabLst/>
        <a:defRPr sz="3100" b="0" i="0" u="none" strike="noStrike" cap="none" spc="0" baseline="0">
          <a:ln>
            <a:noFill/>
          </a:ln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Times"/>
        </a:defRPr>
      </a:lvl5pPr>
      <a:lvl6pPr marL="1530589" marR="40638" indent="-252573" algn="l" defTabSz="910796" rtl="0" latinLnBrk="0">
        <a:lnSpc>
          <a:spcPct val="100000"/>
        </a:lnSpc>
        <a:spcBef>
          <a:spcPts val="773"/>
        </a:spcBef>
        <a:spcAft>
          <a:spcPts val="0"/>
        </a:spcAft>
        <a:buClr>
          <a:srgbClr val="000000"/>
        </a:buClr>
        <a:buSzPct val="100000"/>
        <a:buFont typeface="Times"/>
        <a:buChar char="•"/>
        <a:tabLst/>
        <a:defRPr sz="3100" b="0" i="0" u="none" strike="noStrike" cap="none" spc="0" baseline="0">
          <a:ln>
            <a:noFill/>
          </a:ln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Times"/>
        </a:defRPr>
      </a:lvl6pPr>
      <a:lvl7pPr marL="1530589" marR="40638" indent="-252573" algn="l" defTabSz="910796" rtl="0" latinLnBrk="0">
        <a:lnSpc>
          <a:spcPct val="100000"/>
        </a:lnSpc>
        <a:spcBef>
          <a:spcPts val="773"/>
        </a:spcBef>
        <a:spcAft>
          <a:spcPts val="0"/>
        </a:spcAft>
        <a:buClr>
          <a:srgbClr val="000000"/>
        </a:buClr>
        <a:buSzPct val="100000"/>
        <a:buFont typeface="Times"/>
        <a:buChar char="•"/>
        <a:tabLst/>
        <a:defRPr sz="3100" b="0" i="0" u="none" strike="noStrike" cap="none" spc="0" baseline="0">
          <a:ln>
            <a:noFill/>
          </a:ln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Times"/>
        </a:defRPr>
      </a:lvl7pPr>
      <a:lvl8pPr marL="1530589" marR="40638" indent="-252573" algn="l" defTabSz="910796" rtl="0" latinLnBrk="0">
        <a:lnSpc>
          <a:spcPct val="100000"/>
        </a:lnSpc>
        <a:spcBef>
          <a:spcPts val="773"/>
        </a:spcBef>
        <a:spcAft>
          <a:spcPts val="0"/>
        </a:spcAft>
        <a:buClr>
          <a:srgbClr val="000000"/>
        </a:buClr>
        <a:buSzPct val="100000"/>
        <a:buFont typeface="Times"/>
        <a:buChar char="•"/>
        <a:tabLst/>
        <a:defRPr sz="3100" b="0" i="0" u="none" strike="noStrike" cap="none" spc="0" baseline="0">
          <a:ln>
            <a:noFill/>
          </a:ln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Times"/>
        </a:defRPr>
      </a:lvl8pPr>
      <a:lvl9pPr marL="1530589" marR="40638" indent="-252573" algn="l" defTabSz="910796" rtl="0" latinLnBrk="0">
        <a:lnSpc>
          <a:spcPct val="100000"/>
        </a:lnSpc>
        <a:spcBef>
          <a:spcPts val="773"/>
        </a:spcBef>
        <a:spcAft>
          <a:spcPts val="0"/>
        </a:spcAft>
        <a:buClr>
          <a:srgbClr val="000000"/>
        </a:buClr>
        <a:buSzPct val="100000"/>
        <a:buFont typeface="Times"/>
        <a:buChar char="•"/>
        <a:tabLst/>
        <a:defRPr sz="3100" b="0" i="0" u="none" strike="noStrike" cap="none" spc="0" baseline="0">
          <a:ln>
            <a:noFill/>
          </a:ln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Times"/>
        </a:defRPr>
      </a:lvl9pPr>
    </p:bodyStyle>
    <p:otherStyle>
      <a:lvl1pPr marL="0" marR="0" indent="0" algn="ctr" defTabSz="58040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Times"/>
        </a:defRPr>
      </a:lvl1pPr>
      <a:lvl2pPr marL="0" marR="0" indent="160729" algn="ctr" defTabSz="58040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Times"/>
        </a:defRPr>
      </a:lvl2pPr>
      <a:lvl3pPr marL="0" marR="0" indent="321457" algn="ctr" defTabSz="58040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Times"/>
        </a:defRPr>
      </a:lvl3pPr>
      <a:lvl4pPr marL="0" marR="0" indent="482186" algn="ctr" defTabSz="58040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Times"/>
        </a:defRPr>
      </a:lvl4pPr>
      <a:lvl5pPr marL="0" marR="0" indent="642915" algn="ctr" defTabSz="58040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Times"/>
        </a:defRPr>
      </a:lvl5pPr>
      <a:lvl6pPr marL="0" marR="0" indent="803643" algn="ctr" defTabSz="58040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Times"/>
        </a:defRPr>
      </a:lvl6pPr>
      <a:lvl7pPr marL="0" marR="0" indent="964372" algn="ctr" defTabSz="58040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Times"/>
        </a:defRPr>
      </a:lvl7pPr>
      <a:lvl8pPr marL="0" marR="0" indent="1125101" algn="ctr" defTabSz="58040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Times"/>
        </a:defRPr>
      </a:lvl8pPr>
      <a:lvl9pPr marL="0" marR="0" indent="1285829" algn="ctr" defTabSz="580409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Time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tiff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tiff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hyperlink" Target="http://www.ncbi.nlm.nih.gov/blast" TargetMode="Externa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0F208-344F-DE42-BDA4-9AFC02C57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341" y="1459936"/>
            <a:ext cx="7929522" cy="1007378"/>
          </a:xfrm>
        </p:spPr>
        <p:txBody>
          <a:bodyPr/>
          <a:lstStyle/>
          <a:p>
            <a:r>
              <a:rPr lang="en-US" sz="3600" dirty="0"/>
              <a:t>Sequence Homology Searches with BLAST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D11D23-7422-1545-9DA0-E88F2729BBF5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2435590" y="2919806"/>
            <a:ext cx="5303059" cy="1201020"/>
          </a:xfrm>
        </p:spPr>
        <p:txBody>
          <a:bodyPr/>
          <a:lstStyle/>
          <a:p>
            <a:pPr algn="l"/>
            <a:r>
              <a:rPr lang="en-US" dirty="0" err="1"/>
              <a:t>Julin</a:t>
            </a:r>
            <a:r>
              <a:rPr lang="en-US" dirty="0"/>
              <a:t> Maloof 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Some Slides courtesy of </a:t>
            </a:r>
            <a:r>
              <a:rPr lang="en-US" dirty="0" err="1"/>
              <a:t>Venkatsean</a:t>
            </a:r>
            <a:r>
              <a:rPr lang="en-US" dirty="0"/>
              <a:t> </a:t>
            </a:r>
            <a:r>
              <a:rPr lang="en-US" dirty="0" err="1"/>
              <a:t>Sundaresan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477526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teps 1-2 of BLAST heuristic algorithm: Query sequence words are compared with sequences in database to identify exact or high-scoring matches. Diagram shows query words aligned with potential matches in database sequences." title="Steps 1-2 of BLAST heuristic algorithm: Query sequence words are compared with sequences in database to identify exact or high-scoring matches. Diagram shows query words aligned with potential matches in database sequences."/>
          <p:cNvPicPr>
            <a:picLocks noChangeAspect="1"/>
          </p:cNvPicPr>
          <p:nvPr/>
        </p:nvPicPr>
        <p:blipFill rotWithShape="1">
          <a:blip r:embed="rId2"/>
          <a:srcRect t="18016" r="47732" b="27812"/>
          <a:stretch/>
        </p:blipFill>
        <p:spPr>
          <a:xfrm>
            <a:off x="1823337" y="1639757"/>
            <a:ext cx="4546228" cy="2823756"/>
          </a:xfrm>
          <a:prstGeom prst="rect">
            <a:avLst/>
          </a:prstGeom>
        </p:spPr>
      </p:pic>
      <p:sp>
        <p:nvSpPr>
          <p:cNvPr id="5" name="Shape 195"/>
          <p:cNvSpPr/>
          <p:nvPr/>
        </p:nvSpPr>
        <p:spPr>
          <a:xfrm>
            <a:off x="2941743" y="1"/>
            <a:ext cx="5613913" cy="6261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r>
              <a:rPr sz="3600" dirty="0">
                <a:solidFill>
                  <a:srgbClr val="000090"/>
                </a:solidFill>
                <a:latin typeface=""/>
                <a:cs typeface=""/>
              </a:rPr>
              <a:t>BLAST</a:t>
            </a:r>
            <a:r>
              <a:rPr lang="en-US" sz="3600" dirty="0">
                <a:solidFill>
                  <a:srgbClr val="000090"/>
                </a:solidFill>
                <a:latin typeface=""/>
                <a:cs typeface=""/>
              </a:rPr>
              <a:t>: Heuristic algorithm</a:t>
            </a:r>
            <a:endParaRPr sz="3600" dirty="0">
              <a:solidFill>
                <a:srgbClr val="000090"/>
              </a:solidFill>
              <a:latin typeface=""/>
              <a:cs typeface="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1" y="1156941"/>
            <a:ext cx="9144000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596900"/>
            <a:r>
              <a:rPr lang="en-US" sz="2000" b="1" dirty="0">
                <a:latin typeface="Arial"/>
                <a:cs typeface="Arial"/>
              </a:rPr>
              <a:t>Query sequence of length L </a:t>
            </a:r>
            <a:r>
              <a:rPr lang="en-US" sz="2000" dirty="0">
                <a:latin typeface="Arial"/>
                <a:cs typeface="Arial"/>
              </a:rPr>
              <a:t>(this is the </a:t>
            </a:r>
            <a:r>
              <a:rPr lang="en-US" sz="2000">
                <a:latin typeface="Arial"/>
                <a:cs typeface="Arial"/>
              </a:rPr>
              <a:t>sequence with </a:t>
            </a:r>
            <a:r>
              <a:rPr lang="en-US" sz="2000" dirty="0">
                <a:latin typeface="Arial"/>
                <a:cs typeface="Arial"/>
              </a:rPr>
              <a:t>which you do a search)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07997" y="1666986"/>
            <a:ext cx="5530688" cy="1487587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96900"/>
            <a:r>
              <a:rPr lang="en-US" sz="1800" dirty="0">
                <a:latin typeface="Arial"/>
                <a:cs typeface="Arial"/>
              </a:rPr>
              <a:t>Compile list of words (</a:t>
            </a:r>
            <a:r>
              <a:rPr lang="en-US" sz="1800" dirty="0" err="1">
                <a:latin typeface="Arial"/>
                <a:cs typeface="Arial"/>
              </a:rPr>
              <a:t>w</a:t>
            </a:r>
            <a:r>
              <a:rPr lang="en-US" sz="1800" dirty="0">
                <a:latin typeface="Arial"/>
                <a:cs typeface="Arial"/>
              </a:rPr>
              <a:t>) from query</a:t>
            </a:r>
          </a:p>
          <a:p>
            <a:pPr defTabSz="596900"/>
            <a:r>
              <a:rPr lang="en-US" sz="1800" dirty="0">
                <a:latin typeface="Arial"/>
                <a:cs typeface="Arial"/>
              </a:rPr>
              <a:t>usually w=3 for proteins and 11-28 for nucleotides</a:t>
            </a:r>
          </a:p>
          <a:p>
            <a:pPr defTabSz="596900"/>
            <a:endParaRPr lang="en-US" sz="1800" dirty="0">
              <a:latin typeface="Arial"/>
              <a:cs typeface="Arial"/>
            </a:endParaRPr>
          </a:p>
          <a:p>
            <a:pPr defTabSz="596900"/>
            <a:r>
              <a:rPr lang="en-US" sz="1800" dirty="0">
                <a:latin typeface="Arial"/>
                <a:cs typeface="Arial"/>
              </a:rPr>
              <a:t>There are L-w+1 words in sequence L</a:t>
            </a:r>
          </a:p>
          <a:p>
            <a:pPr defTabSz="596900"/>
            <a:r>
              <a:rPr lang="en-US" sz="1800" dirty="0">
                <a:latin typeface="Arial"/>
                <a:cs typeface="Arial"/>
              </a:rPr>
              <a:t>Begin with high scoring words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27396" y="3361255"/>
            <a:ext cx="3711289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596900"/>
            <a:r>
              <a:rPr lang="en-US" sz="1800" dirty="0">
                <a:latin typeface="Arial"/>
                <a:cs typeface="Arial"/>
              </a:rPr>
              <a:t>Compare word list with sequences in database and identify matches</a:t>
            </a:r>
          </a:p>
        </p:txBody>
      </p:sp>
      <p:sp>
        <p:nvSpPr>
          <p:cNvPr id="11" name="Shape 314"/>
          <p:cNvSpPr/>
          <p:nvPr/>
        </p:nvSpPr>
        <p:spPr>
          <a:xfrm>
            <a:off x="8848195" y="6442896"/>
            <a:ext cx="1827958" cy="2875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1400"/>
            </a:lvl1pPr>
          </a:lstStyle>
          <a:p>
            <a:r>
              <a:rPr lang="en-US" dirty="0"/>
              <a:t> </a:t>
            </a:r>
            <a:r>
              <a:rPr lang="en-US" dirty="0" err="1"/>
              <a:t>Galisson</a:t>
            </a:r>
            <a:r>
              <a:rPr lang="en-US" dirty="0"/>
              <a:t> </a:t>
            </a:r>
            <a:r>
              <a:rPr lang="en-US" i="1" dirty="0"/>
              <a:t>EMBER</a:t>
            </a:r>
            <a:r>
              <a:rPr lang="en-US" dirty="0"/>
              <a:t> </a:t>
            </a:r>
            <a:r>
              <a:rPr dirty="0"/>
              <a:t>(20</a:t>
            </a:r>
            <a:r>
              <a:rPr lang="en-US" dirty="0"/>
              <a:t>00</a:t>
            </a:r>
            <a:r>
              <a:rPr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68393525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teps 1-3 of BLAST heuristic algorithm: After finding word matches, extensions are made in both directions until the score drops. Diagram illustrates the extension process with arrows showing bidirectional extension from initial word match." title="Steps 1-3 of BLAST heuristic algorithm: After finding word matches, extensions are made in both directions until the score drops. Diagram illustrates the extension process with arrows showing bidirectional extension from initial word match."/>
          <p:cNvPicPr>
            <a:picLocks noChangeAspect="1"/>
          </p:cNvPicPr>
          <p:nvPr/>
        </p:nvPicPr>
        <p:blipFill rotWithShape="1">
          <a:blip r:embed="rId2"/>
          <a:srcRect t="18015" r="47732" b="13558"/>
          <a:stretch/>
        </p:blipFill>
        <p:spPr>
          <a:xfrm>
            <a:off x="1823337" y="1639757"/>
            <a:ext cx="4546228" cy="3566796"/>
          </a:xfrm>
          <a:prstGeom prst="rect">
            <a:avLst/>
          </a:prstGeom>
        </p:spPr>
      </p:pic>
      <p:sp>
        <p:nvSpPr>
          <p:cNvPr id="5" name="Shape 195"/>
          <p:cNvSpPr/>
          <p:nvPr/>
        </p:nvSpPr>
        <p:spPr>
          <a:xfrm>
            <a:off x="2941743" y="1"/>
            <a:ext cx="5613913" cy="6261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r>
              <a:rPr sz="3600" dirty="0">
                <a:solidFill>
                  <a:srgbClr val="000090"/>
                </a:solidFill>
                <a:latin typeface=""/>
                <a:cs typeface=""/>
              </a:rPr>
              <a:t>BLAST</a:t>
            </a:r>
            <a:r>
              <a:rPr lang="en-US" sz="3600" dirty="0">
                <a:solidFill>
                  <a:srgbClr val="000090"/>
                </a:solidFill>
                <a:latin typeface=""/>
                <a:cs typeface=""/>
              </a:rPr>
              <a:t>: Heuristic algorithm</a:t>
            </a:r>
            <a:endParaRPr sz="3600" dirty="0">
              <a:solidFill>
                <a:srgbClr val="000090"/>
              </a:solidFill>
              <a:latin typeface=""/>
              <a:cs typeface="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1" y="1156941"/>
            <a:ext cx="9144000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596900"/>
            <a:r>
              <a:rPr lang="en-US" sz="2000" b="1" dirty="0">
                <a:latin typeface="Arial"/>
                <a:cs typeface="Arial"/>
              </a:rPr>
              <a:t>Query sequence of length L </a:t>
            </a:r>
            <a:r>
              <a:rPr lang="en-US" sz="2000" dirty="0">
                <a:latin typeface="Arial"/>
                <a:cs typeface="Arial"/>
              </a:rPr>
              <a:t>(this is the </a:t>
            </a:r>
            <a:r>
              <a:rPr lang="en-US" sz="2000">
                <a:latin typeface="Arial"/>
                <a:cs typeface="Arial"/>
              </a:rPr>
              <a:t>sequence with </a:t>
            </a:r>
            <a:r>
              <a:rPr lang="en-US" sz="2000" dirty="0">
                <a:latin typeface="Arial"/>
                <a:cs typeface="Arial"/>
              </a:rPr>
              <a:t>which you do a search)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07997" y="1666986"/>
            <a:ext cx="5530688" cy="1487587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96900"/>
            <a:r>
              <a:rPr lang="en-US" sz="1800" dirty="0">
                <a:latin typeface="Arial"/>
                <a:cs typeface="Arial"/>
              </a:rPr>
              <a:t>Compile list of words (</a:t>
            </a:r>
            <a:r>
              <a:rPr lang="en-US" sz="1800" dirty="0" err="1">
                <a:latin typeface="Arial"/>
                <a:cs typeface="Arial"/>
              </a:rPr>
              <a:t>w</a:t>
            </a:r>
            <a:r>
              <a:rPr lang="en-US" sz="1800" dirty="0">
                <a:latin typeface="Arial"/>
                <a:cs typeface="Arial"/>
              </a:rPr>
              <a:t>) from query</a:t>
            </a:r>
          </a:p>
          <a:p>
            <a:pPr defTabSz="596900"/>
            <a:r>
              <a:rPr lang="en-US" sz="1800" dirty="0">
                <a:latin typeface="Arial"/>
                <a:cs typeface="Arial"/>
              </a:rPr>
              <a:t>usually w=3 for proteins and 11-28 for nucleotides</a:t>
            </a:r>
          </a:p>
          <a:p>
            <a:pPr defTabSz="596900"/>
            <a:endParaRPr lang="en-US" sz="1800" dirty="0">
              <a:latin typeface="Arial"/>
              <a:cs typeface="Arial"/>
            </a:endParaRPr>
          </a:p>
          <a:p>
            <a:pPr defTabSz="596900"/>
            <a:r>
              <a:rPr lang="en-US" sz="1800" dirty="0">
                <a:latin typeface="Arial"/>
                <a:cs typeface="Arial"/>
              </a:rPr>
              <a:t>There are L-w+1 words in sequence L</a:t>
            </a:r>
          </a:p>
          <a:p>
            <a:pPr defTabSz="596900"/>
            <a:r>
              <a:rPr lang="en-US" sz="1800" dirty="0">
                <a:latin typeface="Arial"/>
                <a:cs typeface="Arial"/>
              </a:rPr>
              <a:t>Begin with high scoring words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27396" y="3361255"/>
            <a:ext cx="3711289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596900"/>
            <a:r>
              <a:rPr lang="en-US" sz="1800" dirty="0">
                <a:latin typeface="Arial"/>
                <a:cs typeface="Arial"/>
              </a:rPr>
              <a:t>Compare word list with sequences in database and identify matches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00011" y="4272963"/>
            <a:ext cx="3711289" cy="93358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596900"/>
            <a:r>
              <a:rPr lang="en-US" sz="1800" dirty="0">
                <a:latin typeface="Arial"/>
                <a:cs typeface="Arial"/>
              </a:rPr>
              <a:t>Extend matches in both directions until further extension causes the score to drop by a certain amount</a:t>
            </a:r>
          </a:p>
        </p:txBody>
      </p:sp>
      <p:sp>
        <p:nvSpPr>
          <p:cNvPr id="11" name="Shape 314"/>
          <p:cNvSpPr/>
          <p:nvPr/>
        </p:nvSpPr>
        <p:spPr>
          <a:xfrm>
            <a:off x="8848195" y="6442896"/>
            <a:ext cx="1827958" cy="2875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1400"/>
            </a:lvl1pPr>
          </a:lstStyle>
          <a:p>
            <a:r>
              <a:rPr lang="en-US" dirty="0"/>
              <a:t> </a:t>
            </a:r>
            <a:r>
              <a:rPr lang="en-US" dirty="0" err="1"/>
              <a:t>Galisson</a:t>
            </a:r>
            <a:r>
              <a:rPr lang="en-US" dirty="0"/>
              <a:t> </a:t>
            </a:r>
            <a:r>
              <a:rPr lang="en-US" i="1" dirty="0"/>
              <a:t>EMBER</a:t>
            </a:r>
            <a:r>
              <a:rPr lang="en-US" dirty="0"/>
              <a:t> </a:t>
            </a:r>
            <a:r>
              <a:rPr dirty="0"/>
              <a:t>(20</a:t>
            </a:r>
            <a:r>
              <a:rPr lang="en-US" dirty="0"/>
              <a:t>00</a:t>
            </a:r>
            <a:r>
              <a:rPr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40964777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mplete BLAST heuristic algorithm: Shows all steps from word identification through extension to High Scoring Segment Pair (HSP). Diagram illustrates query sequence, database matches, and extended alignments forming HSPs." title="Complete BLAST heuristic algorithm: Shows all steps from word identification through extension to High Scoring Segment Pair (HSP). Diagram illustrates query sequence, database matches, and extended alignments forming HSPs."/>
          <p:cNvPicPr>
            <a:picLocks noChangeAspect="1"/>
          </p:cNvPicPr>
          <p:nvPr/>
        </p:nvPicPr>
        <p:blipFill>
          <a:blip r:embed="rId2"/>
          <a:srcRect t="18015" r="47732"/>
          <a:stretch>
            <a:fillRect/>
          </a:stretch>
        </p:blipFill>
        <p:spPr>
          <a:xfrm>
            <a:off x="1823337" y="1639756"/>
            <a:ext cx="4546228" cy="4273475"/>
          </a:xfrm>
          <a:prstGeom prst="rect">
            <a:avLst/>
          </a:prstGeom>
        </p:spPr>
      </p:pic>
      <p:sp>
        <p:nvSpPr>
          <p:cNvPr id="5" name="Shape 195"/>
          <p:cNvSpPr/>
          <p:nvPr/>
        </p:nvSpPr>
        <p:spPr>
          <a:xfrm>
            <a:off x="2941743" y="1"/>
            <a:ext cx="5613913" cy="6261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r>
              <a:rPr sz="3600" dirty="0">
                <a:solidFill>
                  <a:srgbClr val="000090"/>
                </a:solidFill>
                <a:latin typeface=""/>
                <a:cs typeface=""/>
              </a:rPr>
              <a:t>BLAST</a:t>
            </a:r>
            <a:r>
              <a:rPr lang="en-US" sz="3600" dirty="0">
                <a:solidFill>
                  <a:srgbClr val="000090"/>
                </a:solidFill>
                <a:latin typeface=""/>
                <a:cs typeface=""/>
              </a:rPr>
              <a:t>: Heuristic algorithm</a:t>
            </a:r>
            <a:endParaRPr sz="3600" dirty="0">
              <a:solidFill>
                <a:srgbClr val="000090"/>
              </a:solidFill>
              <a:latin typeface=""/>
              <a:cs typeface="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1" y="1156941"/>
            <a:ext cx="9144000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596900"/>
            <a:r>
              <a:rPr lang="en-US" sz="2000" b="1" dirty="0">
                <a:latin typeface="Arial"/>
                <a:cs typeface="Arial"/>
              </a:rPr>
              <a:t>Query sequence of length L </a:t>
            </a:r>
            <a:r>
              <a:rPr lang="en-US" sz="2000" dirty="0">
                <a:latin typeface="Arial"/>
                <a:cs typeface="Arial"/>
              </a:rPr>
              <a:t>(this is the </a:t>
            </a:r>
            <a:r>
              <a:rPr lang="en-US" sz="2000">
                <a:latin typeface="Arial"/>
                <a:cs typeface="Arial"/>
              </a:rPr>
              <a:t>sequence with </a:t>
            </a:r>
            <a:r>
              <a:rPr lang="en-US" sz="2000" dirty="0">
                <a:latin typeface="Arial"/>
                <a:cs typeface="Arial"/>
              </a:rPr>
              <a:t>which you do a search)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07997" y="1666986"/>
            <a:ext cx="5530688" cy="1487587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96900"/>
            <a:r>
              <a:rPr lang="en-US" sz="1800" dirty="0">
                <a:latin typeface="Arial"/>
                <a:cs typeface="Arial"/>
              </a:rPr>
              <a:t>Compile list of words (</a:t>
            </a:r>
            <a:r>
              <a:rPr lang="en-US" sz="1800" dirty="0" err="1">
                <a:latin typeface="Arial"/>
                <a:cs typeface="Arial"/>
              </a:rPr>
              <a:t>w</a:t>
            </a:r>
            <a:r>
              <a:rPr lang="en-US" sz="1800" dirty="0">
                <a:latin typeface="Arial"/>
                <a:cs typeface="Arial"/>
              </a:rPr>
              <a:t>) from query</a:t>
            </a:r>
          </a:p>
          <a:p>
            <a:pPr defTabSz="596900"/>
            <a:r>
              <a:rPr lang="en-US" sz="1800" dirty="0">
                <a:latin typeface="Arial"/>
                <a:cs typeface="Arial"/>
              </a:rPr>
              <a:t>usually w=3 for proteins and 11-28 for nucleotides</a:t>
            </a:r>
          </a:p>
          <a:p>
            <a:pPr defTabSz="596900"/>
            <a:endParaRPr lang="en-US" sz="1800" dirty="0">
              <a:latin typeface="Arial"/>
              <a:cs typeface="Arial"/>
            </a:endParaRPr>
          </a:p>
          <a:p>
            <a:pPr defTabSz="596900"/>
            <a:r>
              <a:rPr lang="en-US" sz="1800" dirty="0">
                <a:latin typeface="Arial"/>
                <a:cs typeface="Arial"/>
              </a:rPr>
              <a:t>There are L-w+1 words in sequence L</a:t>
            </a:r>
          </a:p>
          <a:p>
            <a:pPr defTabSz="596900"/>
            <a:r>
              <a:rPr lang="en-US" sz="1800" dirty="0">
                <a:latin typeface="Arial"/>
                <a:cs typeface="Arial"/>
              </a:rPr>
              <a:t>Begin with high scoring words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27396" y="3361255"/>
            <a:ext cx="3711289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596900"/>
            <a:r>
              <a:rPr lang="en-US" sz="1800" dirty="0">
                <a:latin typeface="Arial"/>
                <a:cs typeface="Arial"/>
              </a:rPr>
              <a:t>Compare word list with sequences in database and identify matches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00011" y="4272963"/>
            <a:ext cx="3711289" cy="93358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596900"/>
            <a:r>
              <a:rPr lang="en-US" sz="1800" dirty="0">
                <a:latin typeface="Arial"/>
                <a:cs typeface="Arial"/>
              </a:rPr>
              <a:t>Extend matches in both directions until further extension causes the score to drop by a certain amount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00011" y="5446435"/>
            <a:ext cx="3711289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96900"/>
            <a:r>
              <a:rPr lang="en-US" sz="1800" dirty="0">
                <a:latin typeface="Arial"/>
                <a:cs typeface="Arial"/>
              </a:rPr>
              <a:t>High scoring segment pair HSP</a:t>
            </a:r>
          </a:p>
        </p:txBody>
      </p:sp>
      <p:sp>
        <p:nvSpPr>
          <p:cNvPr id="11" name="Shape 314"/>
          <p:cNvSpPr/>
          <p:nvPr/>
        </p:nvSpPr>
        <p:spPr>
          <a:xfrm>
            <a:off x="8848195" y="6442896"/>
            <a:ext cx="1827958" cy="2875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1400"/>
            </a:lvl1pPr>
          </a:lstStyle>
          <a:p>
            <a:r>
              <a:rPr lang="en-US" dirty="0"/>
              <a:t> </a:t>
            </a:r>
            <a:r>
              <a:rPr lang="en-US" dirty="0" err="1"/>
              <a:t>Galisson</a:t>
            </a:r>
            <a:r>
              <a:rPr lang="en-US" dirty="0"/>
              <a:t> </a:t>
            </a:r>
            <a:r>
              <a:rPr lang="en-US" i="1" dirty="0"/>
              <a:t>EMBER</a:t>
            </a:r>
            <a:r>
              <a:rPr lang="en-US" dirty="0"/>
              <a:t> </a:t>
            </a:r>
            <a:r>
              <a:rPr dirty="0"/>
              <a:t>(20</a:t>
            </a:r>
            <a:r>
              <a:rPr lang="en-US" dirty="0"/>
              <a:t>00</a:t>
            </a:r>
            <a:r>
              <a:rPr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0983914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8A236-6BDE-144E-BAB3-3C07AB4C2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782" y="383977"/>
            <a:ext cx="10358437" cy="722928"/>
          </a:xfrm>
        </p:spPr>
        <p:txBody>
          <a:bodyPr/>
          <a:lstStyle/>
          <a:p>
            <a:r>
              <a:rPr lang="en-US" dirty="0"/>
              <a:t>A scoring matrix is used to evaluate matches</a:t>
            </a:r>
          </a:p>
        </p:txBody>
      </p:sp>
      <p:pic>
        <p:nvPicPr>
          <p:cNvPr id="4" name="Picture 3" descr="BLOSUM substitution matrix showing scores for all amino acid pairings. Matrix is symmetric with amino acids listed along both axes. Scores represent log-odds ratios for finding amino acid pairs in homologous sequences, with positive scores for favorable substitutions and negative scores for unfavorable ones." title="BLOSUM substitution matrix showing scores for all amino acid pairings. Matrix is symmetric with amino acids listed along both axes. Scores represent log-odds ratios for finding amino acid pairs in homologous sequences, with positive scores for favorable substitutions and negative scores for unfavorable ones.">
            <a:extLst>
              <a:ext uri="{FF2B5EF4-FFF2-40B4-BE49-F238E27FC236}">
                <a16:creationId xmlns:a16="http://schemas.microsoft.com/office/drawing/2014/main" id="{B7F3A9A0-58D9-5147-90C7-11374A2BA1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094" y="1106905"/>
            <a:ext cx="8787542" cy="575109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F662BD8-9573-B24E-8DC2-9C3DDFCFAFA7}"/>
              </a:ext>
            </a:extLst>
          </p:cNvPr>
          <p:cNvSpPr txBox="1"/>
          <p:nvPr/>
        </p:nvSpPr>
        <p:spPr>
          <a:xfrm>
            <a:off x="6235375" y="3182234"/>
            <a:ext cx="5523488" cy="71814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t">
            <a:spAutoFit/>
          </a:bodyPr>
          <a:lstStyle/>
          <a:p>
            <a:pPr marL="0" marR="0" indent="0" algn="l" defTabSz="5969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Gill Sans"/>
              </a:rPr>
              <a:t>Numbers represent the probability of finding that sequence pair in homology sequences</a:t>
            </a:r>
          </a:p>
        </p:txBody>
      </p:sp>
    </p:spTree>
    <p:extLst>
      <p:ext uri="{BB962C8B-B14F-4D97-AF65-F5344CB8AC3E}">
        <p14:creationId xmlns:p14="http://schemas.microsoft.com/office/powerpoint/2010/main" val="726702813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8A236-6BDE-144E-BAB3-3C07AB4C2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782" y="383977"/>
            <a:ext cx="10358437" cy="722928"/>
          </a:xfrm>
        </p:spPr>
        <p:txBody>
          <a:bodyPr/>
          <a:lstStyle/>
          <a:p>
            <a:r>
              <a:rPr lang="en-US" dirty="0"/>
              <a:t>A scoring matrix is used to evaluate matches</a:t>
            </a:r>
          </a:p>
        </p:txBody>
      </p:sp>
      <p:pic>
        <p:nvPicPr>
          <p:cNvPr id="4" name="Picture 3" descr="BLOSUM substitution matrix (same as previous slide) showing how alignment scores are calculated. Example alignment W-A-S-P vs W-E-S-T is scored using the matrix: W-W=11, A-E=-1, S-S=4, P-T=-1, for a total score of 13." title="BLOSUM substitution matrix (same as previous slide) showing how alignment scores are calculated. Example alignment W-A-S-P vs W-E-S-T is scored using the matrix: W-W=11, A-E=-1, S-S=4, P-T=-1, for a total score of 13.">
            <a:extLst>
              <a:ext uri="{FF2B5EF4-FFF2-40B4-BE49-F238E27FC236}">
                <a16:creationId xmlns:a16="http://schemas.microsoft.com/office/drawing/2014/main" id="{B7F3A9A0-58D9-5147-90C7-11374A2BA1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094" y="1106905"/>
            <a:ext cx="8787542" cy="575109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EA6FCBF-E8C5-8A44-9F4E-63AC13E38516}"/>
              </a:ext>
            </a:extLst>
          </p:cNvPr>
          <p:cNvSpPr/>
          <p:nvPr/>
        </p:nvSpPr>
        <p:spPr>
          <a:xfrm>
            <a:off x="3994484" y="1620253"/>
            <a:ext cx="4219074" cy="1187115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4191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+mj-lt"/>
              <a:ea typeface="+mj-ea"/>
              <a:cs typeface="+mj-cs"/>
              <a:sym typeface="Gill San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662BD8-9573-B24E-8DC2-9C3DDFCFAFA7}"/>
              </a:ext>
            </a:extLst>
          </p:cNvPr>
          <p:cNvSpPr txBox="1"/>
          <p:nvPr/>
        </p:nvSpPr>
        <p:spPr>
          <a:xfrm>
            <a:off x="8623545" y="1755860"/>
            <a:ext cx="3444820" cy="416524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t">
            <a:spAutoFit/>
          </a:bodyPr>
          <a:lstStyle/>
          <a:p>
            <a:pPr marL="0" marR="0" indent="0" algn="l" defTabSz="5969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ourier" pitchFamily="2" charset="0"/>
              </a:rPr>
              <a:t>S1: W-A-S-P</a:t>
            </a:r>
          </a:p>
          <a:p>
            <a:pPr marL="0" marR="0" indent="0" algn="l" defTabSz="5969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ourier" pitchFamily="2" charset="0"/>
              </a:rPr>
              <a:t>S2: W-E-S-T</a:t>
            </a:r>
          </a:p>
          <a:p>
            <a:pPr marL="0" marR="0" indent="0" algn="l" defTabSz="5969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2400" dirty="0">
              <a:latin typeface="Courier" pitchFamily="2" charset="0"/>
            </a:endParaRPr>
          </a:p>
          <a:p>
            <a:pPr marL="0" marR="0" indent="0" algn="l" defTabSz="5969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ourier" pitchFamily="2" charset="0"/>
              </a:rPr>
              <a:t>W-W = 11</a:t>
            </a:r>
          </a:p>
          <a:p>
            <a:pPr marL="0" marR="0" indent="0" algn="l" defTabSz="5969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ourier" pitchFamily="2" charset="0"/>
              </a:rPr>
              <a:t>A-E = -1</a:t>
            </a:r>
          </a:p>
          <a:p>
            <a:pPr marL="0" marR="0" indent="0" algn="l" defTabSz="5969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ourier" pitchFamily="2" charset="0"/>
              </a:rPr>
              <a:t>S-S =  4</a:t>
            </a:r>
          </a:p>
          <a:p>
            <a:pPr marL="0" marR="0" indent="0" algn="l" defTabSz="5969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ourier" pitchFamily="2" charset="0"/>
              </a:rPr>
              <a:t>P-T = -1</a:t>
            </a:r>
          </a:p>
          <a:p>
            <a:pPr marL="0" marR="0" indent="0" algn="l" defTabSz="5969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2400" dirty="0">
              <a:latin typeface="Courier" pitchFamily="2" charset="0"/>
            </a:endParaRPr>
          </a:p>
          <a:p>
            <a:pPr marL="0" marR="0" indent="0" algn="l" defTabSz="5969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ourier" pitchFamily="2" charset="0"/>
              </a:rPr>
              <a:t>Total score for this alignment: 13</a:t>
            </a:r>
          </a:p>
          <a:p>
            <a:pPr marL="0" marR="0" indent="0" algn="l" defTabSz="5969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ourier" pitchFamily="2" charset="0"/>
              <a:sym typeface="Gill San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496923-8F59-F142-B9E7-E16624EC7635}"/>
              </a:ext>
            </a:extLst>
          </p:cNvPr>
          <p:cNvSpPr txBox="1"/>
          <p:nvPr/>
        </p:nvSpPr>
        <p:spPr>
          <a:xfrm>
            <a:off x="4149901" y="1114514"/>
            <a:ext cx="5523488" cy="71814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t">
            <a:spAutoFit/>
          </a:bodyPr>
          <a:lstStyle/>
          <a:p>
            <a:pPr marL="0" marR="0" indent="0" algn="l" defTabSz="5969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Gill Sans"/>
              </a:rPr>
              <a:t>Numbers represent the probability of finding that sequence pair in homology sequences</a:t>
            </a:r>
          </a:p>
        </p:txBody>
      </p:sp>
    </p:spTree>
    <p:extLst>
      <p:ext uri="{BB962C8B-B14F-4D97-AF65-F5344CB8AC3E}">
        <p14:creationId xmlns:p14="http://schemas.microsoft.com/office/powerpoint/2010/main" val="1875072997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76054" y="17100"/>
            <a:ext cx="5094343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defTabSz="596900"/>
            <a:r>
              <a:rPr lang="en-US" sz="3600" dirty="0">
                <a:latin typeface="Courier"/>
                <a:cs typeface="Courier"/>
              </a:rPr>
              <a:t>Q :ROBJOEZACANNLIZ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636699" y="586737"/>
            <a:ext cx="9031301" cy="1071440"/>
            <a:chOff x="112698" y="586737"/>
            <a:chExt cx="9031301" cy="1071440"/>
          </a:xfrm>
        </p:grpSpPr>
        <p:sp>
          <p:nvSpPr>
            <p:cNvPr id="7" name="Shape 195"/>
            <p:cNvSpPr/>
            <p:nvPr/>
          </p:nvSpPr>
          <p:spPr>
            <a:xfrm>
              <a:off x="343793" y="586737"/>
              <a:ext cx="8456414" cy="441463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5717" tIns="35717" rIns="35717" bIns="35717" anchor="ctr">
              <a:spAutoFit/>
            </a:bodyPr>
            <a:lstStyle/>
            <a:p>
              <a:r>
                <a:rPr lang="en-US" sz="2400" dirty="0">
                  <a:solidFill>
                    <a:srgbClr val="000090"/>
                  </a:solidFill>
                  <a:latin typeface=""/>
                  <a:cs typeface=""/>
                </a:rPr>
                <a:t>Break this up into 3 letter words</a:t>
              </a:r>
              <a:endParaRPr sz="2400" dirty="0">
                <a:solidFill>
                  <a:srgbClr val="000090"/>
                </a:solidFill>
                <a:latin typeface=""/>
                <a:cs typeface="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12698" y="1001587"/>
              <a:ext cx="9031301" cy="6565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defTabSz="596900"/>
              <a:r>
                <a:rPr lang="en-US" sz="3600" dirty="0">
                  <a:latin typeface="Courier"/>
                  <a:cs typeface="Courier"/>
                </a:rPr>
                <a:t>ROB,OBJ,BJO,..,ZAC,</a:t>
              </a:r>
              <a:r>
                <a:rPr lang="mr-IN" sz="3600" dirty="0">
                  <a:latin typeface="Courier"/>
                  <a:cs typeface="Courier"/>
                </a:rPr>
                <a:t>…</a:t>
              </a:r>
              <a:r>
                <a:rPr lang="en-US" sz="3600" dirty="0">
                  <a:latin typeface="Courier"/>
                  <a:cs typeface="Courier"/>
                </a:rPr>
                <a:t>ANN,</a:t>
              </a:r>
              <a:r>
                <a:rPr lang="mr-IN" sz="3600" dirty="0">
                  <a:latin typeface="Courier"/>
                  <a:cs typeface="Courier"/>
                </a:rPr>
                <a:t>…</a:t>
              </a:r>
              <a:r>
                <a:rPr lang="en-US" sz="3600" dirty="0">
                  <a:latin typeface="Courier"/>
                  <a:cs typeface="Courier"/>
                </a:rPr>
                <a:t>NLI,LIZ</a:t>
              </a:r>
            </a:p>
          </p:txBody>
        </p:sp>
      </p:grp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95"/>
          <p:cNvSpPr/>
          <p:nvPr/>
        </p:nvSpPr>
        <p:spPr>
          <a:xfrm>
            <a:off x="1524001" y="1816492"/>
            <a:ext cx="9143999" cy="1180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5717" tIns="35717" rIns="35717" bIns="35717" anchor="ctr">
            <a:spAutoFit/>
          </a:bodyPr>
          <a:lstStyle/>
          <a:p>
            <a:r>
              <a:rPr lang="en-US" sz="2400" dirty="0">
                <a:solidFill>
                  <a:srgbClr val="000090"/>
                </a:solidFill>
                <a:latin typeface=""/>
                <a:cs typeface=""/>
              </a:rPr>
              <a:t>Search sequences S1, S2, etc. in database </a:t>
            </a:r>
          </a:p>
          <a:p>
            <a:r>
              <a:rPr lang="en-US" sz="2400" dirty="0">
                <a:solidFill>
                  <a:srgbClr val="000090"/>
                </a:solidFill>
                <a:latin typeface=""/>
                <a:cs typeface=""/>
              </a:rPr>
              <a:t>Find a match with the word ZAC then extend on both sides until no or weak matches</a:t>
            </a:r>
            <a:endParaRPr sz="2400" dirty="0">
              <a:solidFill>
                <a:srgbClr val="000090"/>
              </a:solidFill>
              <a:latin typeface=""/>
              <a:cs typeface="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76054" y="17100"/>
            <a:ext cx="5094343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defTabSz="596900"/>
            <a:r>
              <a:rPr lang="en-US" sz="3600" dirty="0">
                <a:latin typeface="Courier"/>
                <a:cs typeface="Courier"/>
              </a:rPr>
              <a:t>Q :ROBJOEZACANNLIZ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636699" y="586737"/>
            <a:ext cx="9031301" cy="1071440"/>
            <a:chOff x="112698" y="586737"/>
            <a:chExt cx="9031301" cy="1071440"/>
          </a:xfrm>
        </p:grpSpPr>
        <p:sp>
          <p:nvSpPr>
            <p:cNvPr id="7" name="Shape 195"/>
            <p:cNvSpPr/>
            <p:nvPr/>
          </p:nvSpPr>
          <p:spPr>
            <a:xfrm>
              <a:off x="343793" y="586737"/>
              <a:ext cx="8456414" cy="441463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5717" tIns="35717" rIns="35717" bIns="35717" anchor="ctr">
              <a:spAutoFit/>
            </a:bodyPr>
            <a:lstStyle/>
            <a:p>
              <a:r>
                <a:rPr lang="en-US" sz="2400" dirty="0">
                  <a:solidFill>
                    <a:srgbClr val="000090"/>
                  </a:solidFill>
                  <a:latin typeface=""/>
                  <a:cs typeface=""/>
                </a:rPr>
                <a:t>Break this up into 3 letter words</a:t>
              </a:r>
              <a:endParaRPr sz="2400" dirty="0">
                <a:solidFill>
                  <a:srgbClr val="000090"/>
                </a:solidFill>
                <a:latin typeface=""/>
                <a:cs typeface="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12698" y="1001587"/>
              <a:ext cx="9031301" cy="6565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defTabSz="596900"/>
              <a:r>
                <a:rPr lang="en-US" sz="3600" dirty="0">
                  <a:latin typeface="Courier"/>
                  <a:cs typeface="Courier"/>
                </a:rPr>
                <a:t>ROB,OBJ,BJO,..,ZAC,</a:t>
              </a:r>
              <a:r>
                <a:rPr lang="mr-IN" sz="3600" dirty="0">
                  <a:latin typeface="Courier"/>
                  <a:cs typeface="Courier"/>
                </a:rPr>
                <a:t>…</a:t>
              </a:r>
              <a:r>
                <a:rPr lang="en-US" sz="3600" dirty="0">
                  <a:latin typeface="Courier"/>
                  <a:cs typeface="Courier"/>
                </a:rPr>
                <a:t>ANN,</a:t>
              </a:r>
              <a:r>
                <a:rPr lang="mr-IN" sz="3600" dirty="0">
                  <a:latin typeface="Courier"/>
                  <a:cs typeface="Courier"/>
                </a:rPr>
                <a:t>…</a:t>
              </a:r>
              <a:r>
                <a:rPr lang="en-US" sz="3600" dirty="0">
                  <a:latin typeface="Courier"/>
                  <a:cs typeface="Courier"/>
                </a:rPr>
                <a:t>NLI,LIZ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3098821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1586" y="3204770"/>
            <a:ext cx="7768828" cy="3635411"/>
          </a:xfrm>
        </p:spPr>
        <p:txBody>
          <a:bodyPr/>
          <a:lstStyle/>
          <a:p>
            <a:pPr algn="ctr">
              <a:buNone/>
            </a:pPr>
            <a:r>
              <a:rPr lang="en-US" sz="3600" dirty="0">
                <a:latin typeface="Courier"/>
                <a:cs typeface="Courier"/>
              </a:rPr>
              <a:t>Q :ROBJOEZACANNLIZ</a:t>
            </a:r>
          </a:p>
          <a:p>
            <a:pPr algn="ctr">
              <a:buNone/>
            </a:pPr>
            <a:r>
              <a:rPr lang="en-US" sz="3600" dirty="0">
                <a:latin typeface="Courier"/>
                <a:cs typeface="Courier"/>
              </a:rPr>
              <a:t>S1:TOMZOEZACANNLIA</a:t>
            </a:r>
          </a:p>
          <a:p>
            <a:pPr algn="ctr">
              <a:buNone/>
            </a:pPr>
            <a:endParaRPr lang="en-US" sz="3600" dirty="0">
              <a:latin typeface="Courier"/>
              <a:cs typeface="Courier"/>
            </a:endParaRPr>
          </a:p>
          <a:p>
            <a:pPr algn="ctr">
              <a:buNone/>
            </a:pPr>
            <a:r>
              <a:rPr lang="en-US" sz="3600" dirty="0">
                <a:latin typeface="Courier"/>
                <a:cs typeface="Courier"/>
              </a:rPr>
              <a:t>Q :ROBJOEZACANNLIZ</a:t>
            </a:r>
          </a:p>
          <a:p>
            <a:pPr algn="ctr">
              <a:buNone/>
            </a:pPr>
            <a:r>
              <a:rPr lang="en-US" sz="3600" dirty="0">
                <a:latin typeface="Courier"/>
                <a:cs typeface="Courier"/>
              </a:rPr>
              <a:t>S2:TOMZOEZACAMYLEA</a:t>
            </a:r>
          </a:p>
        </p:txBody>
      </p:sp>
      <p:sp>
        <p:nvSpPr>
          <p:cNvPr id="6" name="Shape 195"/>
          <p:cNvSpPr/>
          <p:nvPr/>
        </p:nvSpPr>
        <p:spPr>
          <a:xfrm>
            <a:off x="1524001" y="1816492"/>
            <a:ext cx="9143999" cy="1180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5717" tIns="35717" rIns="35717" bIns="35717" anchor="ctr">
            <a:spAutoFit/>
          </a:bodyPr>
          <a:lstStyle/>
          <a:p>
            <a:r>
              <a:rPr lang="en-US" sz="2400" dirty="0">
                <a:solidFill>
                  <a:srgbClr val="000090"/>
                </a:solidFill>
                <a:latin typeface=""/>
                <a:cs typeface=""/>
              </a:rPr>
              <a:t>Search sequences S1, S2, etc. in database </a:t>
            </a:r>
          </a:p>
          <a:p>
            <a:r>
              <a:rPr lang="en-US" sz="2400" dirty="0">
                <a:solidFill>
                  <a:srgbClr val="000090"/>
                </a:solidFill>
                <a:latin typeface=""/>
                <a:cs typeface=""/>
              </a:rPr>
              <a:t>Find a match with the word ZAC then extend on both sides until no or weak matches</a:t>
            </a:r>
            <a:endParaRPr sz="2400" dirty="0">
              <a:solidFill>
                <a:srgbClr val="000090"/>
              </a:solidFill>
              <a:latin typeface=""/>
              <a:cs typeface="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76054" y="17100"/>
            <a:ext cx="5094343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defTabSz="596900"/>
            <a:r>
              <a:rPr lang="en-US" sz="3600" dirty="0">
                <a:latin typeface="Courier"/>
                <a:cs typeface="Courier"/>
              </a:rPr>
              <a:t>Q :ROBJOEZACANNLIZ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636699" y="586737"/>
            <a:ext cx="9031301" cy="1071440"/>
            <a:chOff x="112698" y="586737"/>
            <a:chExt cx="9031301" cy="1071440"/>
          </a:xfrm>
        </p:grpSpPr>
        <p:sp>
          <p:nvSpPr>
            <p:cNvPr id="7" name="Shape 195"/>
            <p:cNvSpPr/>
            <p:nvPr/>
          </p:nvSpPr>
          <p:spPr>
            <a:xfrm>
              <a:off x="343793" y="586737"/>
              <a:ext cx="8456414" cy="441463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5717" tIns="35717" rIns="35717" bIns="35717" anchor="ctr">
              <a:spAutoFit/>
            </a:bodyPr>
            <a:lstStyle/>
            <a:p>
              <a:r>
                <a:rPr lang="en-US" sz="2400" dirty="0">
                  <a:solidFill>
                    <a:srgbClr val="000090"/>
                  </a:solidFill>
                  <a:latin typeface=""/>
                  <a:cs typeface=""/>
                </a:rPr>
                <a:t>Break this up into 3 letter words</a:t>
              </a:r>
              <a:endParaRPr sz="2400" dirty="0">
                <a:solidFill>
                  <a:srgbClr val="000090"/>
                </a:solidFill>
                <a:latin typeface=""/>
                <a:cs typeface="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12698" y="1001587"/>
              <a:ext cx="9031301" cy="6565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defTabSz="596900"/>
              <a:r>
                <a:rPr lang="en-US" sz="3600" dirty="0">
                  <a:latin typeface="Courier"/>
                  <a:cs typeface="Courier"/>
                </a:rPr>
                <a:t>ROB,OBJ,BJO,..,ZAC,</a:t>
              </a:r>
              <a:r>
                <a:rPr lang="mr-IN" sz="3600" dirty="0">
                  <a:latin typeface="Courier"/>
                  <a:cs typeface="Courier"/>
                </a:rPr>
                <a:t>…</a:t>
              </a:r>
              <a:r>
                <a:rPr lang="en-US" sz="3600" dirty="0">
                  <a:latin typeface="Courier"/>
                  <a:cs typeface="Courier"/>
                </a:rPr>
                <a:t>ANN,</a:t>
              </a:r>
              <a:r>
                <a:rPr lang="mr-IN" sz="3600" dirty="0">
                  <a:latin typeface="Courier"/>
                  <a:cs typeface="Courier"/>
                </a:rPr>
                <a:t>…</a:t>
              </a:r>
              <a:r>
                <a:rPr lang="en-US" sz="3600" dirty="0">
                  <a:latin typeface="Courier"/>
                  <a:cs typeface="Courier"/>
                </a:rPr>
                <a:t>NLI,LIZ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6A4DCDB5-7D1B-F84A-B0E1-5DB50F272722}"/>
              </a:ext>
            </a:extLst>
          </p:cNvPr>
          <p:cNvSpPr/>
          <p:nvPr/>
        </p:nvSpPr>
        <p:spPr>
          <a:xfrm>
            <a:off x="6096000" y="5022475"/>
            <a:ext cx="790414" cy="1351732"/>
          </a:xfrm>
          <a:prstGeom prst="rect">
            <a:avLst/>
          </a:prstGeom>
          <a:solidFill>
            <a:srgbClr val="FFFF00">
              <a:alpha val="34000"/>
            </a:srgbClr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4191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+mj-lt"/>
              <a:ea typeface="+mj-ea"/>
              <a:cs typeface="+mj-cs"/>
              <a:sym typeface="Gill San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A568DAF-FC41-D648-8B31-D6A1BFEA33EE}"/>
              </a:ext>
            </a:extLst>
          </p:cNvPr>
          <p:cNvSpPr/>
          <p:nvPr/>
        </p:nvSpPr>
        <p:spPr>
          <a:xfrm>
            <a:off x="6096000" y="3204770"/>
            <a:ext cx="790414" cy="1351732"/>
          </a:xfrm>
          <a:prstGeom prst="rect">
            <a:avLst/>
          </a:prstGeom>
          <a:solidFill>
            <a:srgbClr val="FFFF00">
              <a:alpha val="34000"/>
            </a:srgbClr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4191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+mj-lt"/>
              <a:ea typeface="+mj-ea"/>
              <a:cs typeface="+mj-c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511752694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1586" y="3204770"/>
            <a:ext cx="7768828" cy="3635411"/>
          </a:xfrm>
        </p:spPr>
        <p:txBody>
          <a:bodyPr/>
          <a:lstStyle/>
          <a:p>
            <a:pPr algn="ctr">
              <a:buNone/>
            </a:pPr>
            <a:r>
              <a:rPr lang="en-US" sz="3600" dirty="0">
                <a:latin typeface="Courier"/>
                <a:cs typeface="Courier"/>
              </a:rPr>
              <a:t>Q :ROBJOEZACANNLIZ</a:t>
            </a:r>
          </a:p>
          <a:p>
            <a:pPr algn="ctr">
              <a:buNone/>
            </a:pPr>
            <a:r>
              <a:rPr lang="en-US" sz="3600" dirty="0">
                <a:latin typeface="Courier"/>
                <a:cs typeface="Courier"/>
              </a:rPr>
              <a:t>S1:TOMZOEZACANNLIA</a:t>
            </a:r>
          </a:p>
          <a:p>
            <a:pPr algn="ctr">
              <a:buNone/>
            </a:pPr>
            <a:endParaRPr lang="en-US" sz="3600" dirty="0">
              <a:latin typeface="Courier"/>
              <a:cs typeface="Courier"/>
            </a:endParaRPr>
          </a:p>
          <a:p>
            <a:pPr algn="ctr">
              <a:buNone/>
            </a:pPr>
            <a:r>
              <a:rPr lang="en-US" sz="3600" dirty="0">
                <a:latin typeface="Courier"/>
                <a:cs typeface="Courier"/>
              </a:rPr>
              <a:t>Q :ROBJOEZACANNLIZ</a:t>
            </a:r>
          </a:p>
          <a:p>
            <a:pPr algn="ctr">
              <a:buNone/>
            </a:pPr>
            <a:r>
              <a:rPr lang="en-US" sz="3600" dirty="0">
                <a:latin typeface="Courier"/>
                <a:cs typeface="Courier"/>
              </a:rPr>
              <a:t>S2:TOMZOEZACAMYLEA</a:t>
            </a:r>
          </a:p>
        </p:txBody>
      </p:sp>
      <p:sp>
        <p:nvSpPr>
          <p:cNvPr id="6" name="Shape 195"/>
          <p:cNvSpPr/>
          <p:nvPr/>
        </p:nvSpPr>
        <p:spPr>
          <a:xfrm>
            <a:off x="1524001" y="1816492"/>
            <a:ext cx="9143999" cy="1180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5717" tIns="35717" rIns="35717" bIns="35717" anchor="ctr">
            <a:spAutoFit/>
          </a:bodyPr>
          <a:lstStyle/>
          <a:p>
            <a:r>
              <a:rPr lang="en-US" sz="2400" dirty="0">
                <a:solidFill>
                  <a:srgbClr val="000090"/>
                </a:solidFill>
                <a:latin typeface=""/>
                <a:cs typeface=""/>
              </a:rPr>
              <a:t>Search sequences S1, S2, etc. in database </a:t>
            </a:r>
          </a:p>
          <a:p>
            <a:r>
              <a:rPr lang="en-US" sz="2400" dirty="0">
                <a:solidFill>
                  <a:srgbClr val="000090"/>
                </a:solidFill>
                <a:latin typeface=""/>
                <a:cs typeface=""/>
              </a:rPr>
              <a:t>Find a match with the word ZAC then extend on both sides until no or weak matches</a:t>
            </a:r>
            <a:endParaRPr sz="2400" dirty="0">
              <a:solidFill>
                <a:srgbClr val="000090"/>
              </a:solidFill>
              <a:latin typeface=""/>
              <a:cs typeface="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76054" y="17100"/>
            <a:ext cx="5094343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defTabSz="596900"/>
            <a:r>
              <a:rPr lang="en-US" sz="3600" dirty="0">
                <a:latin typeface="Courier"/>
                <a:cs typeface="Courier"/>
              </a:rPr>
              <a:t>Q :ROBJOEZACANNLIZ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636699" y="586737"/>
            <a:ext cx="9031301" cy="1071440"/>
            <a:chOff x="112698" y="586737"/>
            <a:chExt cx="9031301" cy="1071440"/>
          </a:xfrm>
        </p:grpSpPr>
        <p:sp>
          <p:nvSpPr>
            <p:cNvPr id="7" name="Shape 195"/>
            <p:cNvSpPr/>
            <p:nvPr/>
          </p:nvSpPr>
          <p:spPr>
            <a:xfrm>
              <a:off x="343793" y="586737"/>
              <a:ext cx="8456414" cy="441463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35717" tIns="35717" rIns="35717" bIns="35717" anchor="ctr">
              <a:spAutoFit/>
            </a:bodyPr>
            <a:lstStyle/>
            <a:p>
              <a:r>
                <a:rPr lang="en-US" sz="2400" dirty="0">
                  <a:solidFill>
                    <a:srgbClr val="000090"/>
                  </a:solidFill>
                  <a:latin typeface=""/>
                  <a:cs typeface=""/>
                </a:rPr>
                <a:t>Break this up into 3 letter words</a:t>
              </a:r>
              <a:endParaRPr sz="2400" dirty="0">
                <a:solidFill>
                  <a:srgbClr val="000090"/>
                </a:solidFill>
                <a:latin typeface=""/>
                <a:cs typeface="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12698" y="1001587"/>
              <a:ext cx="9031301" cy="6565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defTabSz="596900"/>
              <a:r>
                <a:rPr lang="en-US" sz="3600" dirty="0">
                  <a:latin typeface="Courier"/>
                  <a:cs typeface="Courier"/>
                </a:rPr>
                <a:t>ROB,OBJ,BJO,..,ZAC,</a:t>
              </a:r>
              <a:r>
                <a:rPr lang="mr-IN" sz="3600" dirty="0">
                  <a:latin typeface="Courier"/>
                  <a:cs typeface="Courier"/>
                </a:rPr>
                <a:t>…</a:t>
              </a:r>
              <a:r>
                <a:rPr lang="en-US" sz="3600" dirty="0">
                  <a:latin typeface="Courier"/>
                  <a:cs typeface="Courier"/>
                </a:rPr>
                <a:t>ANN,</a:t>
              </a:r>
              <a:r>
                <a:rPr lang="mr-IN" sz="3600" dirty="0">
                  <a:latin typeface="Courier"/>
                  <a:cs typeface="Courier"/>
                </a:rPr>
                <a:t>…</a:t>
              </a:r>
              <a:r>
                <a:rPr lang="en-US" sz="3600" dirty="0">
                  <a:latin typeface="Courier"/>
                  <a:cs typeface="Courier"/>
                </a:rPr>
                <a:t>NLI,LIZ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6A4DCDB5-7D1B-F84A-B0E1-5DB50F272722}"/>
              </a:ext>
            </a:extLst>
          </p:cNvPr>
          <p:cNvSpPr/>
          <p:nvPr/>
        </p:nvSpPr>
        <p:spPr>
          <a:xfrm>
            <a:off x="5548393" y="5022475"/>
            <a:ext cx="1611823" cy="1351732"/>
          </a:xfrm>
          <a:prstGeom prst="rect">
            <a:avLst/>
          </a:prstGeom>
          <a:solidFill>
            <a:srgbClr val="FFFF00">
              <a:alpha val="34000"/>
            </a:srgbClr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4191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+mj-lt"/>
              <a:ea typeface="+mj-ea"/>
              <a:cs typeface="+mj-cs"/>
              <a:sym typeface="Gill San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A568DAF-FC41-D648-8B31-D6A1BFEA33EE}"/>
              </a:ext>
            </a:extLst>
          </p:cNvPr>
          <p:cNvSpPr/>
          <p:nvPr/>
        </p:nvSpPr>
        <p:spPr>
          <a:xfrm>
            <a:off x="5548393" y="3204770"/>
            <a:ext cx="2681207" cy="1351732"/>
          </a:xfrm>
          <a:prstGeom prst="rect">
            <a:avLst/>
          </a:prstGeom>
          <a:solidFill>
            <a:srgbClr val="FFFF00">
              <a:alpha val="34000"/>
            </a:srgbClr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4191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+mj-lt"/>
              <a:ea typeface="+mj-ea"/>
              <a:cs typeface="+mj-c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152279042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1586" y="3558552"/>
            <a:ext cx="7768828" cy="1713376"/>
          </a:xfrm>
        </p:spPr>
        <p:txBody>
          <a:bodyPr/>
          <a:lstStyle/>
          <a:p>
            <a:pPr algn="ctr">
              <a:buNone/>
            </a:pPr>
            <a:r>
              <a:rPr lang="en-US" sz="3600" dirty="0">
                <a:latin typeface="Courier"/>
                <a:cs typeface="Courier"/>
              </a:rPr>
              <a:t>Q:LVAAVGVCWDILRAAA</a:t>
            </a:r>
          </a:p>
          <a:p>
            <a:pPr algn="ctr">
              <a:buNone/>
            </a:pPr>
            <a:r>
              <a:rPr lang="en-US" sz="3600" dirty="0">
                <a:latin typeface="Courier"/>
                <a:cs typeface="Courier"/>
              </a:rPr>
              <a:t>   || |||||| |</a:t>
            </a:r>
          </a:p>
          <a:p>
            <a:pPr algn="ctr">
              <a:buNone/>
            </a:pPr>
            <a:r>
              <a:rPr lang="en-US" sz="3600" dirty="0">
                <a:latin typeface="Courier"/>
                <a:cs typeface="Courier"/>
              </a:rPr>
              <a:t>S:AGGAVVVCWDILKAGG</a:t>
            </a:r>
          </a:p>
          <a:p>
            <a:pPr algn="ctr">
              <a:buNone/>
            </a:pPr>
            <a:endParaRPr lang="en-US" sz="3600" dirty="0">
              <a:latin typeface="Courier"/>
              <a:cs typeface="Courier"/>
            </a:endParaRPr>
          </a:p>
          <a:p>
            <a:pPr algn="ctr">
              <a:buNone/>
            </a:pPr>
            <a:endParaRPr lang="en-US" sz="3600" dirty="0">
              <a:latin typeface="Courier"/>
              <a:cs typeface="Courier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38496" y="1654241"/>
            <a:ext cx="5091137" cy="12105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96900"/>
            <a:r>
              <a:rPr lang="en-US" sz="3600" dirty="0">
                <a:latin typeface="Courier"/>
                <a:cs typeface="Courier"/>
              </a:rPr>
              <a:t>Q:LVAAVGVCWDILRAAA</a:t>
            </a:r>
          </a:p>
          <a:p>
            <a:pPr defTabSz="596900"/>
            <a:endParaRPr lang="en-US" sz="3600" dirty="0"/>
          </a:p>
        </p:txBody>
      </p:sp>
      <p:sp>
        <p:nvSpPr>
          <p:cNvPr id="9" name="Oval 8"/>
          <p:cNvSpPr/>
          <p:nvPr/>
        </p:nvSpPr>
        <p:spPr>
          <a:xfrm>
            <a:off x="5944756" y="1644083"/>
            <a:ext cx="946447" cy="750173"/>
          </a:xfrm>
          <a:prstGeom prst="ellipse">
            <a:avLst/>
          </a:prstGeom>
          <a:noFill/>
          <a:ln w="12700" cap="flat">
            <a:solidFill>
              <a:srgbClr val="FF0000"/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419100"/>
            <a:endParaRPr lang="en-US" sz="280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" name="Oval 9"/>
          <p:cNvSpPr/>
          <p:nvPr/>
        </p:nvSpPr>
        <p:spPr>
          <a:xfrm>
            <a:off x="3988608" y="1656065"/>
            <a:ext cx="946447" cy="750173"/>
          </a:xfrm>
          <a:prstGeom prst="ellipse">
            <a:avLst/>
          </a:prstGeom>
          <a:noFill/>
          <a:ln w="12700" cap="flat">
            <a:solidFill>
              <a:srgbClr val="FF0000"/>
            </a:solidFill>
            <a:prstDash val="dash"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419100"/>
            <a:endParaRPr lang="en-US" sz="280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64097" y="54243"/>
            <a:ext cx="8515491" cy="13952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96900"/>
            <a:r>
              <a:rPr lang="en-US" sz="2800" dirty="0">
                <a:solidFill>
                  <a:srgbClr val="000090"/>
                </a:solidFill>
                <a:latin typeface="Arial"/>
                <a:cs typeface="Arial"/>
              </a:rPr>
              <a:t>Search with high scoring words first for better chance of high scoring alignments</a:t>
            </a:r>
          </a:p>
          <a:p>
            <a:pPr defTabSz="596900"/>
            <a:endParaRPr lang="en-US" sz="2800" dirty="0"/>
          </a:p>
        </p:txBody>
      </p:sp>
      <p:sp>
        <p:nvSpPr>
          <p:cNvPr id="12" name="Shape 195"/>
          <p:cNvSpPr/>
          <p:nvPr/>
        </p:nvSpPr>
        <p:spPr>
          <a:xfrm>
            <a:off x="1716548" y="2459432"/>
            <a:ext cx="8456414" cy="8107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5717" tIns="35717" rIns="35717" bIns="35717" anchor="ctr">
            <a:spAutoFit/>
          </a:bodyPr>
          <a:lstStyle/>
          <a:p>
            <a:r>
              <a:rPr lang="en-US" sz="2400" dirty="0">
                <a:solidFill>
                  <a:srgbClr val="000090"/>
                </a:solidFill>
                <a:latin typeface=""/>
                <a:cs typeface=""/>
              </a:rPr>
              <a:t>In the above example, BLOSUM62 scores for matches to LVA and CWD are 12 and 26 respectively, so search with CWD </a:t>
            </a:r>
            <a:endParaRPr sz="2400" dirty="0">
              <a:solidFill>
                <a:srgbClr val="000090"/>
              </a:solidFill>
              <a:latin typeface=""/>
              <a:cs typeface="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2A5763F4-0C8C-7E44-80B7-8B0D31190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782" y="120930"/>
            <a:ext cx="10358437" cy="730839"/>
          </a:xfrm>
        </p:spPr>
        <p:txBody>
          <a:bodyPr/>
          <a:lstStyle/>
          <a:p>
            <a:r>
              <a:rPr lang="en-US" dirty="0"/>
              <a:t>The Scenario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943B55C-5C88-DF41-8E8B-310D9E1A44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6782" y="851769"/>
            <a:ext cx="10358437" cy="4875609"/>
          </a:xfrm>
        </p:spPr>
        <p:txBody>
          <a:bodyPr/>
          <a:lstStyle/>
          <a:p>
            <a:r>
              <a:rPr lang="en-US" dirty="0"/>
              <a:t>Let’s role back the clock to December, 2019.</a:t>
            </a:r>
          </a:p>
        </p:txBody>
      </p:sp>
    </p:spTree>
    <p:extLst>
      <p:ext uri="{BB962C8B-B14F-4D97-AF65-F5344CB8AC3E}">
        <p14:creationId xmlns:p14="http://schemas.microsoft.com/office/powerpoint/2010/main" val="3487283057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810FB-3E67-6841-A7E7-379533CC7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5867" y="178594"/>
            <a:ext cx="7840266" cy="646794"/>
          </a:xfrm>
        </p:spPr>
        <p:txBody>
          <a:bodyPr/>
          <a:lstStyle/>
          <a:p>
            <a:r>
              <a:rPr lang="en-US" dirty="0"/>
              <a:t>useful parameters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9E94D-E059-DB43-AC0F-352CCE591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75867" y="987228"/>
            <a:ext cx="7840266" cy="5454032"/>
          </a:xfrm>
        </p:spPr>
        <p:txBody>
          <a:bodyPr/>
          <a:lstStyle/>
          <a:p>
            <a:r>
              <a:rPr lang="en-US" dirty="0"/>
              <a:t>Word size: the size of the chunks that the query sequence is chopped into</a:t>
            </a:r>
          </a:p>
          <a:p>
            <a:r>
              <a:rPr lang="en-US" dirty="0"/>
              <a:t>Threshold: minimum score for a word match to be considered to seed an extension</a:t>
            </a:r>
          </a:p>
        </p:txBody>
      </p:sp>
    </p:spTree>
    <p:extLst>
      <p:ext uri="{BB962C8B-B14F-4D97-AF65-F5344CB8AC3E}">
        <p14:creationId xmlns:p14="http://schemas.microsoft.com/office/powerpoint/2010/main" val="2616680043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droppedImage.pdf" descr="Flowchart diagram showing BLAST algorithm components: HSP (High-scoring Segment Pair), Score (S) measuring alignment quality from scoring matrix minus gaps, and E-value (E) representing the number of alignments with score S expected by chance. Diagram shows seeding using neighborhood words with threshold T=11." title="Flowchart diagram showing BLAST algorithm components: HSP (High-scoring Segment Pair), Score (S) measuring alignment quality from scoring matrix minus gaps, and E-value (E) representing the number of alignments with score S expected by chance. Diagram shows seeding using neighborhood words with threshold T=11."/>
          <p:cNvPicPr>
            <a:picLocks noChangeAspect="1"/>
          </p:cNvPicPr>
          <p:nvPr/>
        </p:nvPicPr>
        <p:blipFill>
          <a:blip r:embed="rId2">
            <a:lum bright="-28000" contrast="52000"/>
          </a:blip>
          <a:stretch>
            <a:fillRect/>
          </a:stretch>
        </p:blipFill>
        <p:spPr>
          <a:xfrm>
            <a:off x="1523998" y="0"/>
            <a:ext cx="7422080" cy="4413128"/>
          </a:xfrm>
          <a:prstGeom prst="rect">
            <a:avLst/>
          </a:prstGeom>
          <a:ln w="12700"/>
        </p:spPr>
      </p:pic>
      <p:sp>
        <p:nvSpPr>
          <p:cNvPr id="193" name="Shape 193"/>
          <p:cNvSpPr/>
          <p:nvPr/>
        </p:nvSpPr>
        <p:spPr>
          <a:xfrm>
            <a:off x="1523999" y="4486409"/>
            <a:ext cx="8733234" cy="8107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7" tIns="35717" rIns="35717" bIns="35717">
            <a:spAutoFit/>
          </a:bodyPr>
          <a:lstStyle>
            <a:lvl1pPr marL="57799" marR="57799" algn="l" defTabSz="1295400">
              <a:defRPr sz="2400">
                <a:uFill>
                  <a:solidFill>
                    <a:srgbClr val="000000"/>
                  </a:solidFill>
                </a:u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r>
              <a:rPr dirty="0">
                <a:solidFill>
                  <a:srgbClr val="000090"/>
                </a:solidFill>
                <a:latin typeface="Arial"/>
                <a:cs typeface="Arial"/>
              </a:rPr>
              <a:t>HSP = </a:t>
            </a:r>
            <a:r>
              <a:rPr lang="en-US" dirty="0">
                <a:solidFill>
                  <a:srgbClr val="000090"/>
                </a:solidFill>
                <a:latin typeface="Arial"/>
                <a:cs typeface="Arial"/>
              </a:rPr>
              <a:t>H</a:t>
            </a:r>
            <a:r>
              <a:rPr dirty="0">
                <a:solidFill>
                  <a:srgbClr val="000090"/>
                </a:solidFill>
                <a:latin typeface="Arial"/>
                <a:cs typeface="Arial"/>
              </a:rPr>
              <a:t>igh</a:t>
            </a:r>
            <a:r>
              <a:rPr lang="en-US" dirty="0">
                <a:solidFill>
                  <a:srgbClr val="000090"/>
                </a:solidFill>
                <a:latin typeface="Arial"/>
                <a:cs typeface="Arial"/>
              </a:rPr>
              <a:t>-</a:t>
            </a:r>
            <a:r>
              <a:rPr dirty="0">
                <a:solidFill>
                  <a:srgbClr val="000090"/>
                </a:solidFill>
                <a:latin typeface="Arial"/>
                <a:cs typeface="Arial"/>
              </a:rPr>
              <a:t>scoring </a:t>
            </a:r>
            <a:r>
              <a:rPr lang="en-US" dirty="0">
                <a:solidFill>
                  <a:srgbClr val="000090"/>
                </a:solidFill>
                <a:latin typeface="Arial"/>
                <a:cs typeface="Arial"/>
              </a:rPr>
              <a:t>S</a:t>
            </a:r>
            <a:r>
              <a:rPr dirty="0">
                <a:solidFill>
                  <a:srgbClr val="000090"/>
                </a:solidFill>
                <a:latin typeface="Arial"/>
                <a:cs typeface="Arial"/>
              </a:rPr>
              <a:t>egment </a:t>
            </a:r>
            <a:r>
              <a:rPr lang="en-US" dirty="0">
                <a:solidFill>
                  <a:srgbClr val="000090"/>
                </a:solidFill>
                <a:latin typeface="Arial"/>
                <a:cs typeface="Arial"/>
              </a:rPr>
              <a:t>P</a:t>
            </a:r>
            <a:r>
              <a:rPr dirty="0">
                <a:solidFill>
                  <a:srgbClr val="000090"/>
                </a:solidFill>
                <a:latin typeface="Arial"/>
                <a:cs typeface="Arial"/>
              </a:rPr>
              <a:t>air</a:t>
            </a:r>
            <a:r>
              <a:rPr lang="en-US" dirty="0">
                <a:solidFill>
                  <a:srgbClr val="000090"/>
                </a:solidFill>
                <a:latin typeface="Arial"/>
                <a:cs typeface="Arial"/>
              </a:rPr>
              <a:t> </a:t>
            </a:r>
            <a:r>
              <a:rPr lang="mr-IN" dirty="0">
                <a:solidFill>
                  <a:srgbClr val="000090"/>
                </a:solidFill>
                <a:latin typeface="Arial"/>
                <a:cs typeface="Arial"/>
              </a:rPr>
              <a:t>–</a:t>
            </a:r>
            <a:r>
              <a:rPr lang="en-US" dirty="0">
                <a:solidFill>
                  <a:srgbClr val="000090"/>
                </a:solidFill>
                <a:latin typeface="Arial"/>
                <a:cs typeface="Arial"/>
              </a:rPr>
              <a:t> a segment pair whose score will not increase by further extension or by trimming</a:t>
            </a:r>
            <a:endParaRPr dirty="0">
              <a:solidFill>
                <a:srgbClr val="000090"/>
              </a:solidFill>
              <a:latin typeface="Arial"/>
              <a:cs typeface="Arial"/>
            </a:endParaRPr>
          </a:p>
        </p:txBody>
      </p:sp>
      <p:sp>
        <p:nvSpPr>
          <p:cNvPr id="194" name="Shape 194"/>
          <p:cNvSpPr/>
          <p:nvPr/>
        </p:nvSpPr>
        <p:spPr>
          <a:xfrm>
            <a:off x="1524001" y="5396903"/>
            <a:ext cx="9013371" cy="4414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5717" tIns="35717" rIns="35717" bIns="35717">
            <a:spAutoFit/>
          </a:bodyPr>
          <a:lstStyle/>
          <a:p>
            <a:pPr marL="40638" marR="40638" algn="l" defTabSz="910796">
              <a:defRPr sz="2400">
                <a:uFill>
                  <a:solidFill>
                    <a:srgbClr val="000000"/>
                  </a:solidFill>
                </a:uFill>
                <a:latin typeface="Futura"/>
                <a:ea typeface="Futura"/>
                <a:cs typeface="Futura"/>
                <a:sym typeface="Futura"/>
              </a:defRPr>
            </a:pPr>
            <a:r>
              <a:rPr sz="2400" u="sng" dirty="0">
                <a:solidFill>
                  <a:srgbClr val="000090"/>
                </a:solidFill>
                <a:latin typeface="Arial"/>
                <a:cs typeface="Arial"/>
              </a:rPr>
              <a:t>Score (S)</a:t>
            </a:r>
            <a:r>
              <a:rPr sz="2400" dirty="0">
                <a:solidFill>
                  <a:srgbClr val="000090"/>
                </a:solidFill>
                <a:latin typeface="Arial"/>
                <a:cs typeface="Arial"/>
              </a:rPr>
              <a:t> = </a:t>
            </a:r>
            <a:r>
              <a:rPr lang="en-US" sz="2400" dirty="0">
                <a:solidFill>
                  <a:srgbClr val="000090"/>
                </a:solidFill>
                <a:latin typeface="Arial"/>
                <a:cs typeface="Arial"/>
              </a:rPr>
              <a:t>measures </a:t>
            </a:r>
            <a:r>
              <a:rPr sz="2400" dirty="0">
                <a:solidFill>
                  <a:srgbClr val="000090"/>
                </a:solidFill>
                <a:latin typeface="Arial"/>
                <a:cs typeface="Arial"/>
              </a:rPr>
              <a:t>alignment quality (scoring matrix</a:t>
            </a:r>
            <a:r>
              <a:rPr lang="en-US" sz="2400" dirty="0">
                <a:solidFill>
                  <a:srgbClr val="000090"/>
                </a:solidFill>
                <a:latin typeface="Arial"/>
                <a:cs typeface="Arial"/>
              </a:rPr>
              <a:t> - gaps</a:t>
            </a:r>
            <a:r>
              <a:rPr sz="2400" dirty="0">
                <a:solidFill>
                  <a:srgbClr val="000090"/>
                </a:solidFill>
                <a:latin typeface="Arial"/>
                <a:cs typeface="Arial"/>
              </a:rPr>
              <a:t>) </a:t>
            </a:r>
          </a:p>
        </p:txBody>
      </p:sp>
      <p:sp>
        <p:nvSpPr>
          <p:cNvPr id="195" name="Shape 195"/>
          <p:cNvSpPr/>
          <p:nvPr/>
        </p:nvSpPr>
        <p:spPr>
          <a:xfrm>
            <a:off x="8554193" y="355933"/>
            <a:ext cx="1805049" cy="1734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5717" tIns="35717" rIns="35717" bIns="35717" anchor="ctr">
            <a:spAutoFit/>
          </a:bodyPr>
          <a:lstStyle/>
          <a:p>
            <a:r>
              <a:rPr sz="3600" dirty="0">
                <a:solidFill>
                  <a:srgbClr val="000090"/>
                </a:solidFill>
                <a:latin typeface=""/>
                <a:cs typeface=""/>
              </a:rPr>
              <a:t>How BLAST works</a:t>
            </a:r>
          </a:p>
        </p:txBody>
      </p:sp>
      <p:sp>
        <p:nvSpPr>
          <p:cNvPr id="8" name="Shape 194"/>
          <p:cNvSpPr/>
          <p:nvPr/>
        </p:nvSpPr>
        <p:spPr>
          <a:xfrm>
            <a:off x="1524000" y="6055656"/>
            <a:ext cx="9013371" cy="8107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5717" tIns="35717" rIns="35717" bIns="35717">
            <a:spAutoFit/>
          </a:bodyPr>
          <a:lstStyle/>
          <a:p>
            <a:pPr marL="40638" marR="40638" algn="l" defTabSz="910796">
              <a:defRPr sz="2400">
                <a:uFill>
                  <a:solidFill>
                    <a:srgbClr val="000000"/>
                  </a:solidFill>
                </a:uFill>
                <a:latin typeface="Futura"/>
                <a:ea typeface="Futura"/>
                <a:cs typeface="Futura"/>
                <a:sym typeface="Futura"/>
              </a:defRPr>
            </a:pPr>
            <a:r>
              <a:rPr sz="2400" u="sng" dirty="0">
                <a:solidFill>
                  <a:srgbClr val="000090"/>
                </a:solidFill>
                <a:latin typeface="Arial"/>
                <a:cs typeface="Arial"/>
              </a:rPr>
              <a:t>E value (E)</a:t>
            </a:r>
            <a:r>
              <a:rPr sz="2400" dirty="0">
                <a:solidFill>
                  <a:srgbClr val="000090"/>
                </a:solidFill>
                <a:latin typeface="Arial"/>
                <a:cs typeface="Arial"/>
              </a:rPr>
              <a:t> = number of different alignments with score S that are expected to occur by chance</a:t>
            </a:r>
            <a:r>
              <a:rPr lang="en-US" sz="2400" dirty="0">
                <a:solidFill>
                  <a:srgbClr val="000090"/>
                </a:solidFill>
                <a:latin typeface="Arial"/>
                <a:cs typeface="Arial"/>
              </a:rPr>
              <a:t> in a search of that database</a:t>
            </a:r>
            <a:endParaRPr sz="2400" dirty="0">
              <a:solidFill>
                <a:srgbClr val="000090"/>
              </a:solidFill>
              <a:latin typeface="Arial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87B3AE-C200-6942-907C-EAF4C10E62B5}"/>
              </a:ext>
            </a:extLst>
          </p:cNvPr>
          <p:cNvSpPr txBox="1"/>
          <p:nvPr/>
        </p:nvSpPr>
        <p:spPr>
          <a:xfrm>
            <a:off x="5457779" y="2599302"/>
            <a:ext cx="2924221" cy="933589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596900"/>
            <a:r>
              <a:rPr lang="en-US" sz="1800" i="1" dirty="0"/>
              <a:t>Seed using neighborhood words greater than neighborhood score threshold (T=11)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C8846-69AA-2640-BACE-5EA0EA245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782" y="287725"/>
            <a:ext cx="10358437" cy="482297"/>
          </a:xfrm>
        </p:spPr>
        <p:txBody>
          <a:bodyPr/>
          <a:lstStyle/>
          <a:p>
            <a:r>
              <a:rPr lang="en-US" dirty="0"/>
              <a:t>Nucleotide vs Protein BLAST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C4D120-5BAA-414F-89BB-B5EDD58D1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2926" y="914402"/>
            <a:ext cx="11502190" cy="5574633"/>
          </a:xfrm>
        </p:spPr>
        <p:txBody>
          <a:bodyPr/>
          <a:lstStyle/>
          <a:p>
            <a:r>
              <a:rPr lang="en-US" sz="2800" dirty="0" err="1"/>
              <a:t>blastn</a:t>
            </a:r>
            <a:r>
              <a:rPr lang="en-US" sz="2800" dirty="0"/>
              <a:t>: nucleotide blast.  Comes in different flavors</a:t>
            </a:r>
          </a:p>
          <a:p>
            <a:pPr lvl="1"/>
            <a:r>
              <a:rPr lang="en-US" sz="2800" dirty="0" err="1"/>
              <a:t>megablast</a:t>
            </a:r>
            <a:r>
              <a:rPr lang="en-US" sz="2800" dirty="0"/>
              <a:t>: optimized for nearly identical sequences</a:t>
            </a:r>
          </a:p>
          <a:p>
            <a:pPr lvl="1"/>
            <a:r>
              <a:rPr lang="en-US" sz="2800" dirty="0"/>
              <a:t>dc-</a:t>
            </a:r>
            <a:r>
              <a:rPr lang="en-US" sz="2800" dirty="0" err="1"/>
              <a:t>megablast</a:t>
            </a:r>
            <a:r>
              <a:rPr lang="en-US" sz="2800" dirty="0"/>
              <a:t>: discontinuous </a:t>
            </a:r>
            <a:r>
              <a:rPr lang="en-US" sz="2800" dirty="0" err="1"/>
              <a:t>megablast</a:t>
            </a:r>
            <a:r>
              <a:rPr lang="en-US" sz="2800" dirty="0"/>
              <a:t>…more distant sequences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97715626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C8846-69AA-2640-BACE-5EA0EA245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782" y="287725"/>
            <a:ext cx="10358437" cy="482297"/>
          </a:xfrm>
        </p:spPr>
        <p:txBody>
          <a:bodyPr/>
          <a:lstStyle/>
          <a:p>
            <a:r>
              <a:rPr lang="en-US" dirty="0"/>
              <a:t>Nucleotide vs Protein BLAST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C4D120-5BAA-414F-89BB-B5EDD58D1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2926" y="914402"/>
            <a:ext cx="11502190" cy="5574633"/>
          </a:xfrm>
        </p:spPr>
        <p:txBody>
          <a:bodyPr/>
          <a:lstStyle/>
          <a:p>
            <a:r>
              <a:rPr lang="en-US" sz="2800" dirty="0" err="1"/>
              <a:t>blastn</a:t>
            </a:r>
            <a:r>
              <a:rPr lang="en-US" sz="2800" dirty="0"/>
              <a:t>: nucleotide blast.  Comes in different flavors</a:t>
            </a:r>
          </a:p>
          <a:p>
            <a:pPr lvl="1"/>
            <a:r>
              <a:rPr lang="en-US" sz="2800" dirty="0" err="1"/>
              <a:t>megablast</a:t>
            </a:r>
            <a:r>
              <a:rPr lang="en-US" sz="2800" dirty="0"/>
              <a:t>: optimized for nearly identical sequences</a:t>
            </a:r>
          </a:p>
          <a:p>
            <a:pPr lvl="1"/>
            <a:r>
              <a:rPr lang="en-US" sz="2800" dirty="0"/>
              <a:t>dc-</a:t>
            </a:r>
            <a:r>
              <a:rPr lang="en-US" sz="2800" dirty="0" err="1"/>
              <a:t>megablast</a:t>
            </a:r>
            <a:r>
              <a:rPr lang="en-US" sz="2800" dirty="0"/>
              <a:t>: discontinuous </a:t>
            </a:r>
            <a:r>
              <a:rPr lang="en-US" sz="2800" dirty="0" err="1"/>
              <a:t>megablast</a:t>
            </a:r>
            <a:r>
              <a:rPr lang="en-US" sz="2800" dirty="0"/>
              <a:t>…more distant sequences</a:t>
            </a:r>
          </a:p>
          <a:p>
            <a:r>
              <a:rPr lang="en-US" sz="2800" dirty="0"/>
              <a:t>Seeding:</a:t>
            </a:r>
          </a:p>
          <a:p>
            <a:pPr lvl="1"/>
            <a:r>
              <a:rPr lang="en-US" sz="2800" dirty="0"/>
              <a:t>Default word size is 28 (</a:t>
            </a:r>
            <a:r>
              <a:rPr lang="en-US" sz="2800" dirty="0" err="1"/>
              <a:t>megablast</a:t>
            </a:r>
            <a:r>
              <a:rPr lang="en-US" sz="2800" dirty="0"/>
              <a:t>) or 11 (dc-</a:t>
            </a:r>
            <a:r>
              <a:rPr lang="en-US" sz="2800" dirty="0" err="1"/>
              <a:t>megablast</a:t>
            </a:r>
            <a:r>
              <a:rPr lang="en-US" sz="2800" dirty="0"/>
              <a:t>)</a:t>
            </a:r>
          </a:p>
          <a:p>
            <a:pPr lvl="1"/>
            <a:r>
              <a:rPr lang="en-US" sz="2800" dirty="0"/>
              <a:t>No threshold for seeding, requires exact match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60560116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C8846-69AA-2640-BACE-5EA0EA245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782" y="287725"/>
            <a:ext cx="10358437" cy="482297"/>
          </a:xfrm>
        </p:spPr>
        <p:txBody>
          <a:bodyPr/>
          <a:lstStyle/>
          <a:p>
            <a:r>
              <a:rPr lang="en-US" dirty="0"/>
              <a:t>Nucleotide vs Protein BLAST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C4D120-5BAA-414F-89BB-B5EDD58D1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2926" y="914402"/>
            <a:ext cx="11502190" cy="5574633"/>
          </a:xfrm>
        </p:spPr>
        <p:txBody>
          <a:bodyPr/>
          <a:lstStyle/>
          <a:p>
            <a:r>
              <a:rPr lang="en-US" sz="2800" dirty="0" err="1"/>
              <a:t>blastn</a:t>
            </a:r>
            <a:r>
              <a:rPr lang="en-US" sz="2800" dirty="0"/>
              <a:t>: nucleotide blast.  Comes in different flavors</a:t>
            </a:r>
          </a:p>
          <a:p>
            <a:pPr lvl="1"/>
            <a:r>
              <a:rPr lang="en-US" sz="2800" dirty="0" err="1"/>
              <a:t>megablast</a:t>
            </a:r>
            <a:r>
              <a:rPr lang="en-US" sz="2800" dirty="0"/>
              <a:t>: optimized for nearly identical sequences</a:t>
            </a:r>
          </a:p>
          <a:p>
            <a:pPr lvl="1"/>
            <a:r>
              <a:rPr lang="en-US" sz="2800" dirty="0"/>
              <a:t>dc-</a:t>
            </a:r>
            <a:r>
              <a:rPr lang="en-US" sz="2800" dirty="0" err="1"/>
              <a:t>megablast</a:t>
            </a:r>
            <a:r>
              <a:rPr lang="en-US" sz="2800" dirty="0"/>
              <a:t>: discontinuous </a:t>
            </a:r>
            <a:r>
              <a:rPr lang="en-US" sz="2800" dirty="0" err="1"/>
              <a:t>megablast</a:t>
            </a:r>
            <a:r>
              <a:rPr lang="en-US" sz="2800" dirty="0"/>
              <a:t>…more distant sequences</a:t>
            </a:r>
          </a:p>
          <a:p>
            <a:r>
              <a:rPr lang="en-US" sz="2800" dirty="0"/>
              <a:t>Seeding:</a:t>
            </a:r>
          </a:p>
          <a:p>
            <a:pPr lvl="1"/>
            <a:r>
              <a:rPr lang="en-US" sz="2800" dirty="0"/>
              <a:t>Default word size is 28 (</a:t>
            </a:r>
            <a:r>
              <a:rPr lang="en-US" sz="2800" dirty="0" err="1"/>
              <a:t>megablast</a:t>
            </a:r>
            <a:r>
              <a:rPr lang="en-US" sz="2800" dirty="0"/>
              <a:t>) or 11 (dc-</a:t>
            </a:r>
            <a:r>
              <a:rPr lang="en-US" sz="2800" dirty="0" err="1"/>
              <a:t>megablast</a:t>
            </a:r>
            <a:r>
              <a:rPr lang="en-US" sz="2800" dirty="0"/>
              <a:t>)</a:t>
            </a:r>
          </a:p>
          <a:p>
            <a:pPr lvl="1"/>
            <a:r>
              <a:rPr lang="en-US" sz="2800" dirty="0"/>
              <a:t>No threshold for seeding, requires exact match</a:t>
            </a:r>
          </a:p>
          <a:p>
            <a:r>
              <a:rPr lang="en-US" sz="2800" dirty="0"/>
              <a:t>Scoring matrix</a:t>
            </a:r>
          </a:p>
          <a:p>
            <a:pPr lvl="1"/>
            <a:r>
              <a:rPr lang="en-US" sz="2800" dirty="0"/>
              <a:t>Exact match:    +1 (</a:t>
            </a:r>
            <a:r>
              <a:rPr lang="en-US" sz="2800" dirty="0" err="1"/>
              <a:t>megablast</a:t>
            </a:r>
            <a:r>
              <a:rPr lang="en-US" sz="2800" dirty="0"/>
              <a:t>); +2 (dc-</a:t>
            </a:r>
            <a:r>
              <a:rPr lang="en-US" sz="2800" dirty="0" err="1"/>
              <a:t>megablast</a:t>
            </a:r>
            <a:r>
              <a:rPr lang="en-US" sz="2800" dirty="0"/>
              <a:t>)</a:t>
            </a:r>
          </a:p>
          <a:p>
            <a:pPr lvl="1"/>
            <a:r>
              <a:rPr lang="en-US" sz="2800" dirty="0"/>
              <a:t>Any mismatch: -2 (</a:t>
            </a:r>
            <a:r>
              <a:rPr lang="en-US" sz="2800" dirty="0" err="1"/>
              <a:t>megablast</a:t>
            </a:r>
            <a:r>
              <a:rPr lang="en-US" sz="2800" dirty="0"/>
              <a:t>); -3 (dc-</a:t>
            </a:r>
            <a:r>
              <a:rPr lang="en-US" sz="2800" dirty="0" err="1"/>
              <a:t>megablast</a:t>
            </a:r>
            <a:r>
              <a:rPr lang="en-US" sz="2800" dirty="0"/>
              <a:t>)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88560860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Shape 578"/>
          <p:cNvSpPr>
            <a:spLocks noGrp="1"/>
          </p:cNvSpPr>
          <p:nvPr>
            <p:ph type="title"/>
          </p:nvPr>
        </p:nvSpPr>
        <p:spPr>
          <a:xfrm>
            <a:off x="916782" y="159388"/>
            <a:ext cx="10358437" cy="706886"/>
          </a:xfrm>
          <a:prstGeom prst="rect">
            <a:avLst/>
          </a:prstGeom>
        </p:spPr>
        <p:txBody>
          <a:bodyPr/>
          <a:lstStyle>
            <a:lvl1pPr>
              <a:defRPr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r>
              <a:rPr dirty="0">
                <a:solidFill>
                  <a:srgbClr val="000090"/>
                </a:solidFill>
                <a:latin typeface="Arial"/>
                <a:cs typeface="Arial"/>
              </a:rPr>
              <a:t>BLAST</a:t>
            </a:r>
            <a:r>
              <a:rPr lang="en-US" dirty="0">
                <a:solidFill>
                  <a:srgbClr val="000090"/>
                </a:solidFill>
                <a:latin typeface="Arial"/>
                <a:cs typeface="Arial"/>
              </a:rPr>
              <a:t> Summary</a:t>
            </a:r>
            <a:endParaRPr dirty="0">
              <a:solidFill>
                <a:srgbClr val="000090"/>
              </a:solidFill>
              <a:latin typeface="Arial"/>
              <a:cs typeface="Arial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6AD15-10AB-7941-BB1D-7CE000C33F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3347" y="1120723"/>
            <a:ext cx="11325727" cy="4875609"/>
          </a:xfrm>
        </p:spPr>
        <p:txBody>
          <a:bodyPr/>
          <a:lstStyle/>
          <a:p>
            <a:r>
              <a:rPr lang="en-US" sz="2800" dirty="0"/>
              <a:t>Computes regions of high “similarity” in local alignments of 2 sequences</a:t>
            </a:r>
          </a:p>
          <a:p>
            <a:r>
              <a:rPr lang="en-US" sz="2800" dirty="0"/>
              <a:t>Break search into “chunks” by finding all subsequences (stretches of similarity, or “words”) of length k that occur in both </a:t>
            </a:r>
            <a:r>
              <a:rPr lang="en-US" sz="2800" dirty="0" err="1"/>
              <a:t>seqs</a:t>
            </a:r>
            <a:r>
              <a:rPr lang="en-US" sz="2800" dirty="0"/>
              <a:t> </a:t>
            </a:r>
          </a:p>
          <a:p>
            <a:r>
              <a:rPr lang="en-US" sz="2800" dirty="0"/>
              <a:t>Build score on matches (scoring matrix, gap cost)</a:t>
            </a:r>
          </a:p>
          <a:p>
            <a:r>
              <a:rPr lang="en-US" sz="2800" dirty="0"/>
              <a:t>Extend subsequences to see if score increases</a:t>
            </a:r>
          </a:p>
          <a:p>
            <a:r>
              <a:rPr lang="en-US" sz="2800" dirty="0"/>
              <a:t>Compute total score (when no more extensions are possible)</a:t>
            </a:r>
          </a:p>
          <a:p>
            <a:r>
              <a:rPr lang="en-US" sz="2800" dirty="0"/>
              <a:t>Then compare BLAST score against precomputed expected scores for all sequences in database </a:t>
            </a:r>
          </a:p>
          <a:p>
            <a:r>
              <a:rPr lang="en-US" sz="2800" dirty="0"/>
              <a:t>Then rank score</a:t>
            </a:r>
          </a:p>
          <a:p>
            <a:endParaRPr lang="en-US" sz="2800" dirty="0"/>
          </a:p>
        </p:txBody>
      </p:sp>
      <p:sp>
        <p:nvSpPr>
          <p:cNvPr id="579" name="Shape 57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25</a:t>
            </a:fld>
            <a:endParaRPr/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94DA9-87D3-6F41-85DE-DE96D68FD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782" y="283769"/>
            <a:ext cx="10358437" cy="831048"/>
          </a:xfrm>
        </p:spPr>
        <p:txBody>
          <a:bodyPr/>
          <a:lstStyle/>
          <a:p>
            <a:r>
              <a:rPr lang="en-US" dirty="0"/>
              <a:t>Command Line BLAST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51B15C-D44F-7245-AEA2-3B655A499B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6782" y="1243358"/>
            <a:ext cx="10358437" cy="4875609"/>
          </a:xfrm>
        </p:spPr>
        <p:txBody>
          <a:bodyPr/>
          <a:lstStyle/>
          <a:p>
            <a:r>
              <a:rPr lang="en-US" dirty="0"/>
              <a:t>You are probably familiar with the web interface for BLAST</a:t>
            </a:r>
          </a:p>
          <a:p>
            <a:r>
              <a:rPr lang="en-US" dirty="0"/>
              <a:t>We will use a command-line version of the program</a:t>
            </a:r>
          </a:p>
          <a:p>
            <a:r>
              <a:rPr lang="en-US" dirty="0"/>
              <a:t>Why would one want to do this?</a:t>
            </a:r>
          </a:p>
          <a:p>
            <a:pPr lvl="1"/>
            <a:r>
              <a:rPr lang="en-US" sz="3100" dirty="0"/>
              <a:t>Overcome web version limitations on query size</a:t>
            </a:r>
          </a:p>
          <a:p>
            <a:pPr lvl="2"/>
            <a:r>
              <a:rPr lang="en-US" sz="3100" dirty="0"/>
              <a:t>E.g. BLAST one genome against another</a:t>
            </a:r>
          </a:p>
          <a:p>
            <a:pPr lvl="1"/>
            <a:r>
              <a:rPr lang="en-US" sz="3100" dirty="0"/>
              <a:t>Can use custom database</a:t>
            </a:r>
          </a:p>
          <a:p>
            <a:pPr lvl="1"/>
            <a:r>
              <a:rPr lang="en-US" sz="3100" dirty="0"/>
              <a:t>Easier to test the effect of changing parameters</a:t>
            </a:r>
          </a:p>
          <a:p>
            <a:pPr lvl="1"/>
            <a:r>
              <a:rPr lang="en-US" sz="3100" dirty="0"/>
              <a:t>Torture</a:t>
            </a:r>
          </a:p>
        </p:txBody>
      </p:sp>
    </p:spTree>
    <p:extLst>
      <p:ext uri="{BB962C8B-B14F-4D97-AF65-F5344CB8AC3E}">
        <p14:creationId xmlns:p14="http://schemas.microsoft.com/office/powerpoint/2010/main" val="263814573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2A5763F4-0C8C-7E44-80B7-8B0D31190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782" y="120930"/>
            <a:ext cx="10358437" cy="730839"/>
          </a:xfrm>
        </p:spPr>
        <p:txBody>
          <a:bodyPr/>
          <a:lstStyle/>
          <a:p>
            <a:r>
              <a:rPr lang="en-US" dirty="0"/>
              <a:t>The Scenario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943B55C-5C88-DF41-8E8B-310D9E1A44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6782" y="851769"/>
            <a:ext cx="10358437" cy="4875609"/>
          </a:xfrm>
        </p:spPr>
        <p:txBody>
          <a:bodyPr/>
          <a:lstStyle/>
          <a:p>
            <a:r>
              <a:rPr lang="en-US" dirty="0"/>
              <a:t>Let’s role back the clock to December, 2019.</a:t>
            </a:r>
          </a:p>
          <a:p>
            <a:r>
              <a:rPr lang="en-US" dirty="0"/>
              <a:t>A strange new respiratory illness is rapidly spreading.</a:t>
            </a:r>
          </a:p>
          <a:p>
            <a:r>
              <a:rPr lang="en-US" dirty="0"/>
              <a:t>Disease etiology suggests that it is caused by a virus.</a:t>
            </a:r>
          </a:p>
        </p:txBody>
      </p:sp>
    </p:spTree>
    <p:extLst>
      <p:ext uri="{BB962C8B-B14F-4D97-AF65-F5344CB8AC3E}">
        <p14:creationId xmlns:p14="http://schemas.microsoft.com/office/powerpoint/2010/main" val="56642720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2A5763F4-0C8C-7E44-80B7-8B0D31190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782" y="120930"/>
            <a:ext cx="10358437" cy="730839"/>
          </a:xfrm>
        </p:spPr>
        <p:txBody>
          <a:bodyPr/>
          <a:lstStyle/>
          <a:p>
            <a:r>
              <a:rPr lang="en-US" dirty="0"/>
              <a:t>The Scenario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943B55C-5C88-DF41-8E8B-310D9E1A44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6782" y="851769"/>
            <a:ext cx="10358437" cy="4875609"/>
          </a:xfrm>
        </p:spPr>
        <p:txBody>
          <a:bodyPr/>
          <a:lstStyle/>
          <a:p>
            <a:r>
              <a:rPr lang="en-US" dirty="0"/>
              <a:t>Let’s role back the clock to December, 2019.</a:t>
            </a:r>
          </a:p>
          <a:p>
            <a:r>
              <a:rPr lang="en-US" dirty="0"/>
              <a:t>A strange new respiratory illness is rapidly spreading.</a:t>
            </a:r>
          </a:p>
          <a:p>
            <a:r>
              <a:rPr lang="en-US" dirty="0"/>
              <a:t>Disease etiology suggests that it is caused by a virus.</a:t>
            </a:r>
          </a:p>
          <a:p>
            <a:r>
              <a:rPr lang="en-US" dirty="0"/>
              <a:t>What kind of virus?</a:t>
            </a:r>
          </a:p>
          <a:p>
            <a:r>
              <a:rPr lang="en-US" dirty="0"/>
              <a:t>Your colleagues purify viruses from an infected patient and assemble 8 viral genome sequences.</a:t>
            </a:r>
          </a:p>
        </p:txBody>
      </p:sp>
    </p:spTree>
    <p:extLst>
      <p:ext uri="{BB962C8B-B14F-4D97-AF65-F5344CB8AC3E}">
        <p14:creationId xmlns:p14="http://schemas.microsoft.com/office/powerpoint/2010/main" val="426241646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2A5763F4-0C8C-7E44-80B7-8B0D31190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782" y="120930"/>
            <a:ext cx="10358437" cy="730839"/>
          </a:xfrm>
        </p:spPr>
        <p:txBody>
          <a:bodyPr/>
          <a:lstStyle/>
          <a:p>
            <a:r>
              <a:rPr lang="en-US" dirty="0"/>
              <a:t>The Scenario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943B55C-5C88-DF41-8E8B-310D9E1A44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6782" y="851769"/>
            <a:ext cx="10358437" cy="4875609"/>
          </a:xfrm>
        </p:spPr>
        <p:txBody>
          <a:bodyPr/>
          <a:lstStyle/>
          <a:p>
            <a:r>
              <a:rPr lang="en-US" dirty="0"/>
              <a:t>Let’s role back the clock to December, 2019.</a:t>
            </a:r>
          </a:p>
          <a:p>
            <a:r>
              <a:rPr lang="en-US" dirty="0"/>
              <a:t>A strange new respiratory illness is rapidly spreading.</a:t>
            </a:r>
          </a:p>
          <a:p>
            <a:r>
              <a:rPr lang="en-US" dirty="0"/>
              <a:t>Disease etiology suggests that it is caused by a virus.</a:t>
            </a:r>
          </a:p>
          <a:p>
            <a:r>
              <a:rPr lang="en-US" dirty="0"/>
              <a:t>What kind of virus?</a:t>
            </a:r>
          </a:p>
          <a:p>
            <a:r>
              <a:rPr lang="en-US" dirty="0"/>
              <a:t>Your colleagues purify viruses from an infected patient and assemble 8 viral genome sequences.</a:t>
            </a:r>
          </a:p>
          <a:p>
            <a:r>
              <a:rPr lang="en-US" dirty="0"/>
              <a:t>Your tasks:</a:t>
            </a:r>
          </a:p>
          <a:p>
            <a:pPr lvl="1"/>
            <a:r>
              <a:rPr lang="en-US" sz="3100" dirty="0"/>
              <a:t>Determine which of these 8 are the likely cause</a:t>
            </a:r>
          </a:p>
          <a:p>
            <a:pPr lvl="1"/>
            <a:r>
              <a:rPr lang="en-US" sz="3100" dirty="0"/>
              <a:t>Determine the evolutionary origin of the new virus</a:t>
            </a:r>
          </a:p>
        </p:txBody>
      </p:sp>
    </p:spTree>
    <p:extLst>
      <p:ext uri="{BB962C8B-B14F-4D97-AF65-F5344CB8AC3E}">
        <p14:creationId xmlns:p14="http://schemas.microsoft.com/office/powerpoint/2010/main" val="687265353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2A5763F4-0C8C-7E44-80B7-8B0D31190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782" y="120930"/>
            <a:ext cx="10358437" cy="730839"/>
          </a:xfrm>
        </p:spPr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943B55C-5C88-DF41-8E8B-310D9E1A44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6782" y="851769"/>
            <a:ext cx="10358437" cy="4875609"/>
          </a:xfrm>
        </p:spPr>
        <p:txBody>
          <a:bodyPr/>
          <a:lstStyle/>
          <a:p>
            <a:r>
              <a:rPr lang="en-US" dirty="0"/>
              <a:t>Your tasks:</a:t>
            </a:r>
          </a:p>
          <a:p>
            <a:pPr lvl="1"/>
            <a:r>
              <a:rPr lang="en-US" sz="3100" dirty="0"/>
              <a:t>Determine which of these 8 are the likely cause</a:t>
            </a:r>
          </a:p>
          <a:p>
            <a:pPr lvl="1"/>
            <a:r>
              <a:rPr lang="en-US" sz="3100" dirty="0"/>
              <a:t>Determine the evolutionary origin of the new virus</a:t>
            </a:r>
          </a:p>
          <a:p>
            <a:pPr marL="265192" lvl="1" indent="0">
              <a:buNone/>
            </a:pPr>
            <a:endParaRPr lang="en-US" sz="3100" dirty="0"/>
          </a:p>
          <a:p>
            <a:r>
              <a:rPr lang="en-US" dirty="0"/>
              <a:t>How?</a:t>
            </a:r>
          </a:p>
          <a:p>
            <a:pPr lvl="1"/>
            <a:r>
              <a:rPr lang="en-US" sz="3100" dirty="0"/>
              <a:t>Search for homologous sequences in a database of sequenced viral genomes</a:t>
            </a:r>
          </a:p>
          <a:p>
            <a:pPr lvl="1"/>
            <a:r>
              <a:rPr lang="en-US" sz="3100" dirty="0"/>
              <a:t>Build a phylogenetic tree of related sequences</a:t>
            </a:r>
          </a:p>
        </p:txBody>
      </p:sp>
    </p:spTree>
    <p:extLst>
      <p:ext uri="{BB962C8B-B14F-4D97-AF65-F5344CB8AC3E}">
        <p14:creationId xmlns:p14="http://schemas.microsoft.com/office/powerpoint/2010/main" val="89307864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" name="image1.jpg" descr="Diagram showing BLAST workflow: Query sequence(s) are input to BLAST program, which searches BLAST database and produces BLAST results. Arrows show the flow from query through the BLAST tool to results." title="Diagram showing BLAST workflow: Query sequence(s) are input to BLAST program, which searches BLAST database and produces BLAST results. Arrows show the flow from query through the BLAST tool to results.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0040" y="1"/>
            <a:ext cx="8911920" cy="6858001"/>
          </a:xfrm>
          <a:prstGeom prst="rect">
            <a:avLst/>
          </a:prstGeom>
          <a:ln w="12700"/>
        </p:spPr>
      </p:pic>
      <p:sp>
        <p:nvSpPr>
          <p:cNvPr id="523" name="Shape 523"/>
          <p:cNvSpPr/>
          <p:nvPr/>
        </p:nvSpPr>
        <p:spPr>
          <a:xfrm>
            <a:off x="1640040" y="2"/>
            <a:ext cx="8911920" cy="6683939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>
                <a:alpha val="0"/>
              </a:srgbClr>
            </a:solidFill>
          </a:ln>
        </p:spPr>
        <p:txBody>
          <a:bodyPr lIns="0" tIns="0" rIns="0" bIns="0"/>
          <a:lstStyle/>
          <a:p>
            <a:pPr algn="l" defTabSz="313298">
              <a:defRPr sz="1100">
                <a:latin typeface="Helvetica"/>
                <a:ea typeface="Helvetica"/>
                <a:cs typeface="Helvetica"/>
                <a:sym typeface="Helvetica"/>
              </a:defRPr>
            </a:pPr>
            <a:endParaRPr sz="1100" dirty="0"/>
          </a:p>
        </p:txBody>
      </p:sp>
      <p:sp>
        <p:nvSpPr>
          <p:cNvPr id="524" name="Shape 524"/>
          <p:cNvSpPr/>
          <p:nvPr/>
        </p:nvSpPr>
        <p:spPr>
          <a:xfrm>
            <a:off x="1640040" y="2"/>
            <a:ext cx="8911920" cy="6683939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>
                <a:alpha val="0"/>
              </a:srgbClr>
            </a:solidFill>
          </a:ln>
        </p:spPr>
        <p:txBody>
          <a:bodyPr lIns="0" tIns="0" rIns="0" bIns="0"/>
          <a:lstStyle/>
          <a:p>
            <a:pPr algn="l" defTabSz="313298">
              <a:defRPr sz="1100">
                <a:latin typeface="Helvetica"/>
                <a:ea typeface="Helvetica"/>
                <a:cs typeface="Helvetica"/>
                <a:sym typeface="Helvetica"/>
              </a:defRPr>
            </a:pPr>
            <a:endParaRPr sz="1100" dirty="0"/>
          </a:p>
        </p:txBody>
      </p:sp>
      <p:sp>
        <p:nvSpPr>
          <p:cNvPr id="525" name="Shape 525"/>
          <p:cNvSpPr/>
          <p:nvPr/>
        </p:nvSpPr>
        <p:spPr>
          <a:xfrm>
            <a:off x="1886046" y="1867481"/>
            <a:ext cx="4350750" cy="451785"/>
          </a:xfrm>
          <a:prstGeom prst="rect">
            <a:avLst/>
          </a:prstGeom>
          <a:solidFill>
            <a:srgbClr val="000000">
              <a:alpha val="0"/>
            </a:srgbClr>
          </a:solidFill>
          <a:ln w="3175">
            <a:solidFill>
              <a:srgbClr val="000000"/>
            </a:solidFill>
          </a:ln>
        </p:spPr>
        <p:txBody>
          <a:bodyPr lIns="0" tIns="0" rIns="0" bIns="0"/>
          <a:lstStyle/>
          <a:p>
            <a:pPr algn="l" defTabSz="313298">
              <a:defRPr sz="1100">
                <a:latin typeface="Helvetica"/>
                <a:ea typeface="Helvetica"/>
                <a:cs typeface="Helvetica"/>
                <a:sym typeface="Helvetica"/>
              </a:defRPr>
            </a:pPr>
            <a:endParaRPr sz="1100" dirty="0"/>
          </a:p>
        </p:txBody>
      </p:sp>
      <p:sp>
        <p:nvSpPr>
          <p:cNvPr id="526" name="Shape 526"/>
          <p:cNvSpPr/>
          <p:nvPr/>
        </p:nvSpPr>
        <p:spPr>
          <a:xfrm>
            <a:off x="1882953" y="1100065"/>
            <a:ext cx="4480159" cy="652729"/>
          </a:xfrm>
          <a:prstGeom prst="rect">
            <a:avLst/>
          </a:prstGeom>
          <a:solidFill>
            <a:srgbClr val="000000">
              <a:alpha val="0"/>
            </a:srgbClr>
          </a:solidFill>
          <a:ln w="3175">
            <a:solidFill>
              <a:srgbClr val="000000"/>
            </a:solidFill>
          </a:ln>
        </p:spPr>
        <p:txBody>
          <a:bodyPr lIns="0" tIns="0" rIns="0" bIns="0"/>
          <a:lstStyle/>
          <a:p>
            <a:pPr algn="l" defTabSz="313298">
              <a:defRPr sz="1100">
                <a:latin typeface="Helvetica"/>
                <a:ea typeface="Helvetica"/>
                <a:cs typeface="Helvetica"/>
                <a:sym typeface="Helvetica"/>
              </a:defRPr>
            </a:pPr>
            <a:endParaRPr sz="1100" dirty="0"/>
          </a:p>
        </p:txBody>
      </p:sp>
      <p:sp>
        <p:nvSpPr>
          <p:cNvPr id="527" name="Shape 527"/>
          <p:cNvSpPr/>
          <p:nvPr/>
        </p:nvSpPr>
        <p:spPr>
          <a:xfrm>
            <a:off x="1920859" y="4569099"/>
            <a:ext cx="3578693" cy="1474490"/>
          </a:xfrm>
          <a:prstGeom prst="ellipse">
            <a:avLst/>
          </a:prstGeom>
          <a:ln w="3175">
            <a:solidFill>
              <a:srgbClr val="000000"/>
            </a:solidFill>
          </a:ln>
        </p:spPr>
        <p:txBody>
          <a:bodyPr lIns="0" tIns="0" rIns="0" bIns="0"/>
          <a:lstStyle/>
          <a:p>
            <a:pPr algn="l" defTabSz="313298">
              <a:defRPr sz="1100">
                <a:latin typeface="Helvetica"/>
                <a:ea typeface="Helvetica"/>
                <a:cs typeface="Helvetica"/>
                <a:sym typeface="Helvetica"/>
              </a:defRPr>
            </a:pPr>
            <a:endParaRPr sz="1100" dirty="0"/>
          </a:p>
        </p:txBody>
      </p:sp>
      <p:sp>
        <p:nvSpPr>
          <p:cNvPr id="528" name="Shape 528"/>
          <p:cNvSpPr/>
          <p:nvPr/>
        </p:nvSpPr>
        <p:spPr>
          <a:xfrm>
            <a:off x="2131279" y="2933880"/>
            <a:ext cx="4140330" cy="120102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3064" extrusionOk="0">
                <a:moveTo>
                  <a:pt x="21600" y="1732"/>
                </a:moveTo>
                <a:cubicBezTo>
                  <a:pt x="14400" y="7731"/>
                  <a:pt x="7200" y="-4268"/>
                  <a:pt x="0" y="1732"/>
                </a:cubicBezTo>
                <a:lnTo>
                  <a:pt x="0" y="11332"/>
                </a:lnTo>
                <a:cubicBezTo>
                  <a:pt x="7200" y="5333"/>
                  <a:pt x="14400" y="17332"/>
                  <a:pt x="21600" y="11332"/>
                </a:cubicBezTo>
                <a:lnTo>
                  <a:pt x="21600" y="1732"/>
                </a:lnTo>
              </a:path>
            </a:pathLst>
          </a:custGeom>
          <a:solidFill>
            <a:srgbClr val="A8D6FF"/>
          </a:solidFill>
          <a:ln w="3175">
            <a:solidFill>
              <a:srgbClr val="000000">
                <a:alpha val="0"/>
              </a:srgbClr>
            </a:solidFill>
          </a:ln>
        </p:spPr>
        <p:txBody>
          <a:bodyPr lIns="0" tIns="0" rIns="0" bIns="0"/>
          <a:lstStyle/>
          <a:p>
            <a:pPr algn="l" defTabSz="313298">
              <a:defRPr sz="1100">
                <a:latin typeface="Helvetica"/>
                <a:ea typeface="Helvetica"/>
                <a:cs typeface="Helvetica"/>
                <a:sym typeface="Helvetica"/>
              </a:defRPr>
            </a:pPr>
            <a:endParaRPr sz="1100" dirty="0"/>
          </a:p>
        </p:txBody>
      </p:sp>
      <p:sp>
        <p:nvSpPr>
          <p:cNvPr id="529" name="Shape 529"/>
          <p:cNvSpPr/>
          <p:nvPr/>
        </p:nvSpPr>
        <p:spPr>
          <a:xfrm>
            <a:off x="2131279" y="2933880"/>
            <a:ext cx="4140330" cy="120102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3064" extrusionOk="0">
                <a:moveTo>
                  <a:pt x="21600" y="1732"/>
                </a:moveTo>
                <a:cubicBezTo>
                  <a:pt x="14400" y="7731"/>
                  <a:pt x="7200" y="-4268"/>
                  <a:pt x="0" y="1732"/>
                </a:cubicBezTo>
                <a:lnTo>
                  <a:pt x="0" y="11332"/>
                </a:lnTo>
                <a:cubicBezTo>
                  <a:pt x="7200" y="5333"/>
                  <a:pt x="14400" y="17332"/>
                  <a:pt x="21600" y="11332"/>
                </a:cubicBezTo>
                <a:lnTo>
                  <a:pt x="21600" y="1732"/>
                </a:lnTo>
              </a:path>
            </a:pathLst>
          </a:custGeom>
          <a:solidFill>
            <a:srgbClr val="000000">
              <a:alpha val="0"/>
            </a:srgbClr>
          </a:solidFill>
          <a:ln w="3175">
            <a:solidFill>
              <a:srgbClr val="000000"/>
            </a:solidFill>
          </a:ln>
        </p:spPr>
        <p:txBody>
          <a:bodyPr lIns="0" tIns="0" rIns="0" bIns="0"/>
          <a:lstStyle/>
          <a:p>
            <a:pPr algn="l" defTabSz="313298">
              <a:defRPr sz="1100">
                <a:latin typeface="Helvetica"/>
                <a:ea typeface="Helvetica"/>
                <a:cs typeface="Helvetica"/>
                <a:sym typeface="Helvetica"/>
              </a:defRPr>
            </a:pPr>
            <a:endParaRPr sz="1100" dirty="0"/>
          </a:p>
        </p:txBody>
      </p:sp>
      <p:sp>
        <p:nvSpPr>
          <p:cNvPr id="530" name="Shape 530"/>
          <p:cNvSpPr/>
          <p:nvPr/>
        </p:nvSpPr>
        <p:spPr>
          <a:xfrm>
            <a:off x="7076931" y="2637023"/>
            <a:ext cx="3341969" cy="2114840"/>
          </a:xfrm>
          <a:prstGeom prst="rect">
            <a:avLst/>
          </a:prstGeom>
          <a:solidFill>
            <a:srgbClr val="000000">
              <a:alpha val="0"/>
            </a:srgbClr>
          </a:solidFill>
          <a:ln w="3175">
            <a:solidFill>
              <a:srgbClr val="000000"/>
            </a:solidFill>
          </a:ln>
        </p:spPr>
        <p:txBody>
          <a:bodyPr lIns="0" tIns="0" rIns="0" bIns="0"/>
          <a:lstStyle/>
          <a:p>
            <a:pPr algn="l" defTabSz="313298">
              <a:defRPr sz="1100">
                <a:latin typeface="Helvetica"/>
                <a:ea typeface="Helvetica"/>
                <a:cs typeface="Helvetica"/>
                <a:sym typeface="Helvetica"/>
              </a:defRPr>
            </a:pPr>
            <a:endParaRPr sz="1100" dirty="0"/>
          </a:p>
        </p:txBody>
      </p:sp>
      <p:sp>
        <p:nvSpPr>
          <p:cNvPr id="531" name="Shape 531"/>
          <p:cNvSpPr/>
          <p:nvPr/>
        </p:nvSpPr>
        <p:spPr>
          <a:xfrm>
            <a:off x="7131663" y="1340269"/>
            <a:ext cx="3228831" cy="765868"/>
          </a:xfrm>
          <a:prstGeom prst="rect">
            <a:avLst/>
          </a:prstGeom>
          <a:solidFill>
            <a:srgbClr val="000000">
              <a:alpha val="0"/>
            </a:srgbClr>
          </a:solidFill>
          <a:ln w="3175">
            <a:solidFill>
              <a:srgbClr val="000000"/>
            </a:solidFill>
          </a:ln>
        </p:spPr>
        <p:txBody>
          <a:bodyPr lIns="0" tIns="0" rIns="0" bIns="0"/>
          <a:lstStyle/>
          <a:p>
            <a:pPr algn="l" defTabSz="313298">
              <a:defRPr sz="1100">
                <a:latin typeface="Helvetica"/>
                <a:ea typeface="Helvetica"/>
                <a:cs typeface="Helvetica"/>
                <a:sym typeface="Helvetica"/>
              </a:defRPr>
            </a:pPr>
            <a:endParaRPr sz="1100" dirty="0"/>
          </a:p>
        </p:txBody>
      </p:sp>
      <p:sp>
        <p:nvSpPr>
          <p:cNvPr id="532" name="Shape 532"/>
          <p:cNvSpPr/>
          <p:nvPr/>
        </p:nvSpPr>
        <p:spPr>
          <a:xfrm>
            <a:off x="1640040" y="2"/>
            <a:ext cx="8911920" cy="6683939"/>
          </a:xfrm>
          <a:prstGeom prst="rect">
            <a:avLst/>
          </a:prstGeom>
          <a:solidFill>
            <a:srgbClr val="000000">
              <a:alpha val="0"/>
            </a:srgbClr>
          </a:solidFill>
          <a:ln w="3175">
            <a:solidFill>
              <a:srgbClr val="5E5E5E"/>
            </a:solidFill>
          </a:ln>
        </p:spPr>
        <p:txBody>
          <a:bodyPr lIns="0" tIns="0" rIns="0" bIns="0"/>
          <a:lstStyle/>
          <a:p>
            <a:pPr algn="l" defTabSz="313298">
              <a:defRPr sz="1100">
                <a:latin typeface="Helvetica"/>
                <a:ea typeface="Helvetica"/>
                <a:cs typeface="Helvetica"/>
                <a:sym typeface="Helvetica"/>
              </a:defRPr>
            </a:pPr>
            <a:endParaRPr sz="1100" dirty="0"/>
          </a:p>
        </p:txBody>
      </p:sp>
      <p:pic>
        <p:nvPicPr>
          <p:cNvPr id="533" name="image12.jpg" descr="Magnified view of BLAST query sequence showing DNA or protein sequence fragments" title="Magnified view of BLAST query sequence showing DNA or protein sequence fragment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5023" y="1862452"/>
            <a:ext cx="4368930" cy="461262"/>
          </a:xfrm>
          <a:prstGeom prst="rect">
            <a:avLst/>
          </a:prstGeom>
          <a:ln w="12700"/>
        </p:spPr>
      </p:pic>
      <p:pic>
        <p:nvPicPr>
          <p:cNvPr id="534" name="image13.jpg" descr="Magnified view of BLAST database showing collection of sequences to search against" title="Magnified view of BLAST database showing collection of sequences to search against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70741" y="2628321"/>
            <a:ext cx="3359376" cy="2132247"/>
          </a:xfrm>
          <a:prstGeom prst="rect">
            <a:avLst/>
          </a:prstGeom>
          <a:ln w="12700"/>
        </p:spPr>
      </p:pic>
      <p:sp>
        <p:nvSpPr>
          <p:cNvPr id="535" name="Shape 535"/>
          <p:cNvSpPr/>
          <p:nvPr/>
        </p:nvSpPr>
        <p:spPr>
          <a:xfrm>
            <a:off x="1875023" y="1"/>
            <a:ext cx="1213474" cy="801886"/>
          </a:xfrm>
          <a:prstGeom prst="rect">
            <a:avLst/>
          </a:prstGeom>
          <a:ln w="12700"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l" defTabSz="891191">
              <a:lnSpc>
                <a:spcPts val="7000"/>
              </a:lnSpc>
              <a:buClr>
                <a:srgbClr val="00A8AA"/>
              </a:buClr>
              <a:buFont typeface="Futura"/>
              <a:defRPr sz="5400" u="sng">
                <a:solidFill>
                  <a:srgbClr val="0433FF"/>
                </a:solidFill>
                <a:uFill>
                  <a:solidFill>
                    <a:srgbClr val="0433FF"/>
                  </a:solidFill>
                </a:uFill>
                <a:latin typeface="Futura"/>
                <a:ea typeface="Futura"/>
                <a:cs typeface="Futura"/>
                <a:sym typeface="Futura"/>
                <a:hlinkClick r:id="rId5"/>
              </a:defRPr>
            </a:lvl1pPr>
          </a:lstStyle>
          <a:p>
            <a:pPr>
              <a:defRPr sz="1600" u="none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rPr sz="3800" dirty="0"/>
              <a:t>BLAST</a:t>
            </a:r>
          </a:p>
        </p:txBody>
      </p:sp>
      <p:sp>
        <p:nvSpPr>
          <p:cNvPr id="536" name="Shape 536"/>
          <p:cNvSpPr/>
          <p:nvPr/>
        </p:nvSpPr>
        <p:spPr>
          <a:xfrm>
            <a:off x="3459321" y="374232"/>
            <a:ext cx="5807580" cy="392415"/>
          </a:xfrm>
          <a:prstGeom prst="rect">
            <a:avLst/>
          </a:prstGeom>
          <a:ln w="12700"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algn="l" defTabSz="626596">
              <a:lnSpc>
                <a:spcPts val="2953"/>
              </a:lnSpc>
              <a:buClr>
                <a:srgbClr val="000000"/>
              </a:buClr>
              <a:buFont typeface="Futura"/>
              <a:defRPr sz="16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rPr sz="2800" dirty="0">
                <a:solidFill>
                  <a:srgbClr val="000090"/>
                </a:solidFill>
                <a:latin typeface="Arial"/>
                <a:ea typeface="Futura"/>
                <a:cs typeface="Arial"/>
                <a:sym typeface="Futura"/>
              </a:rPr>
              <a:t>(Basic</a:t>
            </a:r>
            <a:r>
              <a:rPr sz="2800" dirty="0">
                <a:solidFill>
                  <a:srgbClr val="000090"/>
                </a:solidFill>
                <a:latin typeface="Arial"/>
                <a:ea typeface="Times New Roman"/>
                <a:cs typeface="Arial"/>
                <a:sym typeface="Times New Roman"/>
              </a:rPr>
              <a:t> </a:t>
            </a:r>
            <a:r>
              <a:rPr sz="2800" dirty="0">
                <a:solidFill>
                  <a:srgbClr val="000090"/>
                </a:solidFill>
                <a:latin typeface="Arial"/>
                <a:ea typeface="Futura"/>
                <a:cs typeface="Arial"/>
                <a:sym typeface="Futura"/>
              </a:rPr>
              <a:t>Local</a:t>
            </a:r>
            <a:r>
              <a:rPr sz="2800" dirty="0">
                <a:solidFill>
                  <a:srgbClr val="000090"/>
                </a:solidFill>
                <a:latin typeface="Arial"/>
                <a:ea typeface="Times New Roman"/>
                <a:cs typeface="Arial"/>
                <a:sym typeface="Times New Roman"/>
              </a:rPr>
              <a:t> </a:t>
            </a:r>
            <a:r>
              <a:rPr sz="2800" dirty="0">
                <a:solidFill>
                  <a:srgbClr val="000090"/>
                </a:solidFill>
                <a:latin typeface="Arial"/>
                <a:ea typeface="Futura"/>
                <a:cs typeface="Arial"/>
                <a:sym typeface="Futura"/>
              </a:rPr>
              <a:t>Alignment</a:t>
            </a:r>
            <a:r>
              <a:rPr sz="2800" dirty="0">
                <a:solidFill>
                  <a:srgbClr val="000090"/>
                </a:solidFill>
                <a:latin typeface="Arial"/>
                <a:ea typeface="Times New Roman"/>
                <a:cs typeface="Arial"/>
                <a:sym typeface="Times New Roman"/>
              </a:rPr>
              <a:t> </a:t>
            </a:r>
            <a:r>
              <a:rPr sz="2800" dirty="0">
                <a:solidFill>
                  <a:srgbClr val="000090"/>
                </a:solidFill>
                <a:latin typeface="Arial"/>
                <a:ea typeface="Futura"/>
                <a:cs typeface="Arial"/>
                <a:sym typeface="Futura"/>
              </a:rPr>
              <a:t>Search</a:t>
            </a:r>
            <a:r>
              <a:rPr sz="2800" dirty="0">
                <a:solidFill>
                  <a:srgbClr val="000090"/>
                </a:solidFill>
                <a:latin typeface="Arial"/>
                <a:ea typeface="Times New Roman"/>
                <a:cs typeface="Arial"/>
                <a:sym typeface="Times New Roman"/>
              </a:rPr>
              <a:t> </a:t>
            </a:r>
            <a:r>
              <a:rPr sz="2800" dirty="0">
                <a:solidFill>
                  <a:srgbClr val="000090"/>
                </a:solidFill>
                <a:latin typeface="Arial"/>
                <a:ea typeface="Futura"/>
                <a:cs typeface="Arial"/>
                <a:sym typeface="Futura"/>
              </a:rPr>
              <a:t>Tool)</a:t>
            </a:r>
          </a:p>
        </p:txBody>
      </p:sp>
      <p:sp>
        <p:nvSpPr>
          <p:cNvPr id="537" name="Shape 537"/>
          <p:cNvSpPr/>
          <p:nvPr/>
        </p:nvSpPr>
        <p:spPr>
          <a:xfrm>
            <a:off x="1927241" y="1122694"/>
            <a:ext cx="4395434" cy="587725"/>
          </a:xfrm>
          <a:prstGeom prst="rect">
            <a:avLst/>
          </a:prstGeom>
          <a:ln w="12700"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algn="l" defTabSz="626596">
              <a:lnSpc>
                <a:spcPts val="4922"/>
              </a:lnSpc>
              <a:buClr>
                <a:srgbClr val="000000"/>
              </a:buClr>
              <a:buFont typeface="Futura"/>
              <a:defRPr sz="16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rPr sz="3800" dirty="0">
                <a:latin typeface="Futura"/>
                <a:ea typeface="Futura"/>
                <a:cs typeface="Futura"/>
                <a:sym typeface="Futura"/>
              </a:rPr>
              <a:t>QUERY</a:t>
            </a:r>
            <a:r>
              <a:rPr sz="38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3800" dirty="0">
                <a:latin typeface="Futura"/>
                <a:ea typeface="Futura"/>
                <a:cs typeface="Futura"/>
                <a:sym typeface="Futura"/>
              </a:rPr>
              <a:t>sequence(s)</a:t>
            </a:r>
          </a:p>
        </p:txBody>
      </p:sp>
      <p:sp>
        <p:nvSpPr>
          <p:cNvPr id="538" name="Shape 538"/>
          <p:cNvSpPr/>
          <p:nvPr/>
        </p:nvSpPr>
        <p:spPr>
          <a:xfrm>
            <a:off x="7166476" y="1357676"/>
            <a:ext cx="2874185" cy="587725"/>
          </a:xfrm>
          <a:prstGeom prst="rect">
            <a:avLst/>
          </a:prstGeom>
          <a:ln w="12700"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algn="l" defTabSz="626596">
              <a:lnSpc>
                <a:spcPts val="4922"/>
              </a:lnSpc>
              <a:buClr>
                <a:srgbClr val="000000"/>
              </a:buClr>
              <a:buFont typeface="Futura"/>
              <a:defRPr sz="16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rPr sz="3800" dirty="0">
                <a:latin typeface="Futura"/>
                <a:ea typeface="Futura"/>
                <a:cs typeface="Futura"/>
                <a:sym typeface="Futura"/>
              </a:rPr>
              <a:t>BLAST</a:t>
            </a:r>
            <a:r>
              <a:rPr sz="38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3800" dirty="0">
                <a:latin typeface="Futura"/>
                <a:ea typeface="Futura"/>
                <a:cs typeface="Futura"/>
                <a:sym typeface="Futura"/>
              </a:rPr>
              <a:t>results</a:t>
            </a:r>
          </a:p>
        </p:txBody>
      </p:sp>
      <p:sp>
        <p:nvSpPr>
          <p:cNvPr id="539" name="Shape 539"/>
          <p:cNvSpPr/>
          <p:nvPr/>
        </p:nvSpPr>
        <p:spPr>
          <a:xfrm>
            <a:off x="1700963" y="3333268"/>
            <a:ext cx="8269893" cy="2990562"/>
          </a:xfrm>
          <a:prstGeom prst="rect">
            <a:avLst/>
          </a:prstGeom>
          <a:ln w="12700"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algn="l" defTabSz="626596">
              <a:lnSpc>
                <a:spcPts val="4922"/>
              </a:lnSpc>
              <a:buClr>
                <a:srgbClr val="000000"/>
              </a:buClr>
              <a:tabLst>
                <a:tab pos="767926" algn="l"/>
                <a:tab pos="973301" algn="l"/>
                <a:tab pos="1303688" algn="l"/>
                <a:tab pos="3714618" algn="l"/>
              </a:tabLst>
              <a:defRPr sz="16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rPr sz="1600" dirty="0"/>
              <a:t>	</a:t>
            </a:r>
            <a:r>
              <a:rPr sz="3800" dirty="0">
                <a:latin typeface="Futura"/>
                <a:ea typeface="Futura"/>
                <a:cs typeface="Futura"/>
                <a:sym typeface="Futura"/>
              </a:rPr>
              <a:t>BLAST</a:t>
            </a:r>
            <a:r>
              <a:rPr sz="38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3800" dirty="0">
                <a:latin typeface="Futura"/>
                <a:ea typeface="Futura"/>
                <a:cs typeface="Futura"/>
                <a:sym typeface="Futura"/>
              </a:rPr>
              <a:t>program</a:t>
            </a:r>
          </a:p>
          <a:p>
            <a:pPr algn="l" defTabSz="626596">
              <a:lnSpc>
                <a:spcPts val="633"/>
              </a:lnSpc>
              <a:buClr>
                <a:srgbClr val="000000"/>
              </a:buClr>
              <a:defRPr sz="16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endParaRPr sz="1600" dirty="0"/>
          </a:p>
          <a:p>
            <a:pPr algn="l" defTabSz="626596">
              <a:lnSpc>
                <a:spcPts val="633"/>
              </a:lnSpc>
              <a:buClr>
                <a:srgbClr val="000000"/>
              </a:buClr>
              <a:defRPr sz="16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endParaRPr sz="1600" dirty="0"/>
          </a:p>
          <a:p>
            <a:pPr algn="l" defTabSz="626596">
              <a:lnSpc>
                <a:spcPts val="633"/>
              </a:lnSpc>
              <a:buClr>
                <a:srgbClr val="000000"/>
              </a:buClr>
              <a:defRPr sz="16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endParaRPr sz="1600" dirty="0"/>
          </a:p>
          <a:p>
            <a:pPr algn="l" defTabSz="626596">
              <a:lnSpc>
                <a:spcPts val="633"/>
              </a:lnSpc>
              <a:buClr>
                <a:srgbClr val="000000"/>
              </a:buClr>
              <a:defRPr sz="16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endParaRPr sz="1600" dirty="0"/>
          </a:p>
          <a:p>
            <a:pPr algn="l" defTabSz="626596">
              <a:lnSpc>
                <a:spcPts val="633"/>
              </a:lnSpc>
              <a:buClr>
                <a:srgbClr val="000000"/>
              </a:buClr>
              <a:defRPr sz="16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endParaRPr sz="1600" dirty="0"/>
          </a:p>
          <a:p>
            <a:pPr algn="l" defTabSz="626596">
              <a:lnSpc>
                <a:spcPts val="633"/>
              </a:lnSpc>
              <a:buClr>
                <a:srgbClr val="000000"/>
              </a:buClr>
              <a:defRPr sz="16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endParaRPr sz="1600" dirty="0"/>
          </a:p>
          <a:p>
            <a:pPr algn="l" defTabSz="626596">
              <a:lnSpc>
                <a:spcPts val="633"/>
              </a:lnSpc>
              <a:buClr>
                <a:srgbClr val="000000"/>
              </a:buClr>
              <a:defRPr sz="16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endParaRPr sz="1600" dirty="0"/>
          </a:p>
          <a:p>
            <a:pPr algn="l" defTabSz="626596">
              <a:lnSpc>
                <a:spcPts val="633"/>
              </a:lnSpc>
              <a:buClr>
                <a:srgbClr val="000000"/>
              </a:buClr>
              <a:defRPr sz="16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endParaRPr sz="1600" dirty="0"/>
          </a:p>
          <a:p>
            <a:pPr algn="l" defTabSz="626596">
              <a:lnSpc>
                <a:spcPts val="633"/>
              </a:lnSpc>
              <a:buClr>
                <a:srgbClr val="000000"/>
              </a:buClr>
              <a:defRPr sz="16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endParaRPr sz="1600" dirty="0"/>
          </a:p>
          <a:p>
            <a:pPr algn="l" defTabSz="626596">
              <a:lnSpc>
                <a:spcPts val="5203"/>
              </a:lnSpc>
              <a:buClr>
                <a:srgbClr val="000000"/>
              </a:buClr>
              <a:tabLst>
                <a:tab pos="767926" algn="l"/>
                <a:tab pos="973301" algn="l"/>
                <a:tab pos="1303688" algn="l"/>
                <a:tab pos="3714618" algn="l"/>
              </a:tabLst>
              <a:defRPr sz="16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rPr sz="1600" dirty="0"/>
              <a:t>			</a:t>
            </a:r>
            <a:r>
              <a:rPr sz="3800" dirty="0">
                <a:latin typeface="Futura"/>
                <a:ea typeface="Futura"/>
                <a:cs typeface="Futura"/>
                <a:sym typeface="Futura"/>
              </a:rPr>
              <a:t>BLAST</a:t>
            </a:r>
          </a:p>
          <a:p>
            <a:pPr algn="l" defTabSz="626596">
              <a:lnSpc>
                <a:spcPts val="5133"/>
              </a:lnSpc>
              <a:buClr>
                <a:srgbClr val="000000"/>
              </a:buClr>
              <a:tabLst>
                <a:tab pos="767926" algn="l"/>
                <a:tab pos="973301" algn="l"/>
                <a:tab pos="1303688" algn="l"/>
                <a:tab pos="3714618" algn="l"/>
              </a:tabLst>
              <a:defRPr sz="16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rPr sz="1600" dirty="0"/>
              <a:t>		</a:t>
            </a:r>
            <a:r>
              <a:rPr sz="3800" dirty="0">
                <a:latin typeface="Futura"/>
                <a:ea typeface="Futura"/>
                <a:cs typeface="Futura"/>
                <a:sym typeface="Futura"/>
              </a:rPr>
              <a:t>database</a:t>
            </a:r>
          </a:p>
          <a:p>
            <a:pPr algn="l" defTabSz="626596">
              <a:lnSpc>
                <a:spcPts val="2953"/>
              </a:lnSpc>
              <a:buClr>
                <a:srgbClr val="000000"/>
              </a:buClr>
              <a:tabLst>
                <a:tab pos="767926" algn="l"/>
                <a:tab pos="973301" algn="l"/>
                <a:tab pos="1303688" algn="l"/>
                <a:tab pos="3714618" algn="l"/>
              </a:tabLst>
              <a:defRPr sz="16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rPr sz="1600" dirty="0"/>
              <a:t>				</a:t>
            </a:r>
            <a:r>
              <a:rPr sz="1800" dirty="0">
                <a:latin typeface="Chalkboard"/>
                <a:ea typeface="Chalkboard"/>
                <a:cs typeface="Chalkboard"/>
                <a:sym typeface="Chalkboard"/>
              </a:rPr>
              <a:t>•</a:t>
            </a:r>
            <a:r>
              <a:rPr sz="1800" dirty="0"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sz="1800" dirty="0">
                <a:latin typeface="Futura"/>
                <a:ea typeface="Futura"/>
                <a:cs typeface="Futura"/>
                <a:sym typeface="Futura"/>
              </a:rPr>
              <a:t>Search</a:t>
            </a:r>
            <a:r>
              <a:rPr sz="18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800" dirty="0">
                <a:latin typeface="Futura"/>
                <a:ea typeface="Futura"/>
                <a:cs typeface="Futura"/>
                <a:sym typeface="Futura"/>
              </a:rPr>
              <a:t>for</a:t>
            </a:r>
            <a:r>
              <a:rPr sz="18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800" dirty="0">
                <a:latin typeface="Futura"/>
                <a:ea typeface="Futura"/>
                <a:cs typeface="Futura"/>
                <a:sym typeface="Futura"/>
              </a:rPr>
              <a:t>similarity</a:t>
            </a:r>
            <a:r>
              <a:rPr sz="18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800" dirty="0">
                <a:latin typeface="Futura"/>
                <a:ea typeface="Futura"/>
                <a:cs typeface="Futura"/>
                <a:sym typeface="Futura"/>
              </a:rPr>
              <a:t>to</a:t>
            </a:r>
            <a:r>
              <a:rPr sz="18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800" dirty="0">
                <a:latin typeface="Futura"/>
                <a:ea typeface="Futura"/>
                <a:cs typeface="Futura"/>
                <a:sym typeface="Futura"/>
              </a:rPr>
              <a:t>infer</a:t>
            </a:r>
            <a:r>
              <a:rPr sz="18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800" dirty="0">
                <a:latin typeface="Futura"/>
                <a:ea typeface="Futura"/>
                <a:cs typeface="Futura"/>
                <a:sym typeface="Futura"/>
              </a:rPr>
              <a:t>“homology”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810FB-3E67-6841-A7E7-379533CC7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5867" y="178594"/>
            <a:ext cx="7840266" cy="646794"/>
          </a:xfrm>
        </p:spPr>
        <p:txBody>
          <a:bodyPr/>
          <a:lstStyle/>
          <a:p>
            <a:r>
              <a:rPr lang="en-US" dirty="0"/>
              <a:t>BLAST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9E94D-E059-DB43-AC0F-352CCE591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9036" y="987228"/>
            <a:ext cx="9277097" cy="5454032"/>
          </a:xfrm>
        </p:spPr>
        <p:txBody>
          <a:bodyPr/>
          <a:lstStyle/>
          <a:p>
            <a:r>
              <a:rPr lang="en-US" dirty="0"/>
              <a:t>BLAST is optimized to search large databases quickly. </a:t>
            </a:r>
          </a:p>
          <a:p>
            <a:r>
              <a:rPr lang="en-US" dirty="0"/>
              <a:t>How does it do this?</a:t>
            </a:r>
          </a:p>
        </p:txBody>
      </p:sp>
    </p:spTree>
    <p:extLst>
      <p:ext uri="{BB962C8B-B14F-4D97-AF65-F5344CB8AC3E}">
        <p14:creationId xmlns:p14="http://schemas.microsoft.com/office/powerpoint/2010/main" val="684546208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tep 1 of BLAST heuristic algorithm: Query sequence is broken into short words of length w (typically 3 for proteins, 11-28 for nucleotides). Diagram shows a query sequence with highlighted word segments." title="Step 1 of BLAST heuristic algorithm: Query sequence is broken into short words of length w (typically 3 for proteins, 11-28 for nucleotides). Diagram shows a query sequence with highlighted word segments."/>
          <p:cNvPicPr>
            <a:picLocks noChangeAspect="1"/>
          </p:cNvPicPr>
          <p:nvPr/>
        </p:nvPicPr>
        <p:blipFill rotWithShape="1">
          <a:blip r:embed="rId2"/>
          <a:srcRect t="18015" r="76175" b="51203"/>
          <a:stretch/>
        </p:blipFill>
        <p:spPr>
          <a:xfrm>
            <a:off x="1823337" y="1639757"/>
            <a:ext cx="2072258" cy="1604484"/>
          </a:xfrm>
          <a:prstGeom prst="rect">
            <a:avLst/>
          </a:prstGeom>
        </p:spPr>
      </p:pic>
      <p:sp>
        <p:nvSpPr>
          <p:cNvPr id="5" name="Shape 195"/>
          <p:cNvSpPr/>
          <p:nvPr/>
        </p:nvSpPr>
        <p:spPr>
          <a:xfrm>
            <a:off x="2941743" y="1"/>
            <a:ext cx="5613913" cy="6261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r>
              <a:rPr sz="3600" dirty="0">
                <a:solidFill>
                  <a:srgbClr val="000090"/>
                </a:solidFill>
                <a:latin typeface=""/>
                <a:cs typeface=""/>
              </a:rPr>
              <a:t>BLAST</a:t>
            </a:r>
            <a:r>
              <a:rPr lang="en-US" sz="3600" dirty="0">
                <a:solidFill>
                  <a:srgbClr val="000090"/>
                </a:solidFill>
                <a:latin typeface=""/>
                <a:cs typeface=""/>
              </a:rPr>
              <a:t>: Heuristic algorithm</a:t>
            </a:r>
            <a:endParaRPr sz="3600" dirty="0">
              <a:solidFill>
                <a:srgbClr val="000090"/>
              </a:solidFill>
              <a:latin typeface=""/>
              <a:cs typeface="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1" y="1156941"/>
            <a:ext cx="9144000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596900"/>
            <a:r>
              <a:rPr lang="en-US" sz="2000" b="1" dirty="0">
                <a:latin typeface="Arial"/>
                <a:cs typeface="Arial"/>
              </a:rPr>
              <a:t>Query sequence of length L </a:t>
            </a:r>
            <a:r>
              <a:rPr lang="en-US" sz="2000" dirty="0">
                <a:latin typeface="Arial"/>
                <a:cs typeface="Arial"/>
              </a:rPr>
              <a:t>(this is the </a:t>
            </a:r>
            <a:r>
              <a:rPr lang="en-US" sz="2000">
                <a:latin typeface="Arial"/>
                <a:cs typeface="Arial"/>
              </a:rPr>
              <a:t>sequence with </a:t>
            </a:r>
            <a:r>
              <a:rPr lang="en-US" sz="2000" dirty="0">
                <a:latin typeface="Arial"/>
                <a:cs typeface="Arial"/>
              </a:rPr>
              <a:t>which you do a search)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07997" y="1666986"/>
            <a:ext cx="5530688" cy="1487587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96900"/>
            <a:r>
              <a:rPr lang="en-US" sz="1800" dirty="0">
                <a:latin typeface="Arial"/>
                <a:cs typeface="Arial"/>
              </a:rPr>
              <a:t>Compile list of words (</a:t>
            </a:r>
            <a:r>
              <a:rPr lang="en-US" sz="1800" dirty="0" err="1">
                <a:latin typeface="Arial"/>
                <a:cs typeface="Arial"/>
              </a:rPr>
              <a:t>w</a:t>
            </a:r>
            <a:r>
              <a:rPr lang="en-US" sz="1800" dirty="0">
                <a:latin typeface="Arial"/>
                <a:cs typeface="Arial"/>
              </a:rPr>
              <a:t>) from query</a:t>
            </a:r>
          </a:p>
          <a:p>
            <a:pPr defTabSz="596900"/>
            <a:r>
              <a:rPr lang="en-US" sz="1800" dirty="0">
                <a:latin typeface="Arial"/>
                <a:cs typeface="Arial"/>
              </a:rPr>
              <a:t>usually w=3 for proteins and 11-28 for nucleotides</a:t>
            </a:r>
          </a:p>
          <a:p>
            <a:pPr defTabSz="596900"/>
            <a:endParaRPr lang="en-US" sz="1800" dirty="0">
              <a:latin typeface="Arial"/>
              <a:cs typeface="Arial"/>
            </a:endParaRPr>
          </a:p>
          <a:p>
            <a:pPr defTabSz="596900"/>
            <a:r>
              <a:rPr lang="en-US" sz="1800" dirty="0">
                <a:latin typeface="Arial"/>
                <a:cs typeface="Arial"/>
              </a:rPr>
              <a:t>There are L-w+1 words in sequence L</a:t>
            </a:r>
          </a:p>
          <a:p>
            <a:pPr defTabSz="596900"/>
            <a:r>
              <a:rPr lang="en-US" sz="1800" dirty="0">
                <a:latin typeface="Arial"/>
                <a:cs typeface="Arial"/>
              </a:rPr>
              <a:t>Begin with high scoring words</a:t>
            </a:r>
          </a:p>
        </p:txBody>
      </p:sp>
      <p:sp>
        <p:nvSpPr>
          <p:cNvPr id="11" name="Shape 314"/>
          <p:cNvSpPr/>
          <p:nvPr/>
        </p:nvSpPr>
        <p:spPr>
          <a:xfrm>
            <a:off x="8848195" y="6442896"/>
            <a:ext cx="1827958" cy="2875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1400"/>
            </a:lvl1pPr>
          </a:lstStyle>
          <a:p>
            <a:r>
              <a:rPr lang="en-US" dirty="0"/>
              <a:t> </a:t>
            </a:r>
            <a:r>
              <a:rPr lang="en-US" dirty="0" err="1"/>
              <a:t>Galisson</a:t>
            </a:r>
            <a:r>
              <a:rPr lang="en-US" dirty="0"/>
              <a:t> </a:t>
            </a:r>
            <a:r>
              <a:rPr lang="en-US" i="1" dirty="0"/>
              <a:t>EMBER</a:t>
            </a:r>
            <a:r>
              <a:rPr lang="en-US" dirty="0"/>
              <a:t> </a:t>
            </a:r>
            <a:r>
              <a:rPr dirty="0"/>
              <a:t>(20</a:t>
            </a:r>
            <a:r>
              <a:rPr lang="en-US" dirty="0"/>
              <a:t>00</a:t>
            </a:r>
            <a:r>
              <a:rPr dirty="0"/>
              <a:t>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AAD9A94-9DCA-2E4A-896C-DC54A90D39D3}"/>
              </a:ext>
            </a:extLst>
          </p:cNvPr>
          <p:cNvSpPr/>
          <p:nvPr/>
        </p:nvSpPr>
        <p:spPr>
          <a:xfrm>
            <a:off x="2941743" y="2354893"/>
            <a:ext cx="1054060" cy="1027134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4191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+mj-lt"/>
              <a:ea typeface="+mj-ea"/>
              <a:cs typeface="+mj-cs"/>
              <a:sym typeface="Gill Sans"/>
            </a:endParaRPr>
          </a:p>
        </p:txBody>
      </p:sp>
    </p:spTree>
  </p:cSld>
  <p:clrMapOvr>
    <a:masterClrMapping/>
  </p:clrMapOvr>
  <p:transition spd="med"/>
</p:sld>
</file>

<file path=ppt/theme/_rels/theme1.xml.rels><?xml version='1.0' encoding='UTF-8' standalone='yes'?>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'1.0' encoding='UTF-8' standalone='yes'?>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Times"/>
        <a:ea typeface="Times"/>
        <a:cs typeface="Time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4191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8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+mj-lt"/>
            <a:ea typeface="+mj-ea"/>
            <a:cs typeface="+mj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969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Times"/>
        <a:ea typeface="Times"/>
        <a:cs typeface="Time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4191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8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+mj-lt"/>
            <a:ea typeface="+mj-ea"/>
            <a:cs typeface="+mj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969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WhiteBackgroundSmallFonts</Template>
  <TotalTime>3903</TotalTime>
  <Words>1329</Words>
  <Application>Microsoft Macintosh PowerPoint</Application>
  <PresentationFormat>Widescreen</PresentationFormat>
  <Paragraphs>185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7" baseType="lpstr">
      <vt:lpstr>Arial</vt:lpstr>
      <vt:lpstr>Calibri</vt:lpstr>
      <vt:lpstr>Chalkboard</vt:lpstr>
      <vt:lpstr>Courier</vt:lpstr>
      <vt:lpstr>Futura</vt:lpstr>
      <vt:lpstr>Gill Sans</vt:lpstr>
      <vt:lpstr>Helvetica</vt:lpstr>
      <vt:lpstr>Lucida Grande</vt:lpstr>
      <vt:lpstr>Times</vt:lpstr>
      <vt:lpstr>Times New Roman</vt:lpstr>
      <vt:lpstr>White</vt:lpstr>
      <vt:lpstr>Sequence Homology Searches with BLAST</vt:lpstr>
      <vt:lpstr>The Scenario</vt:lpstr>
      <vt:lpstr>The Scenario</vt:lpstr>
      <vt:lpstr>The Scenario</vt:lpstr>
      <vt:lpstr>The Scenario</vt:lpstr>
      <vt:lpstr>Methods</vt:lpstr>
      <vt:lpstr>PowerPoint Presentation</vt:lpstr>
      <vt:lpstr>BLAST</vt:lpstr>
      <vt:lpstr>PowerPoint Presentation</vt:lpstr>
      <vt:lpstr>PowerPoint Presentation</vt:lpstr>
      <vt:lpstr>PowerPoint Presentation</vt:lpstr>
      <vt:lpstr>PowerPoint Presentation</vt:lpstr>
      <vt:lpstr>A scoring matrix is used to evaluate matches</vt:lpstr>
      <vt:lpstr>A scoring matrix is used to evaluate matches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useful parameters</vt:lpstr>
      <vt:lpstr>PowerPoint Presentation</vt:lpstr>
      <vt:lpstr>Nucleotide vs Protein BLAST</vt:lpstr>
      <vt:lpstr>Nucleotide vs Protein BLAST</vt:lpstr>
      <vt:lpstr>Nucleotide vs Protein BLAST</vt:lpstr>
      <vt:lpstr>BLAST Summary</vt:lpstr>
      <vt:lpstr>Command Line BLAST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 Info</dc:title>
  <cp:lastModifiedBy>Julin Maloof</cp:lastModifiedBy>
  <cp:revision>227</cp:revision>
  <cp:lastPrinted>2020-04-06T18:45:14Z</cp:lastPrinted>
  <dcterms:created xsi:type="dcterms:W3CDTF">2016-11-11T09:07:34Z</dcterms:created>
  <dcterms:modified xsi:type="dcterms:W3CDTF">2021-04-04T15:13:22Z</dcterms:modified>
</cp:coreProperties>
</file>