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media/image1.tif" ContentType="image/tif"/>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1A610F"/>
          </a:solidFill>
        </a:fill>
      </a:tcStyle>
    </a:firstCol>
    <a:la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lastRow>
    <a:firstRow>
      <a:tcTxStyle b="off" i="off">
        <a:fontRef idx="maj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gradFill>
            <a:gsLst>
              <a:gs pos="0">
                <a:srgbClr val="0066C1"/>
              </a:gs>
              <a:gs pos="100000">
                <a:srgbClr val="094593"/>
              </a:gs>
            </a:gsLst>
            <a:lin ang="5400000"/>
          </a:gradFill>
        </a:fill>
      </a:tcStyle>
    </a:firstRow>
  </a:tblStyle>
  <a:tblStyle styleId="{D51ADE6A-740E-44AE-83CC-AE7238B6C88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EF9E2"/>
          </a:solidFill>
        </a:fill>
      </a:tcStyle>
    </a:wholeTbl>
    <a:band2H>
      <a:tcTxStyle b="def" i="def"/>
      <a:tcStyle>
        <a:tcBdr/>
        <a:fill>
          <a:solidFill>
            <a:srgbClr val="FFFCF2"/>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365"/>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365"/>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365"/>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standalone='yes'?>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07" name="Shape 107"/>
          <p:cNvSpPr/>
          <p:nvPr>
            <p:ph type="sldImg"/>
          </p:nvPr>
        </p:nvSpPr>
        <p:spPr>
          <a:xfrm>
            <a:off x="1143000" y="685800"/>
            <a:ext cx="4572000" cy="3429000"/>
          </a:xfrm>
          <a:prstGeom prst="rect">
            <a:avLst/>
          </a:prstGeom>
        </p:spPr>
        <p:txBody>
          <a:bodyPr/>
          <a:lstStyle/>
          <a:p>
            <a:pPr/>
          </a:p>
        </p:txBody>
      </p:sp>
      <p:sp>
        <p:nvSpPr>
          <p:cNvPr id="108" name="Shape 10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lIns="50800" tIns="50800" rIns="50800" bIns="50800" anchor="b"/>
          <a:lstStyle>
            <a:lvl1pPr defTabSz="584200">
              <a:defRPr sz="3600">
                <a:uFillTx/>
                <a:latin typeface="+mj-lt"/>
                <a:ea typeface="+mj-ea"/>
                <a:cs typeface="+mj-cs"/>
                <a:sym typeface="Gill Sans"/>
              </a:defRPr>
            </a:lvl1pPr>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lIns="50800" tIns="50800" rIns="50800" bIns="50800"/>
          <a:lstStyle>
            <a:lvl1pPr marL="0" indent="0" algn="ctr" defTabSz="584200">
              <a:spcBef>
                <a:spcPts val="0"/>
              </a:spcBef>
              <a:buClrTx/>
              <a:buSzTx/>
              <a:buNone/>
              <a:defRPr sz="2400">
                <a:uFillTx/>
                <a:latin typeface="+mj-lt"/>
                <a:ea typeface="+mj-ea"/>
                <a:cs typeface="+mj-cs"/>
                <a:sym typeface="Gill Sans"/>
              </a:defRPr>
            </a:lvl1pPr>
            <a:lvl2pPr marL="0" indent="0" algn="ctr" defTabSz="584200">
              <a:spcBef>
                <a:spcPts val="0"/>
              </a:spcBef>
              <a:buClrTx/>
              <a:buSzTx/>
              <a:buNone/>
              <a:defRPr sz="2400">
                <a:uFillTx/>
                <a:latin typeface="+mj-lt"/>
                <a:ea typeface="+mj-ea"/>
                <a:cs typeface="+mj-cs"/>
                <a:sym typeface="Gill Sans"/>
              </a:defRPr>
            </a:lvl2pPr>
            <a:lvl3pPr marL="0" indent="0" algn="ctr" defTabSz="584200">
              <a:spcBef>
                <a:spcPts val="0"/>
              </a:spcBef>
              <a:buClrTx/>
              <a:buSzTx/>
              <a:buNone/>
              <a:defRPr>
                <a:uFillTx/>
                <a:latin typeface="+mj-lt"/>
                <a:ea typeface="+mj-ea"/>
                <a:cs typeface="+mj-cs"/>
                <a:sym typeface="Gill Sans"/>
              </a:defRPr>
            </a:lvl3pPr>
            <a:lvl4pPr marL="0" indent="0" algn="ctr" defTabSz="584200">
              <a:spcBef>
                <a:spcPts val="0"/>
              </a:spcBef>
              <a:buClrTx/>
              <a:buSzTx/>
              <a:buNone/>
              <a:defRPr sz="2400">
                <a:uFillTx/>
                <a:latin typeface="+mj-lt"/>
                <a:ea typeface="+mj-ea"/>
                <a:cs typeface="+mj-cs"/>
                <a:sym typeface="Gill Sans"/>
              </a:defRPr>
            </a:lvl4pPr>
            <a:lvl5pPr marL="0" indent="0" algn="ctr" defTabSz="584200">
              <a:spcBef>
                <a:spcPts val="0"/>
              </a:spcBef>
              <a:buClrTx/>
              <a:buSzTx/>
              <a:buNone/>
              <a:defRPr sz="24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and Content copy 1">
    <p:spTree>
      <p:nvGrpSpPr>
        <p:cNvPr id="1" name=""/>
        <p:cNvGrpSpPr/>
        <p:nvPr/>
      </p:nvGrpSpPr>
      <p:grpSpPr>
        <a:xfrm>
          <a:off x="0" y="0"/>
          <a:ext cx="0" cy="0"/>
          <a:chOff x="0" y="0"/>
          <a:chExt cx="0" cy="0"/>
        </a:xfrm>
      </p:grpSpPr>
      <p:sp>
        <p:nvSpPr>
          <p:cNvPr id="90" name="Title Text"/>
          <p:cNvSpPr txBox="1"/>
          <p:nvPr>
            <p:ph type="title"/>
          </p:nvPr>
        </p:nvSpPr>
        <p:spPr>
          <a:prstGeom prst="rect">
            <a:avLst/>
          </a:prstGeom>
        </p:spPr>
        <p:txBody>
          <a:bodyPr/>
          <a:lstStyle/>
          <a:p>
            <a:pPr/>
            <a:r>
              <a:t>Title Text</a:t>
            </a:r>
          </a:p>
        </p:txBody>
      </p:sp>
      <p:sp>
        <p:nvSpPr>
          <p:cNvPr id="9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99" name="Title Text"/>
          <p:cNvSpPr txBox="1"/>
          <p:nvPr>
            <p:ph type="title"/>
          </p:nvPr>
        </p:nvSpPr>
        <p:spPr>
          <a:xfrm>
            <a:off x="650239" y="-1"/>
            <a:ext cx="11595949" cy="1088718"/>
          </a:xfrm>
          <a:prstGeom prst="rect">
            <a:avLst/>
          </a:prstGeom>
        </p:spPr>
        <p:txBody>
          <a:bodyPr lIns="65023" tIns="65023" rIns="65023" bIns="65023"/>
          <a:lstStyle>
            <a:lvl1pPr defTabSz="914400">
              <a:defRPr>
                <a:uFillTx/>
              </a:defRPr>
            </a:lvl1pPr>
          </a:lstStyle>
          <a:p>
            <a:pPr/>
            <a:r>
              <a:t>Title Text</a:t>
            </a:r>
          </a:p>
        </p:txBody>
      </p:sp>
      <p:sp>
        <p:nvSpPr>
          <p:cNvPr id="100" name="Body Level One…"/>
          <p:cNvSpPr txBox="1"/>
          <p:nvPr>
            <p:ph type="body" idx="1"/>
          </p:nvPr>
        </p:nvSpPr>
        <p:spPr>
          <a:xfrm>
            <a:off x="650239" y="1625599"/>
            <a:ext cx="11704322" cy="8128001"/>
          </a:xfrm>
          <a:prstGeom prst="rect">
            <a:avLst/>
          </a:prstGeom>
        </p:spPr>
        <p:txBody>
          <a:bodyPr lIns="65023" tIns="65023" rIns="65023" bIns="65023"/>
          <a:lstStyle>
            <a:lvl1pPr marL="485775" indent="-485775" defTabSz="914400">
              <a:spcBef>
                <a:spcPts val="500"/>
              </a:spcBef>
              <a:buClrTx/>
              <a:defRPr>
                <a:uFillTx/>
              </a:defRPr>
            </a:lvl1pPr>
            <a:lvl2pPr marL="942975" indent="-485775" defTabSz="914400">
              <a:spcBef>
                <a:spcPts val="500"/>
              </a:spcBef>
              <a:buClrTx/>
              <a:defRPr sz="3400">
                <a:uFillTx/>
              </a:defRPr>
            </a:lvl2pPr>
            <a:lvl3pPr marL="1346200" indent="-431800" defTabSz="914400">
              <a:spcBef>
                <a:spcPts val="500"/>
              </a:spcBef>
              <a:buClrTx/>
              <a:defRPr sz="3400">
                <a:uFillTx/>
              </a:defRPr>
            </a:lvl3pPr>
            <a:lvl4pPr marL="1857375" indent="-485775" defTabSz="914400">
              <a:buClrTx/>
              <a:defRPr sz="3400">
                <a:uFillTx/>
              </a:defRPr>
            </a:lvl4pPr>
            <a:lvl5pPr marL="2314575" indent="-485775" defTabSz="914400">
              <a:buClrTx/>
              <a:defRPr sz="3400">
                <a:uFillTx/>
              </a:defRPr>
            </a:lvl5pPr>
          </a:lstStyle>
          <a:p>
            <a:pPr/>
            <a:r>
              <a:t>Body Level One</a:t>
            </a:r>
          </a:p>
          <a:p>
            <a:pPr lvl="1"/>
            <a:r>
              <a:t>Body Level Two</a:t>
            </a:r>
          </a:p>
          <a:p>
            <a:pPr lvl="2"/>
            <a:r>
              <a:t>Body Level Three</a:t>
            </a:r>
          </a:p>
          <a:p>
            <a:pPr lvl="3"/>
            <a:r>
              <a:t>Body Level Four</a:t>
            </a:r>
          </a:p>
          <a:p>
            <a:pPr lvl="4"/>
            <a:r>
              <a:t>Body Level Five</a:t>
            </a:r>
          </a:p>
        </p:txBody>
      </p:sp>
      <p:sp>
        <p:nvSpPr>
          <p:cNvPr id="101" name="Slide Number"/>
          <p:cNvSpPr txBox="1"/>
          <p:nvPr>
            <p:ph type="sldNum" sz="quarter" idx="2"/>
          </p:nvPr>
        </p:nvSpPr>
        <p:spPr>
          <a:xfrm>
            <a:off x="9320107" y="8886613"/>
            <a:ext cx="2709334" cy="422149"/>
          </a:xfrm>
          <a:prstGeom prst="rect">
            <a:avLst/>
          </a:prstGeom>
        </p:spPr>
        <p:txBody>
          <a:bodyPr wrap="square" lIns="65023" tIns="65023" rIns="65023" bIns="65023"/>
          <a:lstStyle>
            <a:lvl1pPr defTabSz="457200">
              <a:defRPr>
                <a:uFillTx/>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0" name="Title Text"/>
          <p:cNvSpPr txBox="1"/>
          <p:nvPr>
            <p:ph type="title"/>
          </p:nvPr>
        </p:nvSpPr>
        <p:spPr>
          <a:xfrm>
            <a:off x="1270000" y="101600"/>
            <a:ext cx="10464800" cy="584200"/>
          </a:xfrm>
          <a:prstGeom prst="rect">
            <a:avLst/>
          </a:prstGeom>
        </p:spPr>
        <p:txBody>
          <a:bodyPr lIns="50800" tIns="50800" rIns="50800" bIns="50800"/>
          <a:lstStyle>
            <a:lvl1pPr defTabSz="584200">
              <a:defRPr sz="2400">
                <a:uFillTx/>
                <a:latin typeface="+mj-lt"/>
                <a:ea typeface="+mj-ea"/>
                <a:cs typeface="+mj-cs"/>
                <a:sym typeface="Gill Sans"/>
              </a:defRPr>
            </a:lvl1pPr>
          </a:lstStyle>
          <a:p>
            <a:pPr/>
            <a:r>
              <a:t>Title Text</a:t>
            </a:r>
          </a:p>
        </p:txBody>
      </p:sp>
      <p:sp>
        <p:nvSpPr>
          <p:cNvPr id="21" name="Body Level One…"/>
          <p:cNvSpPr txBox="1"/>
          <p:nvPr>
            <p:ph type="body" idx="1"/>
          </p:nvPr>
        </p:nvSpPr>
        <p:spPr>
          <a:xfrm>
            <a:off x="254000" y="889000"/>
            <a:ext cx="12420600" cy="8724900"/>
          </a:xfrm>
          <a:prstGeom prst="rect">
            <a:avLst/>
          </a:prstGeom>
        </p:spPr>
        <p:txBody>
          <a:bodyPr lIns="50800" tIns="50800" rIns="50800" bIns="50800"/>
          <a:lstStyle>
            <a:lvl1pPr marL="596900" indent="-279400" defTabSz="584200">
              <a:spcBef>
                <a:spcPts val="1200"/>
              </a:spcBef>
              <a:buClrTx/>
              <a:buSzPct val="171000"/>
              <a:defRPr sz="2400">
                <a:uFillTx/>
                <a:latin typeface="+mj-lt"/>
                <a:ea typeface="+mj-ea"/>
                <a:cs typeface="+mj-cs"/>
                <a:sym typeface="Gill Sans"/>
              </a:defRPr>
            </a:lvl1pPr>
            <a:lvl2pPr marL="1041400" indent="-279400" defTabSz="584200">
              <a:spcBef>
                <a:spcPts val="1200"/>
              </a:spcBef>
              <a:buClrTx/>
              <a:buSzPct val="171000"/>
              <a:buChar char="•"/>
              <a:defRPr sz="2000">
                <a:uFillTx/>
                <a:latin typeface="+mj-lt"/>
                <a:ea typeface="+mj-ea"/>
                <a:cs typeface="+mj-cs"/>
                <a:sym typeface="Gill Sans"/>
              </a:defRPr>
            </a:lvl2pPr>
            <a:lvl3pPr marL="1485900" indent="-279400" defTabSz="584200">
              <a:spcBef>
                <a:spcPts val="1200"/>
              </a:spcBef>
              <a:buClrTx/>
              <a:buSzPct val="171000"/>
              <a:defRPr sz="1800">
                <a:uFillTx/>
                <a:latin typeface="+mj-lt"/>
                <a:ea typeface="+mj-ea"/>
                <a:cs typeface="+mj-cs"/>
                <a:sym typeface="Gill Sans"/>
              </a:defRPr>
            </a:lvl3pPr>
            <a:lvl4pPr marL="1930400" indent="-279400" defTabSz="584200">
              <a:spcBef>
                <a:spcPts val="1200"/>
              </a:spcBef>
              <a:buClrTx/>
              <a:buSzPct val="171000"/>
              <a:buChar char="•"/>
              <a:defRPr sz="1800">
                <a:uFillTx/>
                <a:latin typeface="+mj-lt"/>
                <a:ea typeface="+mj-ea"/>
                <a:cs typeface="+mj-cs"/>
                <a:sym typeface="Gill Sans"/>
              </a:defRPr>
            </a:lvl4pPr>
            <a:lvl5pPr marL="2374900" indent="-279400" defTabSz="584200">
              <a:spcBef>
                <a:spcPts val="1200"/>
              </a:spcBef>
              <a:buClrTx/>
              <a:buSzPct val="171000"/>
              <a:buChar char="•"/>
              <a:defRPr sz="18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29" name="Slide Number"/>
          <p:cNvSpPr txBox="1"/>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36" name="Title Text"/>
          <p:cNvSpPr txBox="1"/>
          <p:nvPr>
            <p:ph type="title"/>
          </p:nvPr>
        </p:nvSpPr>
        <p:spPr>
          <a:xfrm>
            <a:off x="1270000" y="266700"/>
            <a:ext cx="10464800" cy="406400"/>
          </a:xfrm>
          <a:prstGeom prst="rect">
            <a:avLst/>
          </a:prstGeom>
        </p:spPr>
        <p:txBody>
          <a:bodyPr lIns="50800" tIns="50800" rIns="50800" bIns="50800"/>
          <a:lstStyle>
            <a:lvl1pPr defTabSz="584200">
              <a:defRPr sz="2400">
                <a:uFillTx/>
                <a:latin typeface="+mj-lt"/>
                <a:ea typeface="+mj-ea"/>
                <a:cs typeface="+mj-cs"/>
                <a:sym typeface="Gill Sans"/>
              </a:defRPr>
            </a:lvl1pPr>
          </a:lstStyle>
          <a:p>
            <a:pPr/>
            <a:r>
              <a:t>Title Text</a:t>
            </a:r>
          </a:p>
        </p:txBody>
      </p:sp>
      <p:sp>
        <p:nvSpPr>
          <p:cNvPr id="37" name="Slide Number"/>
          <p:cNvSpPr txBox="1"/>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44" name="Image"/>
          <p:cNvSpPr/>
          <p:nvPr>
            <p:ph type="pic" idx="21"/>
          </p:nvPr>
        </p:nvSpPr>
        <p:spPr>
          <a:xfrm>
            <a:off x="4479090" y="977900"/>
            <a:ext cx="11202188" cy="8610607"/>
          </a:xfrm>
          <a:prstGeom prst="rect">
            <a:avLst/>
          </a:prstGeom>
          <a:ln w="25400">
            <a:solidFill>
              <a:srgbClr val="FFFFFF"/>
            </a:solidFill>
          </a:ln>
        </p:spPr>
        <p:txBody>
          <a:bodyPr lIns="91439" tIns="45719" rIns="91439" bIns="45719"/>
          <a:lstStyle/>
          <a:p>
            <a:pPr/>
          </a:p>
        </p:txBody>
      </p:sp>
      <p:sp>
        <p:nvSpPr>
          <p:cNvPr id="45" name="Title Text"/>
          <p:cNvSpPr txBox="1"/>
          <p:nvPr>
            <p:ph type="title"/>
          </p:nvPr>
        </p:nvSpPr>
        <p:spPr>
          <a:xfrm>
            <a:off x="1270000" y="254000"/>
            <a:ext cx="10464800" cy="469900"/>
          </a:xfrm>
          <a:prstGeom prst="rect">
            <a:avLst/>
          </a:prstGeom>
        </p:spPr>
        <p:txBody>
          <a:bodyPr lIns="50800" tIns="50800" rIns="50800" bIns="50800"/>
          <a:lstStyle>
            <a:lvl1pPr defTabSz="584200">
              <a:defRPr sz="2400">
                <a:uFillTx/>
                <a:latin typeface="+mj-lt"/>
                <a:ea typeface="+mj-ea"/>
                <a:cs typeface="+mj-cs"/>
                <a:sym typeface="Gill Sans"/>
              </a:defRPr>
            </a:lvl1pPr>
          </a:lstStyle>
          <a:p>
            <a:pPr/>
            <a:r>
              <a:t>Title Text</a:t>
            </a:r>
          </a:p>
        </p:txBody>
      </p:sp>
      <p:sp>
        <p:nvSpPr>
          <p:cNvPr id="46" name="Body Level One…"/>
          <p:cNvSpPr txBox="1"/>
          <p:nvPr>
            <p:ph type="body" idx="1"/>
          </p:nvPr>
        </p:nvSpPr>
        <p:spPr>
          <a:xfrm>
            <a:off x="139700" y="952500"/>
            <a:ext cx="6946900" cy="8636000"/>
          </a:xfrm>
          <a:prstGeom prst="rect">
            <a:avLst/>
          </a:prstGeom>
        </p:spPr>
        <p:txBody>
          <a:bodyPr lIns="50800" tIns="50800" rIns="50800" bIns="50800"/>
          <a:lstStyle>
            <a:lvl1pPr marL="812120" indent="-494620" defTabSz="584200">
              <a:spcBef>
                <a:spcPts val="3800"/>
              </a:spcBef>
              <a:buClrTx/>
              <a:buSzPct val="171000"/>
              <a:defRPr sz="2400">
                <a:uFillTx/>
                <a:latin typeface="+mj-lt"/>
                <a:ea typeface="+mj-ea"/>
                <a:cs typeface="+mj-cs"/>
                <a:sym typeface="Gill Sans"/>
              </a:defRPr>
            </a:lvl1pPr>
            <a:lvl2pPr marL="1256620" indent="-494620" defTabSz="584200">
              <a:spcBef>
                <a:spcPts val="3800"/>
              </a:spcBef>
              <a:buClrTx/>
              <a:buSzPct val="171000"/>
              <a:buChar char="•"/>
              <a:defRPr sz="2400">
                <a:uFillTx/>
                <a:latin typeface="+mj-lt"/>
                <a:ea typeface="+mj-ea"/>
                <a:cs typeface="+mj-cs"/>
                <a:sym typeface="Gill Sans"/>
              </a:defRPr>
            </a:lvl2pPr>
            <a:lvl3pPr marL="1701120" indent="-494620" defTabSz="584200">
              <a:spcBef>
                <a:spcPts val="3800"/>
              </a:spcBef>
              <a:buClrTx/>
              <a:buSzPct val="171000"/>
              <a:defRPr sz="1800">
                <a:uFillTx/>
                <a:latin typeface="+mj-lt"/>
                <a:ea typeface="+mj-ea"/>
                <a:cs typeface="+mj-cs"/>
                <a:sym typeface="Gill Sans"/>
              </a:defRPr>
            </a:lvl3pPr>
            <a:lvl4pPr marL="2145620" indent="-494620" defTabSz="584200">
              <a:spcBef>
                <a:spcPts val="3800"/>
              </a:spcBef>
              <a:buClrTx/>
              <a:buSzPct val="171000"/>
              <a:buChar char="•"/>
              <a:defRPr sz="1800">
                <a:uFillTx/>
                <a:latin typeface="+mj-lt"/>
                <a:ea typeface="+mj-ea"/>
                <a:cs typeface="+mj-cs"/>
                <a:sym typeface="Gill Sans"/>
              </a:defRPr>
            </a:lvl4pPr>
            <a:lvl5pPr marL="2590120" indent="-494620" defTabSz="584200">
              <a:spcBef>
                <a:spcPts val="3800"/>
              </a:spcBef>
              <a:buClrTx/>
              <a:buSzPct val="171000"/>
              <a:buChar char="•"/>
              <a:defRPr sz="18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47" name="Slide Number"/>
          <p:cNvSpPr txBox="1"/>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Left">
    <p:spTree>
      <p:nvGrpSpPr>
        <p:cNvPr id="1" name=""/>
        <p:cNvGrpSpPr/>
        <p:nvPr/>
      </p:nvGrpSpPr>
      <p:grpSpPr>
        <a:xfrm>
          <a:off x="0" y="0"/>
          <a:ext cx="0" cy="0"/>
          <a:chOff x="0" y="0"/>
          <a:chExt cx="0" cy="0"/>
        </a:xfrm>
      </p:grpSpPr>
      <p:sp>
        <p:nvSpPr>
          <p:cNvPr id="54" name="Title Text"/>
          <p:cNvSpPr txBox="1"/>
          <p:nvPr>
            <p:ph type="title"/>
          </p:nvPr>
        </p:nvSpPr>
        <p:spPr>
          <a:xfrm>
            <a:off x="1270000" y="254000"/>
            <a:ext cx="10464800" cy="673100"/>
          </a:xfrm>
          <a:prstGeom prst="rect">
            <a:avLst/>
          </a:prstGeom>
        </p:spPr>
        <p:txBody>
          <a:bodyPr lIns="50800" tIns="50800" rIns="50800" bIns="50800"/>
          <a:lstStyle>
            <a:lvl1pPr defTabSz="584200">
              <a:defRPr sz="2400">
                <a:uFillTx/>
                <a:latin typeface="+mj-lt"/>
                <a:ea typeface="+mj-ea"/>
                <a:cs typeface="+mj-cs"/>
                <a:sym typeface="Gill Sans"/>
              </a:defRPr>
            </a:lvl1pPr>
          </a:lstStyle>
          <a:p>
            <a:pPr/>
            <a:r>
              <a:t>Title Text</a:t>
            </a:r>
          </a:p>
        </p:txBody>
      </p:sp>
      <p:sp>
        <p:nvSpPr>
          <p:cNvPr id="55" name="Body Level One…"/>
          <p:cNvSpPr txBox="1"/>
          <p:nvPr>
            <p:ph type="body" idx="1"/>
          </p:nvPr>
        </p:nvSpPr>
        <p:spPr>
          <a:xfrm>
            <a:off x="330200" y="1104900"/>
            <a:ext cx="6223000" cy="8458200"/>
          </a:xfrm>
          <a:prstGeom prst="rect">
            <a:avLst/>
          </a:prstGeom>
        </p:spPr>
        <p:txBody>
          <a:bodyPr lIns="50800" tIns="50800" rIns="50800" bIns="50800"/>
          <a:lstStyle>
            <a:lvl1pPr marL="812120" indent="-494620" defTabSz="584200">
              <a:spcBef>
                <a:spcPts val="3800"/>
              </a:spcBef>
              <a:buClrTx/>
              <a:buSzPct val="171000"/>
              <a:defRPr sz="2400">
                <a:uFillTx/>
                <a:latin typeface="+mj-lt"/>
                <a:ea typeface="+mj-ea"/>
                <a:cs typeface="+mj-cs"/>
                <a:sym typeface="Gill Sans"/>
              </a:defRPr>
            </a:lvl1pPr>
            <a:lvl2pPr marL="1256620" indent="-494620" defTabSz="584200">
              <a:spcBef>
                <a:spcPts val="3800"/>
              </a:spcBef>
              <a:buClrTx/>
              <a:buSzPct val="171000"/>
              <a:buChar char="•"/>
              <a:defRPr sz="2400">
                <a:uFillTx/>
                <a:latin typeface="+mj-lt"/>
                <a:ea typeface="+mj-ea"/>
                <a:cs typeface="+mj-cs"/>
                <a:sym typeface="Gill Sans"/>
              </a:defRPr>
            </a:lvl2pPr>
            <a:lvl3pPr marL="1701120" indent="-494620" defTabSz="584200">
              <a:spcBef>
                <a:spcPts val="3800"/>
              </a:spcBef>
              <a:buClrTx/>
              <a:buSzPct val="171000"/>
              <a:defRPr sz="1800">
                <a:uFillTx/>
                <a:latin typeface="+mj-lt"/>
                <a:ea typeface="+mj-ea"/>
                <a:cs typeface="+mj-cs"/>
                <a:sym typeface="Gill Sans"/>
              </a:defRPr>
            </a:lvl3pPr>
            <a:lvl4pPr marL="2145620" indent="-494620" defTabSz="584200">
              <a:spcBef>
                <a:spcPts val="3800"/>
              </a:spcBef>
              <a:buClrTx/>
              <a:buSzPct val="171000"/>
              <a:buChar char="•"/>
              <a:defRPr sz="1800">
                <a:uFillTx/>
                <a:latin typeface="+mj-lt"/>
                <a:ea typeface="+mj-ea"/>
                <a:cs typeface="+mj-cs"/>
                <a:sym typeface="Gill Sans"/>
              </a:defRPr>
            </a:lvl4pPr>
            <a:lvl5pPr marL="2590120" indent="-494620" defTabSz="584200">
              <a:spcBef>
                <a:spcPts val="3800"/>
              </a:spcBef>
              <a:buClrTx/>
              <a:buSzPct val="171000"/>
              <a:buChar char="•"/>
              <a:defRPr sz="18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56" name="Slide Number"/>
          <p:cNvSpPr txBox="1"/>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 Right">
    <p:spTree>
      <p:nvGrpSpPr>
        <p:cNvPr id="1" name=""/>
        <p:cNvGrpSpPr/>
        <p:nvPr/>
      </p:nvGrpSpPr>
      <p:grpSpPr>
        <a:xfrm>
          <a:off x="0" y="0"/>
          <a:ext cx="0" cy="0"/>
          <a:chOff x="0" y="0"/>
          <a:chExt cx="0" cy="0"/>
        </a:xfrm>
      </p:grpSpPr>
      <p:sp>
        <p:nvSpPr>
          <p:cNvPr id="63" name="Title Text"/>
          <p:cNvSpPr txBox="1"/>
          <p:nvPr>
            <p:ph type="title"/>
          </p:nvPr>
        </p:nvSpPr>
        <p:spPr>
          <a:xfrm>
            <a:off x="1270000" y="254000"/>
            <a:ext cx="10464800" cy="444500"/>
          </a:xfrm>
          <a:prstGeom prst="rect">
            <a:avLst/>
          </a:prstGeom>
        </p:spPr>
        <p:txBody>
          <a:bodyPr lIns="50800" tIns="50800" rIns="50800" bIns="50800"/>
          <a:lstStyle>
            <a:lvl1pPr defTabSz="584200">
              <a:defRPr sz="2400">
                <a:uFillTx/>
                <a:latin typeface="+mj-lt"/>
                <a:ea typeface="+mj-ea"/>
                <a:cs typeface="+mj-cs"/>
                <a:sym typeface="Gill Sans"/>
              </a:defRPr>
            </a:lvl1pPr>
          </a:lstStyle>
          <a:p>
            <a:pPr/>
            <a:r>
              <a:t>Title Text</a:t>
            </a:r>
          </a:p>
        </p:txBody>
      </p:sp>
      <p:sp>
        <p:nvSpPr>
          <p:cNvPr id="64" name="Body Level One…"/>
          <p:cNvSpPr txBox="1"/>
          <p:nvPr>
            <p:ph type="body" idx="1"/>
          </p:nvPr>
        </p:nvSpPr>
        <p:spPr>
          <a:xfrm>
            <a:off x="6553200" y="1003300"/>
            <a:ext cx="6134100" cy="8534400"/>
          </a:xfrm>
          <a:prstGeom prst="rect">
            <a:avLst/>
          </a:prstGeom>
        </p:spPr>
        <p:txBody>
          <a:bodyPr lIns="50800" tIns="50800" rIns="50800" bIns="50800"/>
          <a:lstStyle>
            <a:lvl1pPr marL="812120" indent="-494620" defTabSz="584200">
              <a:spcBef>
                <a:spcPts val="3800"/>
              </a:spcBef>
              <a:buClrTx/>
              <a:buSzPct val="171000"/>
              <a:defRPr sz="2400">
                <a:uFillTx/>
                <a:latin typeface="+mj-lt"/>
                <a:ea typeface="+mj-ea"/>
                <a:cs typeface="+mj-cs"/>
                <a:sym typeface="Gill Sans"/>
              </a:defRPr>
            </a:lvl1pPr>
            <a:lvl2pPr marL="1256620" indent="-494620" defTabSz="584200">
              <a:spcBef>
                <a:spcPts val="3800"/>
              </a:spcBef>
              <a:buClrTx/>
              <a:buSzPct val="171000"/>
              <a:buChar char="•"/>
              <a:defRPr sz="2400">
                <a:uFillTx/>
                <a:latin typeface="+mj-lt"/>
                <a:ea typeface="+mj-ea"/>
                <a:cs typeface="+mj-cs"/>
                <a:sym typeface="Gill Sans"/>
              </a:defRPr>
            </a:lvl2pPr>
            <a:lvl3pPr marL="1701120" indent="-494620" defTabSz="584200">
              <a:spcBef>
                <a:spcPts val="3800"/>
              </a:spcBef>
              <a:buClrTx/>
              <a:buSzPct val="171000"/>
              <a:defRPr sz="1800">
                <a:uFillTx/>
                <a:latin typeface="+mj-lt"/>
                <a:ea typeface="+mj-ea"/>
                <a:cs typeface="+mj-cs"/>
                <a:sym typeface="Gill Sans"/>
              </a:defRPr>
            </a:lvl3pPr>
            <a:lvl4pPr marL="2145620" indent="-494620" defTabSz="584200">
              <a:spcBef>
                <a:spcPts val="3800"/>
              </a:spcBef>
              <a:buClrTx/>
              <a:buSzPct val="171000"/>
              <a:buChar char="•"/>
              <a:defRPr sz="1800">
                <a:uFillTx/>
                <a:latin typeface="+mj-lt"/>
                <a:ea typeface="+mj-ea"/>
                <a:cs typeface="+mj-cs"/>
                <a:sym typeface="Gill Sans"/>
              </a:defRPr>
            </a:lvl4pPr>
            <a:lvl5pPr marL="2590120" indent="-494620" defTabSz="584200">
              <a:spcBef>
                <a:spcPts val="3800"/>
              </a:spcBef>
              <a:buClrTx/>
              <a:buSzPct val="171000"/>
              <a:buChar char="•"/>
              <a:defRPr sz="1800">
                <a:uFillTx/>
                <a:latin typeface="+mj-lt"/>
                <a:ea typeface="+mj-ea"/>
                <a:cs typeface="+mj-c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65" name="Slide Number"/>
          <p:cNvSpPr txBox="1"/>
          <p:nvPr>
            <p:ph type="sldNum" sz="quarter" idx="2"/>
          </p:nvPr>
        </p:nvSpPr>
        <p:spPr>
          <a:xfrm>
            <a:off x="6324600" y="9258300"/>
            <a:ext cx="342900" cy="368300"/>
          </a:xfrm>
          <a:prstGeom prst="rect">
            <a:avLst/>
          </a:prstGeom>
        </p:spPr>
        <p:txBody>
          <a:bodyPr lIns="50800" tIns="50800" rIns="50800" bIns="50800"/>
          <a:lstStyle>
            <a:lvl1pPr algn="ctr" defTabSz="584200">
              <a:defRPr>
                <a:solidFill>
                  <a:srgbClr val="FFFFFF"/>
                </a:solidFill>
                <a:uFillTx/>
                <a:latin typeface="+mj-lt"/>
                <a:ea typeface="+mj-ea"/>
                <a:cs typeface="+mj-c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and Content">
    <p:spTree>
      <p:nvGrpSpPr>
        <p:cNvPr id="1" name=""/>
        <p:cNvGrpSpPr/>
        <p:nvPr/>
      </p:nvGrpSpPr>
      <p:grpSpPr>
        <a:xfrm>
          <a:off x="0" y="0"/>
          <a:ext cx="0" cy="0"/>
          <a:chOff x="0" y="0"/>
          <a:chExt cx="0" cy="0"/>
        </a:xfrm>
      </p:grpSpPr>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 Title and Content copy">
    <p:spTree>
      <p:nvGrpSpPr>
        <p:cNvPr id="1" name=""/>
        <p:cNvGrpSpPr/>
        <p:nvPr/>
      </p:nvGrpSpPr>
      <p:grpSpPr>
        <a:xfrm>
          <a:off x="0" y="0"/>
          <a:ext cx="0" cy="0"/>
          <a:chOff x="0" y="0"/>
          <a:chExt cx="0" cy="0"/>
        </a:xfrm>
      </p:grpSpPr>
      <p:sp>
        <p:nvSpPr>
          <p:cNvPr id="81" name="Title Text"/>
          <p:cNvSpPr txBox="1"/>
          <p:nvPr>
            <p:ph type="title"/>
          </p:nvPr>
        </p:nvSpPr>
        <p:spPr>
          <a:prstGeom prst="rect">
            <a:avLst/>
          </a:prstGeom>
        </p:spPr>
        <p:txBody>
          <a:bodyPr/>
          <a:lstStyle/>
          <a:p>
            <a:pPr/>
            <a:r>
              <a:t>Title Text</a:t>
            </a:r>
          </a:p>
        </p:txBody>
      </p:sp>
      <p:sp>
        <p:nvSpPr>
          <p:cNvPr id="8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647700" y="0"/>
            <a:ext cx="11595100" cy="1088717"/>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3" name="Body Level One…"/>
          <p:cNvSpPr txBox="1"/>
          <p:nvPr>
            <p:ph type="body" idx="1"/>
          </p:nvPr>
        </p:nvSpPr>
        <p:spPr>
          <a:xfrm>
            <a:off x="647700" y="1625600"/>
            <a:ext cx="11709400" cy="8128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2pPr marL="742950" indent="-285750">
              <a:spcBef>
                <a:spcPts val="600"/>
              </a:spcBef>
              <a:buChar char="–"/>
              <a:defRPr sz="2800"/>
            </a:lvl2pPr>
            <a:lvl3pPr marL="1143000" indent="-228600">
              <a:spcBef>
                <a:spcPts val="600"/>
              </a:spcBef>
              <a:defRPr sz="2400"/>
            </a:lvl3pPr>
            <a:lvl4pPr marL="1600200" indent="-228600">
              <a:spcBef>
                <a:spcPts val="500"/>
              </a:spcBef>
              <a:buChar char="–"/>
              <a:defRPr sz="2200"/>
            </a:lvl4pPr>
            <a:lvl5pPr marL="2057400" indent="-228600">
              <a:spcBef>
                <a:spcPts val="500"/>
              </a:spcBef>
              <a:buChar char="»"/>
              <a:defRPr sz="2200"/>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709400" y="9156700"/>
            <a:ext cx="317500" cy="368300"/>
          </a:xfrm>
          <a:prstGeom prst="rect">
            <a:avLst/>
          </a:prstGeom>
          <a:ln w="12700">
            <a:miter lim="400000"/>
          </a:ln>
        </p:spPr>
        <p:txBody>
          <a:bodyPr wrap="none" lIns="38100" tIns="38100" rIns="38100" bIns="38100">
            <a:spAutoFit/>
          </a:bodyPr>
          <a:lstStyle>
            <a:lvl1pPr algn="r" defTabSz="647700">
              <a:defRPr sz="1800">
                <a:uFill>
                  <a:solidFill>
                    <a:srgbClr val="000000"/>
                  </a:solidFill>
                </a:uFill>
                <a:latin typeface="Times Roman"/>
                <a:ea typeface="Times Roman"/>
                <a:cs typeface="Times Roman"/>
                <a:sym typeface="Times Roman"/>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1pPr>
      <a:lvl2pPr marL="0" marR="0" indent="22860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2pPr>
      <a:lvl3pPr marL="0" marR="0" indent="45720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3pPr>
      <a:lvl4pPr marL="0" marR="0" indent="68580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4pPr>
      <a:lvl5pPr marL="0" marR="0" indent="91440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5pPr>
      <a:lvl6pPr marL="0" marR="0" indent="114300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6pPr>
      <a:lvl7pPr marL="0" marR="0" indent="137160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7pPr>
      <a:lvl8pPr marL="0" marR="0" indent="160020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8pPr>
      <a:lvl9pPr marL="0" marR="0" indent="1828800" algn="ctr" defTabSz="1295400" rtl="0" latinLnBrk="0">
        <a:lnSpc>
          <a:spcPct val="100000"/>
        </a:lnSpc>
        <a:spcBef>
          <a:spcPts val="0"/>
        </a:spcBef>
        <a:spcAft>
          <a:spcPts val="0"/>
        </a:spcAft>
        <a:buClrTx/>
        <a:buSzTx/>
        <a:buFontTx/>
        <a:buNone/>
        <a:tabLst/>
        <a:defRPr b="0" baseline="0" cap="none" i="0" spc="0" strike="noStrike" sz="3800" u="none">
          <a:solidFill>
            <a:srgbClr val="000000"/>
          </a:solidFill>
          <a:uFill>
            <a:solidFill>
              <a:srgbClr val="000000"/>
            </a:solidFill>
          </a:uFill>
          <a:latin typeface="+mn-lt"/>
          <a:ea typeface="+mn-ea"/>
          <a:cs typeface="+mn-cs"/>
          <a:sym typeface="Helvetica"/>
        </a:defRPr>
      </a:lvl9pPr>
    </p:titleStyle>
    <p:bodyStyle>
      <a:lvl1pPr marL="342900" marR="0" indent="-342900" algn="l" defTabSz="1295400" rtl="0" latinLnBrk="0">
        <a:lnSpc>
          <a:spcPct val="100000"/>
        </a:lnSpc>
        <a:spcBef>
          <a:spcPts val="800"/>
        </a:spcBef>
        <a:spcAft>
          <a:spcPts val="0"/>
        </a:spcAft>
        <a:buClr>
          <a:srgbClr val="000000"/>
        </a:buClr>
        <a:buSzPct val="100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1pPr>
      <a:lvl2pPr marL="804182" marR="0" indent="-346982" algn="l" defTabSz="1295400" rtl="0" latinLnBrk="0">
        <a:lnSpc>
          <a:spcPct val="100000"/>
        </a:lnSpc>
        <a:spcBef>
          <a:spcPts val="800"/>
        </a:spcBef>
        <a:spcAft>
          <a:spcPts val="0"/>
        </a:spcAft>
        <a:buClr>
          <a:srgbClr val="000000"/>
        </a:buClr>
        <a:buSzPct val="100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2pPr>
      <a:lvl3pPr marL="1238250" marR="0" indent="-323850" algn="l" defTabSz="1295400" rtl="0" latinLnBrk="0">
        <a:lnSpc>
          <a:spcPct val="100000"/>
        </a:lnSpc>
        <a:spcBef>
          <a:spcPts val="800"/>
        </a:spcBef>
        <a:spcAft>
          <a:spcPts val="0"/>
        </a:spcAft>
        <a:buClr>
          <a:srgbClr val="000000"/>
        </a:buClr>
        <a:buSzPct val="100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3pPr>
      <a:lvl4pPr marL="1724890" marR="0" indent="-353290" algn="l" defTabSz="1295400" rtl="0" latinLnBrk="0">
        <a:lnSpc>
          <a:spcPct val="100000"/>
        </a:lnSpc>
        <a:spcBef>
          <a:spcPts val="800"/>
        </a:spcBef>
        <a:spcAft>
          <a:spcPts val="0"/>
        </a:spcAft>
        <a:buClr>
          <a:srgbClr val="000000"/>
        </a:buClr>
        <a:buSzPct val="100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4pPr>
      <a:lvl5pPr marL="2182090" marR="0" indent="-353290" algn="l" defTabSz="1295400" rtl="0" latinLnBrk="0">
        <a:lnSpc>
          <a:spcPct val="100000"/>
        </a:lnSpc>
        <a:spcBef>
          <a:spcPts val="800"/>
        </a:spcBef>
        <a:spcAft>
          <a:spcPts val="0"/>
        </a:spcAft>
        <a:buClr>
          <a:srgbClr val="000000"/>
        </a:buClr>
        <a:buSzPct val="100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5pPr>
      <a:lvl6pPr marL="3334327" marR="0" indent="-883227" algn="l" defTabSz="1295400" rtl="0" latinLnBrk="0">
        <a:lnSpc>
          <a:spcPct val="100000"/>
        </a:lnSpc>
        <a:spcBef>
          <a:spcPts val="800"/>
        </a:spcBef>
        <a:spcAft>
          <a:spcPts val="0"/>
        </a:spcAft>
        <a:buClr>
          <a:srgbClr val="000000"/>
        </a:buClr>
        <a:buSzPct val="171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6pPr>
      <a:lvl7pPr marL="3689927" marR="0" indent="-883227" algn="l" defTabSz="1295400" rtl="0" latinLnBrk="0">
        <a:lnSpc>
          <a:spcPct val="100000"/>
        </a:lnSpc>
        <a:spcBef>
          <a:spcPts val="800"/>
        </a:spcBef>
        <a:spcAft>
          <a:spcPts val="0"/>
        </a:spcAft>
        <a:buClr>
          <a:srgbClr val="000000"/>
        </a:buClr>
        <a:buSzPct val="171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7pPr>
      <a:lvl8pPr marL="4045527" marR="0" indent="-883227" algn="l" defTabSz="1295400" rtl="0" latinLnBrk="0">
        <a:lnSpc>
          <a:spcPct val="100000"/>
        </a:lnSpc>
        <a:spcBef>
          <a:spcPts val="800"/>
        </a:spcBef>
        <a:spcAft>
          <a:spcPts val="0"/>
        </a:spcAft>
        <a:buClr>
          <a:srgbClr val="000000"/>
        </a:buClr>
        <a:buSzPct val="171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8pPr>
      <a:lvl9pPr marL="4401127" marR="0" indent="-883227" algn="l" defTabSz="1295400" rtl="0" latinLnBrk="0">
        <a:lnSpc>
          <a:spcPct val="100000"/>
        </a:lnSpc>
        <a:spcBef>
          <a:spcPts val="800"/>
        </a:spcBef>
        <a:spcAft>
          <a:spcPts val="0"/>
        </a:spcAft>
        <a:buClr>
          <a:srgbClr val="000000"/>
        </a:buClr>
        <a:buSzPct val="171000"/>
        <a:buFontTx/>
        <a:buChar char="•"/>
        <a:tabLst/>
        <a:defRPr b="0" baseline="0" cap="none" i="0" spc="0" strike="noStrike" sz="3400" u="none">
          <a:solidFill>
            <a:srgbClr val="000000"/>
          </a:solidFill>
          <a:uFill>
            <a:solidFill>
              <a:srgbClr val="000000"/>
            </a:solidFill>
          </a:uFill>
          <a:latin typeface="+mn-lt"/>
          <a:ea typeface="+mn-ea"/>
          <a:cs typeface="+mn-cs"/>
          <a:sym typeface="Helvetica"/>
        </a:defRPr>
      </a:lvl9pPr>
    </p:bodyStyle>
    <p:otherStyle>
      <a:lvl1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1pPr>
      <a:lvl2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2pPr>
      <a:lvl3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3pPr>
      <a:lvl4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4pPr>
      <a:lvl5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5pPr>
      <a:lvl6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6pPr>
      <a:lvl7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7pPr>
      <a:lvl8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8pPr>
      <a:lvl9pPr marL="0" marR="0" indent="0" algn="r" defTabSz="647700" latinLnBrk="0">
        <a:lnSpc>
          <a:spcPct val="100000"/>
        </a:lnSpc>
        <a:spcBef>
          <a:spcPts val="0"/>
        </a:spcBef>
        <a:spcAft>
          <a:spcPts val="0"/>
        </a:spcAft>
        <a:buClrTx/>
        <a:buSzTx/>
        <a:buFontTx/>
        <a:buNone/>
        <a:tabLst/>
        <a:defRPr b="0" baseline="0" cap="none" i="0" spc="0" strike="noStrike" sz="1800" u="none">
          <a:solidFill>
            <a:schemeClr val="tx1"/>
          </a:solidFill>
          <a:uFill>
            <a:solidFill>
              <a:srgbClr val="000000"/>
            </a:solidFill>
          </a:uFill>
          <a:latin typeface="+mn-lt"/>
          <a:ea typeface="+mn-ea"/>
          <a:cs typeface="+mn-cs"/>
          <a:sym typeface="Times Roman"/>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www.sciencedaily.com/releases/2009/07/090723113512.htm"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hyperlink" Target="http://www.euroot.eu/gallery/album1/"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t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BIS180L…"/>
          <p:cNvSpPr txBox="1"/>
          <p:nvPr>
            <p:ph type="ctrTitle"/>
          </p:nvPr>
        </p:nvSpPr>
        <p:spPr>
          <a:prstGeom prst="rect">
            <a:avLst/>
          </a:prstGeom>
        </p:spPr>
        <p:txBody>
          <a:bodyPr/>
          <a:lstStyle/>
          <a:p>
            <a:pPr/>
            <a:r>
              <a:t>BIS180L</a:t>
            </a:r>
          </a:p>
          <a:p>
            <a:pPr/>
            <a:r>
              <a:t>Rice Diversity Lab</a:t>
            </a:r>
          </a:p>
        </p:txBody>
      </p:sp>
      <p:sp>
        <p:nvSpPr>
          <p:cNvPr id="111" name="Professor MALOOF"/>
          <p:cNvSpPr txBox="1"/>
          <p:nvPr>
            <p:ph type="subTitle" sz="quarter" idx="1"/>
          </p:nvPr>
        </p:nvSpPr>
        <p:spPr>
          <a:xfrm>
            <a:off x="1270000" y="5035550"/>
            <a:ext cx="10464800" cy="1130300"/>
          </a:xfrm>
          <a:prstGeom prst="rect">
            <a:avLst/>
          </a:prstGeom>
        </p:spPr>
        <p:txBody>
          <a:bodyPr/>
          <a:lstStyle/>
          <a:p>
            <a:pPr/>
            <a:r>
              <a:t>Professor MALOOF</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ice Domestication"/>
          <p:cNvSpPr txBox="1"/>
          <p:nvPr>
            <p:ph type="title"/>
          </p:nvPr>
        </p:nvSpPr>
        <p:spPr>
          <a:prstGeom prst="rect">
            <a:avLst/>
          </a:prstGeom>
        </p:spPr>
        <p:txBody>
          <a:bodyPr/>
          <a:lstStyle/>
          <a:p>
            <a:pPr/>
            <a:r>
              <a:t>Rice Domestication</a:t>
            </a:r>
          </a:p>
        </p:txBody>
      </p:sp>
      <p:pic>
        <p:nvPicPr>
          <p:cNvPr id="141" name="droppedImage.tiff" descr="Four-panel composite image showing rice plant morphology: (a) golden rice panicle with grain heads, (b) row of rice seeds with dark hulls and long awns, (c) mature rice plants growing in field, (d) pile of hulled golden rice grains. Image credit: TRENDS in Genetics"/>
          <p:cNvPicPr>
            <a:picLocks noChangeAspect="1"/>
          </p:cNvPicPr>
          <p:nvPr/>
        </p:nvPicPr>
        <p:blipFill>
          <a:blip r:embed="rId2">
            <a:extLst/>
          </a:blip>
          <a:stretch>
            <a:fillRect/>
          </a:stretch>
        </p:blipFill>
        <p:spPr>
          <a:xfrm>
            <a:off x="5664200" y="889000"/>
            <a:ext cx="6680200" cy="8229600"/>
          </a:xfrm>
          <a:prstGeom prst="rect">
            <a:avLst/>
          </a:prstGeom>
          <a:ln w="12700">
            <a:miter lim="400000"/>
          </a:ln>
        </p:spPr>
      </p:pic>
      <p:sp>
        <p:nvSpPr>
          <p:cNvPr id="142" name="Kovak et al, Trends in Genetics, 2007"/>
          <p:cNvSpPr txBox="1"/>
          <p:nvPr/>
        </p:nvSpPr>
        <p:spPr>
          <a:xfrm>
            <a:off x="10549179" y="9404350"/>
            <a:ext cx="2360787"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a:latin typeface="+mj-lt"/>
                <a:ea typeface="+mj-ea"/>
                <a:cs typeface="+mj-cs"/>
                <a:sym typeface="Gill Sans"/>
              </a:defRPr>
            </a:lvl1pPr>
          </a:lstStyle>
          <a:p>
            <a:pPr/>
            <a:r>
              <a:t>Kovak et al, Trends in Genetics, 2007</a:t>
            </a:r>
          </a:p>
        </p:txBody>
      </p:sp>
      <p:sp>
        <p:nvSpPr>
          <p:cNvPr id="143" name="Rice progenitor:…"/>
          <p:cNvSpPr txBox="1"/>
          <p:nvPr/>
        </p:nvSpPr>
        <p:spPr>
          <a:xfrm>
            <a:off x="1118722" y="1854200"/>
            <a:ext cx="4546601" cy="1333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200">
                <a:latin typeface="+mj-lt"/>
                <a:ea typeface="+mj-ea"/>
                <a:cs typeface="+mj-cs"/>
                <a:sym typeface="Gill Sans"/>
              </a:defRPr>
            </a:pPr>
            <a:r>
              <a:t>Rice progenitor:</a:t>
            </a:r>
          </a:p>
          <a:p>
            <a:pPr algn="ctr" defTabSz="584200">
              <a:defRPr i="1" sz="4200">
                <a:latin typeface="+mj-lt"/>
                <a:ea typeface="+mj-ea"/>
                <a:cs typeface="+mj-cs"/>
                <a:sym typeface="Gill Sans"/>
              </a:defRPr>
            </a:pPr>
            <a:r>
              <a:t>Oryza rufipogon</a:t>
            </a:r>
          </a:p>
        </p:txBody>
      </p:sp>
      <p:sp>
        <p:nvSpPr>
          <p:cNvPr id="144" name="Domesticated rice…"/>
          <p:cNvSpPr txBox="1"/>
          <p:nvPr/>
        </p:nvSpPr>
        <p:spPr>
          <a:xfrm>
            <a:off x="1117600" y="6045200"/>
            <a:ext cx="4546600" cy="1333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sz="4200">
                <a:latin typeface="+mj-lt"/>
                <a:ea typeface="+mj-ea"/>
                <a:cs typeface="+mj-cs"/>
                <a:sym typeface="Gill Sans"/>
              </a:defRPr>
            </a:pPr>
            <a:r>
              <a:t>Domesticated rice</a:t>
            </a:r>
          </a:p>
          <a:p>
            <a:pPr algn="ctr" defTabSz="584200">
              <a:defRPr i="1" sz="4200">
                <a:latin typeface="+mj-lt"/>
                <a:ea typeface="+mj-ea"/>
                <a:cs typeface="+mj-cs"/>
                <a:sym typeface="Gill Sans"/>
              </a:defRPr>
            </a:pPr>
            <a:r>
              <a:t>Oryza sativa</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Rice Diversity"/>
          <p:cNvSpPr txBox="1"/>
          <p:nvPr>
            <p:ph type="title"/>
          </p:nvPr>
        </p:nvSpPr>
        <p:spPr>
          <a:prstGeom prst="rect">
            <a:avLst/>
          </a:prstGeom>
        </p:spPr>
        <p:txBody>
          <a:bodyPr/>
          <a:lstStyle/>
          <a:p>
            <a:pPr/>
            <a:r>
              <a:t>Rice Diversity</a:t>
            </a:r>
          </a:p>
        </p:txBody>
      </p:sp>
      <p:sp>
        <p:nvSpPr>
          <p:cNvPr id="147" name="Two main sub populations: Indica and Japonica…"/>
          <p:cNvSpPr txBox="1"/>
          <p:nvPr>
            <p:ph type="body" idx="1"/>
          </p:nvPr>
        </p:nvSpPr>
        <p:spPr>
          <a:xfrm>
            <a:off x="254000" y="901700"/>
            <a:ext cx="12420600" cy="8724900"/>
          </a:xfrm>
          <a:prstGeom prst="rect">
            <a:avLst/>
          </a:prstGeom>
        </p:spPr>
        <p:txBody>
          <a:bodyPr/>
          <a:lstStyle/>
          <a:p>
            <a:pPr/>
            <a:r>
              <a:t>Two main sub populations: </a:t>
            </a:r>
            <a:r>
              <a:rPr i="1"/>
              <a:t>Indica</a:t>
            </a:r>
            <a:r>
              <a:t> and </a:t>
            </a:r>
            <a:r>
              <a:rPr i="1"/>
              <a:t>Japonica</a:t>
            </a:r>
          </a:p>
          <a:p>
            <a:pPr lvl="1"/>
            <a:r>
              <a:t>Thought to have been domesticated independently from </a:t>
            </a:r>
            <a:r>
              <a:rPr i="1"/>
              <a:t>rufipogon</a:t>
            </a:r>
            <a:endParaRPr i="1"/>
          </a:p>
          <a:p>
            <a:pPr lvl="1"/>
            <a:r>
              <a:t>Estimated divergence time: 100,000 years ago or more.</a:t>
            </a:r>
          </a:p>
          <a:p>
            <a:pPr>
              <a:defRPr i="1"/>
            </a:pPr>
            <a:r>
              <a:t>Indica</a:t>
            </a:r>
          </a:p>
          <a:p>
            <a:pPr lvl="1"/>
            <a:r>
              <a:t>Grown in lowland tropical areas</a:t>
            </a:r>
          </a:p>
          <a:p>
            <a:pPr lvl="1"/>
            <a:r>
              <a:t>S. and S.E.  Asia and China</a:t>
            </a:r>
          </a:p>
          <a:p>
            <a:pPr lvl="1"/>
            <a:r>
              <a:t>Further subdivided into </a:t>
            </a:r>
            <a:r>
              <a:rPr i="1"/>
              <a:t>indica </a:t>
            </a:r>
            <a:r>
              <a:t>and </a:t>
            </a:r>
            <a:r>
              <a:rPr i="1"/>
              <a:t>aus</a:t>
            </a:r>
            <a:endParaRPr i="1"/>
          </a:p>
          <a:p>
            <a:pPr/>
            <a:r>
              <a:rPr i="1"/>
              <a:t>Japonica</a:t>
            </a:r>
            <a:endParaRPr i="1"/>
          </a:p>
          <a:p>
            <a:pPr lvl="1"/>
            <a:r>
              <a:t>Grown in lowland and high-elevation upland areas of tropical SE Asia</a:t>
            </a:r>
          </a:p>
          <a:p>
            <a:pPr lvl="1"/>
            <a:r>
              <a:t>Also grown in colder temperate climates including NE Asia, Europe, Western US. Chile,  Australia</a:t>
            </a:r>
          </a:p>
          <a:p>
            <a:pPr lvl="1"/>
            <a:r>
              <a:t>Subdivided into </a:t>
            </a:r>
            <a:r>
              <a:rPr i="1"/>
              <a:t>tropical japonica</a:t>
            </a:r>
            <a:r>
              <a:t>, </a:t>
            </a:r>
            <a:r>
              <a:rPr i="1"/>
              <a:t>temperate japonica,</a:t>
            </a:r>
            <a:r>
              <a:t> and </a:t>
            </a:r>
            <a:r>
              <a:rPr i="1"/>
              <a:t>aromatic</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47">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47">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47">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47">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47">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4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47">
                                            <p:txEl>
                                              <p:pRg st="7" end="7"/>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147">
                                            <p:txEl>
                                              <p:pRg st="8" end="8"/>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147">
                                            <p:txEl>
                                              <p:pRg st="9" end="9"/>
                                            </p:txEl>
                                          </p:spTgt>
                                        </p:tgtEl>
                                        <p:attrNameLst>
                                          <p:attrName>style.visibility</p:attrName>
                                        </p:attrNameLst>
                                      </p:cBhvr>
                                      <p:to>
                                        <p:strVal val="visible"/>
                                      </p:to>
                                    </p:set>
                                  </p:childTnLst>
                                </p:cTn>
                              </p:par>
                              <p:par>
                                <p:cTn id="31" presetClass="entr" nodeType="withEffect" presetSubtype="0" presetID="1" grpId="1" fill="hold">
                                  <p:stCondLst>
                                    <p:cond delay="0"/>
                                  </p:stCondLst>
                                  <p:iterate type="el" backwards="0">
                                    <p:tmAbs val="0"/>
                                  </p:iterate>
                                  <p:childTnLst>
                                    <p:set>
                                      <p:cBhvr>
                                        <p:cTn id="32" fill="hold"/>
                                        <p:tgtEl>
                                          <p:spTgt spid="147">
                                            <p:txEl>
                                              <p:pRg st="10" end="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47"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9" name="droppedImage.tiff" descr="Artistic arrangement of rice grains displaying phenotypic diversity in color, showing white, golden yellow, and brown grains arranged in a swirling pattern demonstrating natural variation in rice pericarp color"/>
          <p:cNvPicPr>
            <a:picLocks noChangeAspect="1"/>
          </p:cNvPicPr>
          <p:nvPr/>
        </p:nvPicPr>
        <p:blipFill>
          <a:blip r:embed="rId2">
            <a:extLst/>
          </a:blip>
          <a:stretch>
            <a:fillRect/>
          </a:stretch>
        </p:blipFill>
        <p:spPr>
          <a:xfrm>
            <a:off x="7997874" y="4746674"/>
            <a:ext cx="5006926" cy="5006926"/>
          </a:xfrm>
          <a:prstGeom prst="rect">
            <a:avLst/>
          </a:prstGeom>
          <a:ln w="12700">
            <a:miter lim="400000"/>
          </a:ln>
        </p:spPr>
      </p:pic>
      <p:sp>
        <p:nvSpPr>
          <p:cNvPr id="150" name="Using natural variation for rice improvement"/>
          <p:cNvSpPr txBox="1"/>
          <p:nvPr>
            <p:ph type="title"/>
          </p:nvPr>
        </p:nvSpPr>
        <p:spPr>
          <a:prstGeom prst="rect">
            <a:avLst/>
          </a:prstGeom>
        </p:spPr>
        <p:txBody>
          <a:bodyPr/>
          <a:lstStyle/>
          <a:p>
            <a:pPr/>
            <a:r>
              <a:t>Using natural variation for rice improvement	</a:t>
            </a:r>
          </a:p>
        </p:txBody>
      </p:sp>
      <p:sp>
        <p:nvSpPr>
          <p:cNvPr id="151" name="Urgent need for crop improvement:…"/>
          <p:cNvSpPr txBox="1"/>
          <p:nvPr>
            <p:ph type="body" idx="1"/>
          </p:nvPr>
        </p:nvSpPr>
        <p:spPr>
          <a:prstGeom prst="rect">
            <a:avLst/>
          </a:prstGeom>
        </p:spPr>
        <p:txBody>
          <a:bodyPr/>
          <a:lstStyle/>
          <a:p>
            <a:pPr/>
            <a:r>
              <a:t>Urgent need for crop improvement:</a:t>
            </a:r>
          </a:p>
          <a:p>
            <a:pPr lvl="1"/>
            <a:r>
              <a:t>World population expected to grow to 9,000,000,000 by 2050</a:t>
            </a:r>
          </a:p>
          <a:p>
            <a:pPr lvl="1"/>
            <a:r>
              <a:t>Climate change and increasing unpredictability will reduce yield</a:t>
            </a:r>
          </a:p>
          <a:p>
            <a:pPr lvl="1"/>
            <a:r>
              <a:t>Increasing demand for meat and biofuels put further strains on agriculture</a:t>
            </a:r>
          </a:p>
          <a:p>
            <a:pPr/>
          </a:p>
          <a:p>
            <a:pPr/>
            <a:r>
              <a:t>One path forward is to use the natural genetic diversity (“natural variation”) already present in rice</a:t>
            </a:r>
          </a:p>
          <a:p>
            <a:pPr lvl="1"/>
            <a:r>
              <a:t>120,000 different rice strains have been deposited in seed banks</a:t>
            </a:r>
          </a:p>
          <a:p>
            <a:pPr lvl="1"/>
            <a:r>
              <a:t>These harbor different genetic variants</a:t>
            </a:r>
          </a:p>
          <a:p>
            <a:pPr lvl="2"/>
            <a:r>
              <a:t>Many are just random</a:t>
            </a:r>
          </a:p>
          <a:p>
            <a:pPr lvl="2"/>
            <a:r>
              <a:t>some provide adaptation to specific environments/stresses</a:t>
            </a:r>
          </a:p>
          <a:p>
            <a:pPr lvl="3"/>
            <a:r>
              <a:t>drought, flooding, heat, pathogens, etc</a:t>
            </a:r>
          </a:p>
          <a:p>
            <a:pPr lvl="2"/>
            <a:r>
              <a:t>some determine specific grain characteristics of consumer interest</a:t>
            </a:r>
          </a:p>
          <a:p>
            <a:pPr lvl="3"/>
            <a:r>
              <a:t>stickiness</a:t>
            </a:r>
          </a:p>
          <a:p>
            <a:pPr lvl="3"/>
            <a:r>
              <a:t>grain length</a:t>
            </a:r>
          </a:p>
          <a:p>
            <a:pPr lvl="3"/>
            <a:r>
              <a:t>aromatic (basmati, jasmine)</a:t>
            </a:r>
          </a:p>
          <a:p>
            <a:pPr lvl="3"/>
            <a:r>
              <a:t>color</a:t>
            </a:r>
          </a:p>
          <a:p>
            <a:pPr/>
            <a:r>
              <a:t>Identify genes or genomic locations of variants</a:t>
            </a:r>
          </a:p>
          <a:p>
            <a:pPr lvl="1"/>
            <a:r>
              <a:t>Why?</a:t>
            </a:r>
          </a:p>
        </p:txBody>
      </p:sp>
      <p:sp>
        <p:nvSpPr>
          <p:cNvPr id="152" name="Science Daily and IRRI…"/>
          <p:cNvSpPr txBox="1"/>
          <p:nvPr/>
        </p:nvSpPr>
        <p:spPr>
          <a:xfrm>
            <a:off x="8504057" y="9277350"/>
            <a:ext cx="4165031" cy="457200"/>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a:latin typeface="+mj-lt"/>
                <a:ea typeface="+mj-ea"/>
                <a:cs typeface="+mj-cs"/>
                <a:sym typeface="Gill Sans"/>
              </a:defRPr>
            </a:pPr>
            <a:r>
              <a:t>Science Daily and IRRI</a:t>
            </a:r>
          </a:p>
          <a:p>
            <a:pPr algn="ctr" defTabSz="584200">
              <a:defRPr>
                <a:latin typeface="+mj-lt"/>
                <a:ea typeface="+mj-ea"/>
                <a:cs typeface="+mj-cs"/>
                <a:sym typeface="Gill Sans"/>
              </a:defRPr>
            </a:pPr>
            <a:r>
              <a:rPr u="sng">
                <a:hlinkClick r:id="rId3" invalidUrl="" action="" tgtFrame="" tooltip="" history="1" highlightClick="0" endSnd="0"/>
              </a:rPr>
              <a:t>http://www.sciencedaily.com/releases/2009/07/090723113512.htm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5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51">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51">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51">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51">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51">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151">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 fill="hold">
                                  <p:stCondLst>
                                    <p:cond delay="0"/>
                                  </p:stCondLst>
                                  <p:iterate type="el" backwards="0">
                                    <p:tmAbs val="0"/>
                                  </p:iterate>
                                  <p:childTnLst>
                                    <p:set>
                                      <p:cBhvr>
                                        <p:cTn id="52" fill="hold"/>
                                        <p:tgtEl>
                                          <p:spTgt spid="151">
                                            <p:txEl>
                                              <p:pRg st="11" end="11"/>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 fill="hold">
                                  <p:stCondLst>
                                    <p:cond delay="0"/>
                                  </p:stCondLst>
                                  <p:iterate type="el" backwards="0">
                                    <p:tmAbs val="0"/>
                                  </p:iterate>
                                  <p:childTnLst>
                                    <p:set>
                                      <p:cBhvr>
                                        <p:cTn id="56" fill="hold"/>
                                        <p:tgtEl>
                                          <p:spTgt spid="151">
                                            <p:txEl>
                                              <p:pRg st="12" end="1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Class="entr" nodeType="clickEffect" presetSubtype="0" presetID="1" grpId="1" fill="hold">
                                  <p:stCondLst>
                                    <p:cond delay="0"/>
                                  </p:stCondLst>
                                  <p:iterate type="el" backwards="0">
                                    <p:tmAbs val="0"/>
                                  </p:iterate>
                                  <p:childTnLst>
                                    <p:set>
                                      <p:cBhvr>
                                        <p:cTn id="60" fill="hold"/>
                                        <p:tgtEl>
                                          <p:spTgt spid="151">
                                            <p:txEl>
                                              <p:pRg st="13" end="1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 fill="hold">
                                  <p:stCondLst>
                                    <p:cond delay="0"/>
                                  </p:stCondLst>
                                  <p:iterate type="el" backwards="0">
                                    <p:tmAbs val="0"/>
                                  </p:iterate>
                                  <p:childTnLst>
                                    <p:set>
                                      <p:cBhvr>
                                        <p:cTn id="64" fill="hold"/>
                                        <p:tgtEl>
                                          <p:spTgt spid="151">
                                            <p:txEl>
                                              <p:pRg st="14" end="1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entr" nodeType="clickEffect" presetSubtype="0" presetID="1" grpId="1" fill="hold">
                                  <p:stCondLst>
                                    <p:cond delay="0"/>
                                  </p:stCondLst>
                                  <p:iterate type="el" backwards="0">
                                    <p:tmAbs val="0"/>
                                  </p:iterate>
                                  <p:childTnLst>
                                    <p:set>
                                      <p:cBhvr>
                                        <p:cTn id="68" fill="hold"/>
                                        <p:tgtEl>
                                          <p:spTgt spid="151">
                                            <p:txEl>
                                              <p:pRg st="15" end="15"/>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0" presetID="1" grpId="1" fill="hold">
                                  <p:stCondLst>
                                    <p:cond delay="0"/>
                                  </p:stCondLst>
                                  <p:iterate type="el" backwards="0">
                                    <p:tmAbs val="0"/>
                                  </p:iterate>
                                  <p:childTnLst>
                                    <p:set>
                                      <p:cBhvr>
                                        <p:cTn id="72" fill="hold"/>
                                        <p:tgtEl>
                                          <p:spTgt spid="151">
                                            <p:txEl>
                                              <p:pRg st="16" end="1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0" presetID="1" grpId="1" fill="hold">
                                  <p:stCondLst>
                                    <p:cond delay="0"/>
                                  </p:stCondLst>
                                  <p:iterate type="el" backwards="0">
                                    <p:tmAbs val="0"/>
                                  </p:iterate>
                                  <p:childTnLst>
                                    <p:set>
                                      <p:cBhvr>
                                        <p:cTn id="76" fill="hold"/>
                                        <p:tgtEl>
                                          <p:spTgt spid="151">
                                            <p:txEl>
                                              <p:pRg st="17" end="1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1"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We will focus on root traits"/>
          <p:cNvSpPr txBox="1"/>
          <p:nvPr>
            <p:ph type="title"/>
          </p:nvPr>
        </p:nvSpPr>
        <p:spPr>
          <a:prstGeom prst="rect">
            <a:avLst/>
          </a:prstGeom>
        </p:spPr>
        <p:txBody>
          <a:bodyPr/>
          <a:lstStyle/>
          <a:p>
            <a:pPr/>
            <a:r>
              <a:t>We will focus on root traits</a:t>
            </a:r>
          </a:p>
        </p:txBody>
      </p:sp>
      <p:sp>
        <p:nvSpPr>
          <p:cNvPr id="155" name="Why Roots?"/>
          <p:cNvSpPr txBox="1"/>
          <p:nvPr>
            <p:ph type="body" idx="1"/>
          </p:nvPr>
        </p:nvSpPr>
        <p:spPr>
          <a:prstGeom prst="rect">
            <a:avLst/>
          </a:prstGeom>
        </p:spPr>
        <p:txBody>
          <a:bodyPr/>
          <a:lstStyle/>
          <a:p>
            <a:pPr/>
            <a:r>
              <a:t>Why Roots?</a:t>
            </a:r>
          </a:p>
        </p:txBody>
      </p:sp>
      <p:pic>
        <p:nvPicPr>
          <p:cNvPr id="156" name="droppedImage.tiff" descr="Rice root system architecture photographed against brown soil background, showing multiple white branching roots extending from the base of the plant, demonstrating root phenotypic diversity"/>
          <p:cNvPicPr>
            <a:picLocks noChangeAspect="1"/>
          </p:cNvPicPr>
          <p:nvPr/>
        </p:nvPicPr>
        <p:blipFill>
          <a:blip r:embed="rId2">
            <a:extLst/>
          </a:blip>
          <a:stretch>
            <a:fillRect/>
          </a:stretch>
        </p:blipFill>
        <p:spPr>
          <a:xfrm>
            <a:off x="5956300" y="618604"/>
            <a:ext cx="6591300" cy="8779396"/>
          </a:xfrm>
          <a:prstGeom prst="rect">
            <a:avLst/>
          </a:prstGeom>
          <a:ln w="12700">
            <a:miter lim="400000"/>
          </a:ln>
        </p:spPr>
      </p:pic>
      <p:sp>
        <p:nvSpPr>
          <p:cNvPr id="157" name="EU Root/Adam Price.  http://www.euroot.eu/gallery/album1/"/>
          <p:cNvSpPr txBox="1"/>
          <p:nvPr/>
        </p:nvSpPr>
        <p:spPr>
          <a:xfrm>
            <a:off x="8116422" y="9099550"/>
            <a:ext cx="3949701" cy="279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ctr" defTabSz="584200">
              <a:defRPr>
                <a:solidFill>
                  <a:srgbClr val="FFFFFF"/>
                </a:solidFill>
                <a:latin typeface="+mj-lt"/>
                <a:ea typeface="+mj-ea"/>
                <a:cs typeface="+mj-cs"/>
                <a:sym typeface="Gill Sans"/>
              </a:defRPr>
            </a:pPr>
            <a:r>
              <a:t>EU Root/Adam Price.  </a:t>
            </a:r>
            <a:r>
              <a:rPr u="sng">
                <a:hlinkClick r:id="rId3" invalidUrl="" action="" tgtFrame="" tooltip="" history="1" highlightClick="0" endSnd="0"/>
              </a:rPr>
              <a:t>http://www.euroot.eu/gallery/album1/</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Root Aluminum Tolerance"/>
          <p:cNvSpPr txBox="1"/>
          <p:nvPr>
            <p:ph type="title"/>
          </p:nvPr>
        </p:nvSpPr>
        <p:spPr>
          <a:prstGeom prst="rect">
            <a:avLst/>
          </a:prstGeom>
        </p:spPr>
        <p:txBody>
          <a:bodyPr/>
          <a:lstStyle/>
          <a:p>
            <a:pPr/>
            <a:r>
              <a:t>Root Aluminum Tolerance</a:t>
            </a:r>
          </a:p>
        </p:txBody>
      </p:sp>
      <p:sp>
        <p:nvSpPr>
          <p:cNvPr id="160" name="Aluminum: Most abundant metal in earth’s crust.…"/>
          <p:cNvSpPr txBox="1"/>
          <p:nvPr>
            <p:ph type="body" idx="1"/>
          </p:nvPr>
        </p:nvSpPr>
        <p:spPr>
          <a:prstGeom prst="rect">
            <a:avLst/>
          </a:prstGeom>
        </p:spPr>
        <p:txBody>
          <a:bodyPr/>
          <a:lstStyle/>
          <a:p>
            <a:pPr/>
            <a:r>
              <a:t>Aluminum: Most abundant metal in earth’s crust.</a:t>
            </a:r>
          </a:p>
          <a:p>
            <a:pPr/>
            <a:r>
              <a:t>Solubilized under highly acidic soil conditions</a:t>
            </a:r>
          </a:p>
          <a:p>
            <a:pPr/>
            <a:r>
              <a:t>Toxic to plant roots</a:t>
            </a:r>
          </a:p>
          <a:p>
            <a:pPr/>
            <a:r>
              <a:t>Can we find variation in resistance to Aluminum among rice varieties?</a:t>
            </a:r>
          </a:p>
        </p:txBody>
      </p:sp>
      <p:pic>
        <p:nvPicPr>
          <p:cNvPr id="161" name="droppedImage.png" descr="Comparison of two rice seedlings displaying phenotypic variation in root architecture on black background. Left seedling shows more lateral roots and shorter primary root, while right seedling has longer primary root with fewer lateral branches"/>
          <p:cNvPicPr>
            <a:picLocks noChangeAspect="1"/>
          </p:cNvPicPr>
          <p:nvPr/>
        </p:nvPicPr>
        <p:blipFill>
          <a:blip r:embed="rId2">
            <a:extLst/>
          </a:blip>
          <a:stretch>
            <a:fillRect/>
          </a:stretch>
        </p:blipFill>
        <p:spPr>
          <a:xfrm>
            <a:off x="2398713" y="2908300"/>
            <a:ext cx="10631487" cy="6896100"/>
          </a:xfrm>
          <a:prstGeom prst="rect">
            <a:avLst/>
          </a:prstGeom>
          <a:ln w="12700">
            <a:miter lim="400000"/>
          </a:ln>
        </p:spPr>
      </p:pic>
      <p:sp>
        <p:nvSpPr>
          <p:cNvPr id="162" name="Famosa et al, Plant Phys., 2011"/>
          <p:cNvSpPr txBox="1"/>
          <p:nvPr/>
        </p:nvSpPr>
        <p:spPr>
          <a:xfrm>
            <a:off x="11066295" y="9328150"/>
            <a:ext cx="1961555" cy="279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a:solidFill>
                  <a:srgbClr val="FFFFFF"/>
                </a:solidFill>
                <a:latin typeface="+mj-lt"/>
                <a:ea typeface="+mj-ea"/>
                <a:cs typeface="+mj-cs"/>
                <a:sym typeface="Gill Sans"/>
              </a:defRPr>
            </a:lvl1pPr>
          </a:lstStyle>
          <a:p>
            <a:pPr/>
            <a:r>
              <a:t>Famosa et al, Plant Phys., 2011</a:t>
            </a:r>
          </a:p>
        </p:txBody>
      </p:sp>
      <p:sp>
        <p:nvSpPr>
          <p:cNvPr id="163" name="Control: no Al"/>
          <p:cNvSpPr txBox="1"/>
          <p:nvPr/>
        </p:nvSpPr>
        <p:spPr>
          <a:xfrm>
            <a:off x="3582894" y="3333750"/>
            <a:ext cx="1866157"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400">
                <a:solidFill>
                  <a:srgbClr val="FFFFFF"/>
                </a:solidFill>
                <a:latin typeface="+mj-lt"/>
                <a:ea typeface="+mj-ea"/>
                <a:cs typeface="+mj-cs"/>
                <a:sym typeface="Gill Sans"/>
              </a:defRPr>
            </a:lvl1pPr>
          </a:lstStyle>
          <a:p>
            <a:pPr/>
            <a:r>
              <a:t>Control: no Al</a:t>
            </a:r>
          </a:p>
        </p:txBody>
      </p:sp>
      <p:sp>
        <p:nvSpPr>
          <p:cNvPr id="164" name="+ Al"/>
          <p:cNvSpPr txBox="1"/>
          <p:nvPr/>
        </p:nvSpPr>
        <p:spPr>
          <a:xfrm>
            <a:off x="9819580" y="3340100"/>
            <a:ext cx="616596"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2400">
                <a:solidFill>
                  <a:srgbClr val="FFFFFF"/>
                </a:solidFill>
                <a:latin typeface="+mj-lt"/>
                <a:ea typeface="+mj-ea"/>
                <a:cs typeface="+mj-cs"/>
                <a:sym typeface="Gill Sans"/>
              </a:defRPr>
            </a:lvl1pPr>
          </a:lstStyle>
          <a:p>
            <a:pPr/>
            <a:r>
              <a:t>+ Al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tudy Design"/>
          <p:cNvSpPr txBox="1"/>
          <p:nvPr>
            <p:ph type="title"/>
          </p:nvPr>
        </p:nvSpPr>
        <p:spPr>
          <a:prstGeom prst="rect">
            <a:avLst/>
          </a:prstGeom>
        </p:spPr>
        <p:txBody>
          <a:bodyPr/>
          <a:lstStyle/>
          <a:p>
            <a:pPr/>
            <a:r>
              <a:t>Study Design</a:t>
            </a:r>
          </a:p>
        </p:txBody>
      </p:sp>
      <p:sp>
        <p:nvSpPr>
          <p:cNvPr id="167" name="413 Rice varieties from 82 countries…"/>
          <p:cNvSpPr txBox="1"/>
          <p:nvPr>
            <p:ph type="body" idx="1"/>
          </p:nvPr>
        </p:nvSpPr>
        <p:spPr>
          <a:prstGeom prst="rect">
            <a:avLst/>
          </a:prstGeom>
        </p:spPr>
        <p:txBody>
          <a:bodyPr/>
          <a:lstStyle/>
          <a:p>
            <a:pPr/>
            <a:r>
              <a:t>413 Rice varieties from 82 countries</a:t>
            </a:r>
          </a:p>
          <a:p>
            <a:pPr/>
            <a:r>
              <a:t>Phenotypes: </a:t>
            </a:r>
          </a:p>
          <a:p>
            <a:pPr lvl="1"/>
            <a:r>
              <a:t>Roots in control and Al+ conditions</a:t>
            </a:r>
          </a:p>
          <a:p>
            <a:pPr lvl="1"/>
            <a:r>
              <a:t>Grain length</a:t>
            </a:r>
          </a:p>
          <a:p>
            <a:pPr lvl="1"/>
            <a:r>
              <a:t>Amylose content</a:t>
            </a:r>
          </a:p>
          <a:p>
            <a:pPr lvl="1"/>
            <a:r>
              <a:t>Flowering time</a:t>
            </a:r>
          </a:p>
          <a:p>
            <a:pPr lvl="1"/>
            <a:r>
              <a:t>...</a:t>
            </a:r>
          </a:p>
          <a:p>
            <a:pPr/>
            <a:r>
              <a:t>Genotypes:</a:t>
            </a:r>
          </a:p>
          <a:p>
            <a:pPr lvl="1"/>
            <a:r>
              <a:t>Sequence 20 strains, find common SNPs</a:t>
            </a:r>
          </a:p>
          <a:p>
            <a:pPr lvl="1"/>
            <a:r>
              <a:t>Design Affymetrix “SNP chip”</a:t>
            </a:r>
          </a:p>
          <a:p>
            <a:pPr lvl="1"/>
            <a:r>
              <a:t>Assay 44,000 Single Nucleotide Polymorphisms on each of the 413 varieties</a:t>
            </a:r>
          </a:p>
          <a:p>
            <a:pPr lvl="1"/>
            <a:r>
              <a:t>Yields ~ 1 SNP per 10kb</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7">
                                            <p:txEl>
                                              <p:pRg st="1" end="1"/>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67">
                                            <p:txEl>
                                              <p:pRg st="2" end="2"/>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67">
                                            <p:txEl>
                                              <p:pRg st="3" end="3"/>
                                            </p:txEl>
                                          </p:spTgt>
                                        </p:tgtEl>
                                        <p:attrNameLst>
                                          <p:attrName>style.visibility</p:attrName>
                                        </p:attrNameLst>
                                      </p:cBhvr>
                                      <p:to>
                                        <p:strVal val="visible"/>
                                      </p:to>
                                    </p:set>
                                  </p:childTnLst>
                                </p:cTn>
                              </p:par>
                              <p:par>
                                <p:cTn id="17" presetClass="entr" nodeType="withEffect" presetSubtype="0" presetID="1" grpId="1" fill="hold">
                                  <p:stCondLst>
                                    <p:cond delay="0"/>
                                  </p:stCondLst>
                                  <p:iterate type="el" backwards="0">
                                    <p:tmAbs val="0"/>
                                  </p:iterate>
                                  <p:childTnLst>
                                    <p:set>
                                      <p:cBhvr>
                                        <p:cTn id="18" fill="hold"/>
                                        <p:tgtEl>
                                          <p:spTgt spid="167">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67">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6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67">
                                            <p:txEl>
                                              <p:pRg st="7" end="7"/>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167">
                                            <p:txEl>
                                              <p:pRg st="8" end="8"/>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167">
                                            <p:txEl>
                                              <p:pRg st="9" end="9"/>
                                            </p:txEl>
                                          </p:spTgt>
                                        </p:tgtEl>
                                        <p:attrNameLst>
                                          <p:attrName>style.visibility</p:attrName>
                                        </p:attrNameLst>
                                      </p:cBhvr>
                                      <p:to>
                                        <p:strVal val="visible"/>
                                      </p:to>
                                    </p:set>
                                  </p:childTnLst>
                                </p:cTn>
                              </p:par>
                              <p:par>
                                <p:cTn id="31" presetClass="entr" nodeType="withEffect" presetSubtype="0" presetID="1" grpId="1" fill="hold">
                                  <p:stCondLst>
                                    <p:cond delay="0"/>
                                  </p:stCondLst>
                                  <p:iterate type="el" backwards="0">
                                    <p:tmAbs val="0"/>
                                  </p:iterate>
                                  <p:childTnLst>
                                    <p:set>
                                      <p:cBhvr>
                                        <p:cTn id="32" fill="hold"/>
                                        <p:tgtEl>
                                          <p:spTgt spid="167">
                                            <p:txEl>
                                              <p:pRg st="10" end="10"/>
                                            </p:txEl>
                                          </p:spTgt>
                                        </p:tgtEl>
                                        <p:attrNameLst>
                                          <p:attrName>style.visibility</p:attrName>
                                        </p:attrNameLst>
                                      </p:cBhvr>
                                      <p:to>
                                        <p:strVal val="visible"/>
                                      </p:to>
                                    </p:set>
                                  </p:childTnLst>
                                </p:cTn>
                              </p:par>
                              <p:par>
                                <p:cTn id="33" presetClass="entr" nodeType="withEffect" presetSubtype="0" presetID="1" grpId="1" fill="hold">
                                  <p:stCondLst>
                                    <p:cond delay="0"/>
                                  </p:stCondLst>
                                  <p:iterate type="el" backwards="0">
                                    <p:tmAbs val="0"/>
                                  </p:iterate>
                                  <p:childTnLst>
                                    <p:set>
                                      <p:cBhvr>
                                        <p:cTn id="34" fill="hold"/>
                                        <p:tgtEl>
                                          <p:spTgt spid="167">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67"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69" name="hybridization-based genotyping"/>
          <p:cNvSpPr txBox="1"/>
          <p:nvPr>
            <p:ph type="title"/>
          </p:nvPr>
        </p:nvSpPr>
        <p:spPr>
          <a:xfrm>
            <a:off x="647700" y="0"/>
            <a:ext cx="11595100" cy="1140691"/>
          </a:xfrm>
          <a:prstGeom prst="rect">
            <a:avLst/>
          </a:prstGeom>
        </p:spPr>
        <p:txBody>
          <a:bodyPr/>
          <a:lstStyle/>
          <a:p>
            <a:pPr/>
            <a:r>
              <a:t>hybridization-based genotyping</a:t>
            </a:r>
          </a:p>
        </p:txBody>
      </p:sp>
      <p:sp>
        <p:nvSpPr>
          <p:cNvPr id="170" name="Create probes that hybridize to the different SNP alleles.…"/>
          <p:cNvSpPr txBox="1"/>
          <p:nvPr>
            <p:ph type="body" idx="1"/>
          </p:nvPr>
        </p:nvSpPr>
        <p:spPr>
          <a:prstGeom prst="rect">
            <a:avLst/>
          </a:prstGeom>
        </p:spPr>
        <p:txBody>
          <a:bodyPr/>
          <a:lstStyle/>
          <a:p>
            <a:pPr/>
            <a:r>
              <a:t>Create probes that hybridize to the different SNP alleles.</a:t>
            </a:r>
          </a:p>
          <a:p>
            <a:pPr/>
            <a:r>
              <a:t>Relies on better hybridization between DNA with a perfect match compared to a mismatch</a:t>
            </a:r>
          </a:p>
          <a:p>
            <a:pPr/>
            <a:r>
              <a:t>Goal: genotype to determine ATT</a:t>
            </a:r>
            <a:r>
              <a:rPr b="1"/>
              <a:t>C</a:t>
            </a:r>
            <a:r>
              <a:t>ATG vs ATT</a:t>
            </a:r>
            <a:r>
              <a:rPr b="1"/>
              <a:t>T</a:t>
            </a:r>
            <a:r>
              <a:t>ATG</a:t>
            </a:r>
          </a:p>
        </p:txBody>
      </p:sp>
      <p:pic>
        <p:nvPicPr>
          <p:cNvPr id="171" name="image5.png" descr="Diagram illustrating single nucleotide polymorphism (SNP) concept with four DNA sequence blocks (ATTGATG pattern). Different alleles at the polymorphic position are highlighted - some showing G (red) and others showing T or A (yellow) at the same genomic position"/>
          <p:cNvPicPr>
            <a:picLocks noChangeAspect="1"/>
          </p:cNvPicPr>
          <p:nvPr/>
        </p:nvPicPr>
        <p:blipFill>
          <a:blip r:embed="rId2">
            <a:extLst/>
          </a:blip>
          <a:stretch>
            <a:fillRect/>
          </a:stretch>
        </p:blipFill>
        <p:spPr>
          <a:xfrm>
            <a:off x="3593058" y="4054119"/>
            <a:ext cx="5399520" cy="5460620"/>
          </a:xfrm>
          <a:prstGeom prst="rect">
            <a:avLst/>
          </a:prstGeom>
          <a:ln w="12700"/>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73" name="hybridization based genotyping"/>
          <p:cNvSpPr txBox="1"/>
          <p:nvPr>
            <p:ph type="title"/>
          </p:nvPr>
        </p:nvSpPr>
        <p:spPr>
          <a:prstGeom prst="rect">
            <a:avLst/>
          </a:prstGeom>
        </p:spPr>
        <p:txBody>
          <a:bodyPr/>
          <a:lstStyle/>
          <a:p>
            <a:pPr/>
            <a:r>
              <a:t>hybridization based genotyping</a:t>
            </a:r>
          </a:p>
        </p:txBody>
      </p:sp>
      <p:sp>
        <p:nvSpPr>
          <p:cNvPr id="174" name="use a “chip” or microarray that has millions of different features.…"/>
          <p:cNvSpPr txBox="1"/>
          <p:nvPr>
            <p:ph type="body" idx="1"/>
          </p:nvPr>
        </p:nvSpPr>
        <p:spPr>
          <a:prstGeom prst="rect">
            <a:avLst/>
          </a:prstGeom>
        </p:spPr>
        <p:txBody>
          <a:bodyPr/>
          <a:lstStyle/>
          <a:p>
            <a:pPr/>
            <a:r>
              <a:t>use a “chip” or microarray that has millions of different features.</a:t>
            </a:r>
          </a:p>
          <a:p>
            <a:pPr/>
            <a:r>
              <a:t>each feature consists of many identical </a:t>
            </a:r>
            <a:r>
              <a:rPr u="sng"/>
              <a:t>oligonucleotides (oligos)</a:t>
            </a:r>
          </a:p>
          <a:p>
            <a:pPr/>
            <a:r>
              <a:t>millions of features =</a:t>
            </a:r>
          </a:p>
          <a:p>
            <a:pPr lvl="1" marL="1056639" indent="-408939">
              <a:buSzTx/>
              <a:buNone/>
            </a:pPr>
            <a:r>
              <a:t>millions of SNPs that can be</a:t>
            </a:r>
          </a:p>
          <a:p>
            <a:pPr lvl="1" marL="1056639" indent="-408939">
              <a:buSzTx/>
              <a:buNone/>
            </a:pPr>
            <a:r>
              <a:t>assayed at once.</a:t>
            </a:r>
          </a:p>
        </p:txBody>
      </p:sp>
      <p:pic>
        <p:nvPicPr>
          <p:cNvPr id="175" name="image6.png" descr="Three-dimensional diagram of a GeneChip Affymetrix microarray showing DNA probes arranged in one corner. Top shows the full array chip with millions of features possible. Bottom shows seven 3D blocks representing individual DNA probe sequences with bases labeled (A, T, G, C), some positions highlighted in red"/>
          <p:cNvPicPr>
            <a:picLocks noChangeAspect="1"/>
          </p:cNvPicPr>
          <p:nvPr/>
        </p:nvPicPr>
        <p:blipFill>
          <a:blip r:embed="rId2">
            <a:extLst/>
          </a:blip>
          <a:stretch>
            <a:fillRect/>
          </a:stretch>
        </p:blipFill>
        <p:spPr>
          <a:xfrm>
            <a:off x="6451600" y="3729270"/>
            <a:ext cx="5803900" cy="5523920"/>
          </a:xfrm>
          <a:prstGeom prst="rect">
            <a:avLst/>
          </a:prstGeom>
          <a:ln w="12700"/>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77" name="hybridization based genotyping"/>
          <p:cNvSpPr txBox="1"/>
          <p:nvPr>
            <p:ph type="title"/>
          </p:nvPr>
        </p:nvSpPr>
        <p:spPr>
          <a:prstGeom prst="rect">
            <a:avLst/>
          </a:prstGeom>
        </p:spPr>
        <p:txBody>
          <a:bodyPr/>
          <a:lstStyle/>
          <a:p>
            <a:pPr/>
            <a:r>
              <a:t>hybridization based genotyping</a:t>
            </a:r>
          </a:p>
        </p:txBody>
      </p:sp>
      <p:sp>
        <p:nvSpPr>
          <p:cNvPr id="178" name="purify DNA from individual to be genotyped…"/>
          <p:cNvSpPr txBox="1"/>
          <p:nvPr>
            <p:ph type="body" idx="1"/>
          </p:nvPr>
        </p:nvSpPr>
        <p:spPr>
          <a:prstGeom prst="rect">
            <a:avLst/>
          </a:prstGeom>
        </p:spPr>
        <p:txBody>
          <a:bodyPr/>
          <a:lstStyle/>
          <a:p>
            <a:pPr/>
            <a:r>
              <a:t>purify DNA from individual to be genotyped</a:t>
            </a:r>
          </a:p>
          <a:p>
            <a:pPr lvl="1"/>
            <a:r>
              <a:t>chop into small pieces</a:t>
            </a:r>
          </a:p>
          <a:p>
            <a:pPr lvl="1"/>
            <a:r>
              <a:t>label each piece with biotin</a:t>
            </a:r>
          </a:p>
          <a:p>
            <a:pPr lvl="2"/>
            <a:r>
              <a:t>(silver cup on slide)</a:t>
            </a:r>
          </a:p>
          <a:p>
            <a:pPr lvl="1"/>
            <a:r>
              <a:t>hybridize to chip</a:t>
            </a:r>
          </a:p>
        </p:txBody>
      </p:sp>
      <p:pic>
        <p:nvPicPr>
          <p:cNvPr id="179" name="image7.png" descr="Three-dimensional schematic of DNA probe hybridization on an Affymetrix microarray. Multiple DNA sequence blocks are shown with curved orange arrows indicating target DNA hybridizing to complementary probe sequences on the array surface. Polymorphic positions highlighted in red"/>
          <p:cNvPicPr>
            <a:picLocks noChangeAspect="1"/>
          </p:cNvPicPr>
          <p:nvPr/>
        </p:nvPicPr>
        <p:blipFill>
          <a:blip r:embed="rId2">
            <a:extLst/>
          </a:blip>
          <a:stretch>
            <a:fillRect/>
          </a:stretch>
        </p:blipFill>
        <p:spPr>
          <a:xfrm>
            <a:off x="6351268" y="2455859"/>
            <a:ext cx="6400060" cy="6457847"/>
          </a:xfrm>
          <a:prstGeom prst="rect">
            <a:avLst/>
          </a:prstGeom>
          <a:ln w="12700"/>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81" name="hybridization based genotyping"/>
          <p:cNvSpPr txBox="1"/>
          <p:nvPr>
            <p:ph type="title"/>
          </p:nvPr>
        </p:nvSpPr>
        <p:spPr>
          <a:prstGeom prst="rect">
            <a:avLst/>
          </a:prstGeom>
        </p:spPr>
        <p:txBody>
          <a:bodyPr/>
          <a:lstStyle/>
          <a:p>
            <a:pPr/>
            <a:r>
              <a:t>hybridization based genotyping</a:t>
            </a:r>
          </a:p>
        </p:txBody>
      </p:sp>
      <p:sp>
        <p:nvSpPr>
          <p:cNvPr id="182" name="create a feature for each possible allele…"/>
          <p:cNvSpPr txBox="1"/>
          <p:nvPr>
            <p:ph type="body" idx="1"/>
          </p:nvPr>
        </p:nvSpPr>
        <p:spPr>
          <a:prstGeom prst="rect">
            <a:avLst/>
          </a:prstGeom>
        </p:spPr>
        <p:txBody>
          <a:bodyPr/>
          <a:lstStyle/>
          <a:p>
            <a:pPr/>
            <a:r>
              <a:t>create a feature for each possible allele</a:t>
            </a:r>
          </a:p>
          <a:p>
            <a:pPr/>
            <a:r>
              <a:t>labeled DNA will preferentially hybridize to the exact matches</a:t>
            </a:r>
          </a:p>
          <a:p>
            <a:pPr/>
            <a:r>
              <a:t>add fluorescent-labeled streptavidin (binds to biotin)</a:t>
            </a:r>
          </a:p>
          <a:p>
            <a:pPr lvl="1"/>
            <a:r>
              <a:t>red ball in figure</a:t>
            </a:r>
          </a:p>
          <a:p>
            <a:pPr/>
            <a:r>
              <a:t>scan chip to determine which</a:t>
            </a:r>
          </a:p>
          <a:p>
            <a:pPr marL="482600" indent="-482600">
              <a:buSzTx/>
              <a:buNone/>
            </a:pPr>
            <a:r>
              <a:t>     features have labeled DNA</a:t>
            </a:r>
          </a:p>
          <a:p>
            <a:pPr/>
            <a:r>
              <a:t>What is the genotype of the</a:t>
            </a:r>
          </a:p>
          <a:p>
            <a:pPr marL="482600" indent="-482600">
              <a:buSzTx/>
              <a:buNone/>
            </a:pPr>
            <a:r>
              <a:t>    individual in this example?</a:t>
            </a:r>
          </a:p>
        </p:txBody>
      </p:sp>
      <p:pic>
        <p:nvPicPr>
          <p:cNvPr id="183" name="image8.png" descr="Diagram demonstrating SNP detection on a microarray chip. Shows DNA target sequences (left side blocks) hybridizing to the array surface (center) with different alleles detected. Mismatched bases are highlighted in red, and the array grid is shown in green"/>
          <p:cNvPicPr>
            <a:picLocks noChangeAspect="1"/>
          </p:cNvPicPr>
          <p:nvPr/>
        </p:nvPicPr>
        <p:blipFill>
          <a:blip r:embed="rId2">
            <a:extLst/>
          </a:blip>
          <a:stretch>
            <a:fillRect/>
          </a:stretch>
        </p:blipFill>
        <p:spPr>
          <a:xfrm>
            <a:off x="7013557" y="4322202"/>
            <a:ext cx="5991244" cy="5284730"/>
          </a:xfrm>
          <a:prstGeom prst="rect">
            <a:avLst/>
          </a:prstGeom>
          <a:ln w="12700"/>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Outline"/>
          <p:cNvSpPr txBox="1"/>
          <p:nvPr>
            <p:ph type="title"/>
          </p:nvPr>
        </p:nvSpPr>
        <p:spPr>
          <a:prstGeom prst="rect">
            <a:avLst/>
          </a:prstGeom>
        </p:spPr>
        <p:txBody>
          <a:bodyPr/>
          <a:lstStyle/>
          <a:p>
            <a:pPr/>
            <a:r>
              <a:t>Outline</a:t>
            </a:r>
          </a:p>
        </p:txBody>
      </p:sp>
      <p:sp>
        <p:nvSpPr>
          <p:cNvPr id="114" name="Part I:…"/>
          <p:cNvSpPr txBox="1"/>
          <p:nvPr>
            <p:ph type="body" idx="1"/>
          </p:nvPr>
        </p:nvSpPr>
        <p:spPr>
          <a:xfrm>
            <a:off x="292100" y="876300"/>
            <a:ext cx="12420600" cy="8724900"/>
          </a:xfrm>
          <a:prstGeom prst="rect">
            <a:avLst/>
          </a:prstGeom>
        </p:spPr>
        <p:txBody>
          <a:bodyPr/>
          <a:lstStyle/>
          <a:p>
            <a:pPr/>
            <a:r>
              <a:t>Part I:</a:t>
            </a:r>
          </a:p>
          <a:p>
            <a:pPr lvl="1" marL="994833" indent="-232833"/>
            <a:r>
              <a:t>Lecture</a:t>
            </a:r>
          </a:p>
          <a:p>
            <a:pPr lvl="2" marL="1498600" indent="-292100">
              <a:defRPr sz="2000"/>
            </a:pPr>
            <a:r>
              <a:t>Intro to rice</a:t>
            </a:r>
          </a:p>
          <a:p>
            <a:pPr lvl="2">
              <a:defRPr sz="2000"/>
            </a:pPr>
            <a:r>
              <a:t>Review of population structure</a:t>
            </a:r>
          </a:p>
          <a:p>
            <a:pPr lvl="2">
              <a:defRPr sz="2000"/>
            </a:pPr>
            <a:r>
              <a:t>MDS and PCA plots</a:t>
            </a:r>
          </a:p>
          <a:p>
            <a:pPr lvl="1"/>
            <a:r>
              <a:t>Lab</a:t>
            </a:r>
          </a:p>
          <a:p>
            <a:pPr lvl="2">
              <a:defRPr sz="2000"/>
            </a:pPr>
            <a:r>
              <a:t>Analyze rice phenotypic and genetic diversity</a:t>
            </a:r>
          </a:p>
          <a:p>
            <a:pPr lvl="2">
              <a:defRPr sz="2000"/>
            </a:pPr>
            <a:r>
              <a:t>New R Skills</a:t>
            </a:r>
          </a:p>
          <a:p>
            <a:pPr lvl="3">
              <a:defRPr sz="2000"/>
            </a:pPr>
            <a:r>
              <a:t>Reformatting data tables from wide to long format (and back)</a:t>
            </a:r>
          </a:p>
          <a:p>
            <a:pPr lvl="3">
              <a:defRPr sz="2000"/>
            </a:pPr>
            <a:r>
              <a:t>Joining data frames with different columns</a:t>
            </a:r>
          </a:p>
          <a:p>
            <a:pPr lvl="3">
              <a:defRPr sz="2000"/>
            </a:pPr>
            <a:r>
              <a:t>Plotting with ggplot</a:t>
            </a:r>
          </a:p>
          <a:p>
            <a:pPr/>
            <a:r>
              <a:t>Part II (Following lab period)</a:t>
            </a:r>
          </a:p>
          <a:p>
            <a:pPr lvl="1"/>
            <a:r>
              <a:t>Lecture and Lab:</a:t>
            </a:r>
          </a:p>
          <a:p>
            <a:pPr lvl="2">
              <a:defRPr sz="2000"/>
            </a:pPr>
            <a:r>
              <a:t>Genome Wide Association Mapping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14">
                                            <p:txEl>
                                              <p:pRg st="0" end="0"/>
                                            </p:txEl>
                                          </p:spTgt>
                                        </p:tgtEl>
                                        <p:attrNameLst>
                                          <p:attrName>style.visibility</p:attrName>
                                        </p:attrNameLst>
                                      </p:cBhvr>
                                      <p:to>
                                        <p:strVal val="visible"/>
                                      </p:to>
                                    </p:set>
                                  </p:childTnLst>
                                </p:cTn>
                              </p:par>
                            </p:childTnLst>
                          </p:cTn>
                        </p:par>
                        <p:par>
                          <p:cTn id="9" fill="hold">
                            <p:stCondLst>
                              <p:cond delay="0"/>
                            </p:stCondLst>
                            <p:childTnLst>
                              <p:par>
                                <p:cTn id="10" presetClass="entr" nodeType="afterEffect" presetSubtype="0" presetID="1" grpId="1" fill="hold">
                                  <p:stCondLst>
                                    <p:cond delay="0"/>
                                  </p:stCondLst>
                                  <p:iterate type="el" backwards="0">
                                    <p:tmAbs val="0"/>
                                  </p:iterate>
                                  <p:childTnLst>
                                    <p:set>
                                      <p:cBhvr>
                                        <p:cTn id="11" fill="hold"/>
                                        <p:tgtEl>
                                          <p:spTgt spid="114">
                                            <p:txEl>
                                              <p:pRg st="1" end="1"/>
                                            </p:txEl>
                                          </p:spTgt>
                                        </p:tgtEl>
                                        <p:attrNameLst>
                                          <p:attrName>style.visibility</p:attrName>
                                        </p:attrNameLst>
                                      </p:cBhvr>
                                      <p:to>
                                        <p:strVal val="visible"/>
                                      </p:to>
                                    </p:set>
                                  </p:childTnLst>
                                </p:cTn>
                              </p:par>
                            </p:childTnLst>
                          </p:cTn>
                        </p:par>
                        <p:par>
                          <p:cTn id="12" fill="hold">
                            <p:stCondLst>
                              <p:cond delay="0"/>
                            </p:stCondLst>
                            <p:childTnLst>
                              <p:par>
                                <p:cTn id="13" presetClass="entr" nodeType="afterEffect" presetSubtype="0" presetID="1" grpId="1" fill="hold">
                                  <p:stCondLst>
                                    <p:cond delay="0"/>
                                  </p:stCondLst>
                                  <p:iterate type="el" backwards="0">
                                    <p:tmAbs val="0"/>
                                  </p:iterate>
                                  <p:childTnLst>
                                    <p:set>
                                      <p:cBhvr>
                                        <p:cTn id="14" fill="hold"/>
                                        <p:tgtEl>
                                          <p:spTgt spid="114">
                                            <p:txEl>
                                              <p:pRg st="2" end="2"/>
                                            </p:txEl>
                                          </p:spTgt>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1" fill="hold">
                                  <p:stCondLst>
                                    <p:cond delay="0"/>
                                  </p:stCondLst>
                                  <p:iterate type="el" backwards="0">
                                    <p:tmAbs val="0"/>
                                  </p:iterate>
                                  <p:childTnLst>
                                    <p:set>
                                      <p:cBhvr>
                                        <p:cTn id="17" fill="hold"/>
                                        <p:tgtEl>
                                          <p:spTgt spid="114">
                                            <p:txEl>
                                              <p:pRg st="3" end="3"/>
                                            </p:txEl>
                                          </p:spTgt>
                                        </p:tgtEl>
                                        <p:attrNameLst>
                                          <p:attrName>style.visibility</p:attrName>
                                        </p:attrNameLst>
                                      </p:cBhvr>
                                      <p:to>
                                        <p:strVal val="visible"/>
                                      </p:to>
                                    </p:set>
                                  </p:childTnLst>
                                </p:cTn>
                              </p:par>
                            </p:childTnLst>
                          </p:cTn>
                        </p:par>
                        <p:par>
                          <p:cTn id="18" fill="hold">
                            <p:stCondLst>
                              <p:cond delay="0"/>
                            </p:stCondLst>
                            <p:childTnLst>
                              <p:par>
                                <p:cTn id="19" presetClass="entr" nodeType="afterEffect" presetSubtype="0" presetID="1" grpId="1" fill="hold">
                                  <p:stCondLst>
                                    <p:cond delay="0"/>
                                  </p:stCondLst>
                                  <p:iterate type="el" backwards="0">
                                    <p:tmAbs val="0"/>
                                  </p:iterate>
                                  <p:childTnLst>
                                    <p:set>
                                      <p:cBhvr>
                                        <p:cTn id="20" fill="hold"/>
                                        <p:tgtEl>
                                          <p:spTgt spid="1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14">
                                            <p:txEl>
                                              <p:pRg st="5" end="5"/>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114">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14">
                                            <p:txEl>
                                              <p:pRg st="7" end="7"/>
                                            </p:txEl>
                                          </p:spTgt>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1" fill="hold">
                                  <p:stCondLst>
                                    <p:cond delay="0"/>
                                  </p:stCondLst>
                                  <p:iterate type="el" backwards="0">
                                    <p:tmAbs val="0"/>
                                  </p:iterate>
                                  <p:childTnLst>
                                    <p:set>
                                      <p:cBhvr>
                                        <p:cTn id="34" fill="hold"/>
                                        <p:tgtEl>
                                          <p:spTgt spid="114">
                                            <p:txEl>
                                              <p:pRg st="8" end="8"/>
                                            </p:txEl>
                                          </p:spTgt>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 fill="hold">
                                  <p:stCondLst>
                                    <p:cond delay="0"/>
                                  </p:stCondLst>
                                  <p:iterate type="el" backwards="0">
                                    <p:tmAbs val="0"/>
                                  </p:iterate>
                                  <p:childTnLst>
                                    <p:set>
                                      <p:cBhvr>
                                        <p:cTn id="37" fill="hold"/>
                                        <p:tgtEl>
                                          <p:spTgt spid="114">
                                            <p:txEl>
                                              <p:pRg st="9" end="9"/>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 fill="hold">
                                  <p:stCondLst>
                                    <p:cond delay="0"/>
                                  </p:stCondLst>
                                  <p:iterate type="el" backwards="0">
                                    <p:tmAbs val="0"/>
                                  </p:iterate>
                                  <p:childTnLst>
                                    <p:set>
                                      <p:cBhvr>
                                        <p:cTn id="40" fill="hold"/>
                                        <p:tgtEl>
                                          <p:spTgt spid="114">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14">
                                            <p:txEl>
                                              <p:pRg st="11" end="11"/>
                                            </p:txEl>
                                          </p:spTgt>
                                        </p:tgtEl>
                                        <p:attrNameLst>
                                          <p:attrName>style.visibility</p:attrName>
                                        </p:attrNameLst>
                                      </p:cBhvr>
                                      <p:to>
                                        <p:strVal val="visible"/>
                                      </p:to>
                                    </p:set>
                                  </p:childTnLst>
                                </p:cTn>
                              </p:par>
                            </p:childTnLst>
                          </p:cTn>
                        </p:par>
                        <p:par>
                          <p:cTn id="45" fill="hold">
                            <p:stCondLst>
                              <p:cond delay="0"/>
                            </p:stCondLst>
                            <p:childTnLst>
                              <p:par>
                                <p:cTn id="46" presetClass="entr" nodeType="afterEffect" presetSubtype="0" presetID="1" grpId="1" fill="hold">
                                  <p:stCondLst>
                                    <p:cond delay="0"/>
                                  </p:stCondLst>
                                  <p:iterate type="el" backwards="0">
                                    <p:tmAbs val="0"/>
                                  </p:iterate>
                                  <p:childTnLst>
                                    <p:set>
                                      <p:cBhvr>
                                        <p:cTn id="47" fill="hold"/>
                                        <p:tgtEl>
                                          <p:spTgt spid="114">
                                            <p:txEl>
                                              <p:pRg st="12" end="12"/>
                                            </p:txEl>
                                          </p:spTgt>
                                        </p:tgtEl>
                                        <p:attrNameLst>
                                          <p:attrName>style.visibility</p:attrName>
                                        </p:attrNameLst>
                                      </p:cBhvr>
                                      <p:to>
                                        <p:strVal val="visible"/>
                                      </p:to>
                                    </p:set>
                                  </p:childTnLst>
                                </p:cTn>
                              </p:par>
                            </p:childTnLst>
                          </p:cTn>
                        </p:par>
                        <p:par>
                          <p:cTn id="48" fill="hold">
                            <p:stCondLst>
                              <p:cond delay="0"/>
                            </p:stCondLst>
                            <p:childTnLst>
                              <p:par>
                                <p:cTn id="49" presetClass="entr" nodeType="afterEffect" presetSubtype="0" presetID="1" grpId="1" fill="hold">
                                  <p:stCondLst>
                                    <p:cond delay="0"/>
                                  </p:stCondLst>
                                  <p:iterate type="el" backwards="0">
                                    <p:tmAbs val="0"/>
                                  </p:iterate>
                                  <p:childTnLst>
                                    <p:set>
                                      <p:cBhvr>
                                        <p:cTn id="50" fill="hold"/>
                                        <p:tgtEl>
                                          <p:spTgt spid="114">
                                            <p:txEl>
                                              <p:pRg st="13" end="1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4"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85" name="Overview of Questions about Rice Data:"/>
          <p:cNvSpPr txBox="1"/>
          <p:nvPr>
            <p:ph type="title"/>
          </p:nvPr>
        </p:nvSpPr>
        <p:spPr>
          <a:prstGeom prst="rect">
            <a:avLst/>
          </a:prstGeom>
        </p:spPr>
        <p:txBody>
          <a:bodyPr/>
          <a:lstStyle/>
          <a:p>
            <a:pPr/>
            <a:r>
              <a:t>Overview of Questions about Rice Data:</a:t>
            </a:r>
          </a:p>
        </p:txBody>
      </p:sp>
      <p:sp>
        <p:nvSpPr>
          <p:cNvPr id="186" name="Population Structure:…"/>
          <p:cNvSpPr txBox="1"/>
          <p:nvPr>
            <p:ph type="body" idx="1"/>
          </p:nvPr>
        </p:nvSpPr>
        <p:spPr>
          <a:xfrm>
            <a:off x="292100" y="749300"/>
            <a:ext cx="12420600" cy="8724900"/>
          </a:xfrm>
          <a:prstGeom prst="rect">
            <a:avLst/>
          </a:prstGeom>
        </p:spPr>
        <p:txBody>
          <a:bodyPr/>
          <a:lstStyle/>
          <a:p>
            <a:pPr/>
            <a:r>
              <a:t>Population Structure:</a:t>
            </a:r>
          </a:p>
          <a:p>
            <a:pPr lvl="1"/>
            <a:r>
              <a:t>Are these samples from a single randomly mating population or are there sub-populations?</a:t>
            </a:r>
          </a:p>
          <a:p>
            <a:pPr lvl="2"/>
            <a:r>
              <a:t>Multi-Dimensional Scaling (MDS) or Principal components analysis (PCA)</a:t>
            </a:r>
          </a:p>
          <a:p>
            <a:pPr lvl="2"/>
            <a:r>
              <a:t>PSMix:  Assign each individual to 1 of k populations</a:t>
            </a:r>
          </a:p>
          <a:p>
            <a:pPr/>
            <a:r>
              <a:t>Can we find SNPs associated with Aluminum tolerance or other traits?</a:t>
            </a:r>
          </a:p>
          <a:p>
            <a:pPr lvl="1"/>
            <a:r>
              <a:t>What are the genes underlying these SNPs?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6">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86">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86">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86">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86">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6"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Overview of Questions about Rice Data:"/>
          <p:cNvSpPr txBox="1"/>
          <p:nvPr>
            <p:ph type="title"/>
          </p:nvPr>
        </p:nvSpPr>
        <p:spPr>
          <a:prstGeom prst="rect">
            <a:avLst/>
          </a:prstGeom>
        </p:spPr>
        <p:txBody>
          <a:bodyPr/>
          <a:lstStyle/>
          <a:p>
            <a:pPr/>
            <a:r>
              <a:t>Overview of Questions about Rice Data:</a:t>
            </a:r>
          </a:p>
        </p:txBody>
      </p:sp>
      <p:sp>
        <p:nvSpPr>
          <p:cNvPr id="189" name="Population Structure:…"/>
          <p:cNvSpPr txBox="1"/>
          <p:nvPr>
            <p:ph type="body" idx="1"/>
          </p:nvPr>
        </p:nvSpPr>
        <p:spPr>
          <a:xfrm>
            <a:off x="292100" y="749300"/>
            <a:ext cx="12420600" cy="8724900"/>
          </a:xfrm>
          <a:prstGeom prst="rect">
            <a:avLst/>
          </a:prstGeom>
        </p:spPr>
        <p:txBody>
          <a:bodyPr/>
          <a:lstStyle/>
          <a:p>
            <a:pPr/>
            <a:r>
              <a:t>Population Structure:</a:t>
            </a:r>
          </a:p>
          <a:p>
            <a:pPr lvl="1"/>
            <a:r>
              <a:t>Are these samples from a single randomly mating population or are there sub-populations?</a:t>
            </a:r>
          </a:p>
          <a:p>
            <a:pPr lvl="2"/>
            <a:r>
              <a:t>Multi-dimensional scaling plot of genotype data to examine diversity and relationships</a:t>
            </a:r>
          </a:p>
          <a:p>
            <a:pPr lvl="2"/>
            <a:r>
              <a:t>fastStructure to assign varieties to ancestral populations</a:t>
            </a:r>
          </a:p>
          <a:p>
            <a:pPr/>
            <a:r>
              <a:t>Can we find SNPs associated with Aluminum tolerance or other traits?</a:t>
            </a:r>
          </a:p>
          <a:p>
            <a:pPr lvl="1"/>
            <a:r>
              <a:t>What are the genes underlying these SNPs?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9">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89">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89">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8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189">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18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89"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Principal Components Analysis (PCA) and Multi-Dimensional Scaling (MDS)"/>
          <p:cNvSpPr txBox="1"/>
          <p:nvPr>
            <p:ph type="title"/>
          </p:nvPr>
        </p:nvSpPr>
        <p:spPr>
          <a:prstGeom prst="rect">
            <a:avLst/>
          </a:prstGeom>
        </p:spPr>
        <p:txBody>
          <a:bodyPr/>
          <a:lstStyle/>
          <a:p>
            <a:pPr/>
            <a:r>
              <a:t>Principal Components Analysis (PCA) and Multi-Dimensional Scaling (MDS)</a:t>
            </a:r>
          </a:p>
        </p:txBody>
      </p:sp>
      <p:sp>
        <p:nvSpPr>
          <p:cNvPr id="192" name="SNP Data is multi-dimensional; each SNP site can be considered an axis…"/>
          <p:cNvSpPr txBox="1"/>
          <p:nvPr>
            <p:ph type="body" idx="1"/>
          </p:nvPr>
        </p:nvSpPr>
        <p:spPr>
          <a:prstGeom prst="rect">
            <a:avLst/>
          </a:prstGeom>
        </p:spPr>
        <p:txBody>
          <a:bodyPr/>
          <a:lstStyle/>
          <a:p>
            <a:pPr/>
            <a:r>
              <a:t>SNP Data is multi-dimensional; each SNP site can be considered an axis</a:t>
            </a:r>
          </a:p>
          <a:p>
            <a:pPr/>
            <a:r>
              <a:t>PCA and MDS techniques are ways to visualize this multi-dimensional data in 2D</a:t>
            </a:r>
          </a:p>
          <a:p>
            <a:pPr/>
            <a:r>
              <a:t>PCA: </a:t>
            </a:r>
          </a:p>
          <a:p>
            <a:pPr lvl="1"/>
            <a:r>
              <a:t>Find the vector through the data that explains the most variance. This is the first principal component</a:t>
            </a:r>
          </a:p>
          <a:p>
            <a:pPr lvl="1"/>
            <a:r>
              <a:t>Find the vector that explains the most remaining variance.  This is the second principal component.</a:t>
            </a:r>
          </a:p>
          <a:p>
            <a:pPr lvl="1"/>
            <a:r>
              <a:t>repeat...</a:t>
            </a:r>
          </a:p>
          <a:p>
            <a:pPr/>
            <a:r>
              <a:t>MDS</a:t>
            </a:r>
          </a:p>
          <a:p>
            <a:pPr lvl="1"/>
            <a:r>
              <a:t>Project from multiple dimensions onto 1 or 2 dimensions in a way that preserves distances present in multi-dimensional space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92">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92">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92">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population structure"/>
          <p:cNvSpPr txBox="1"/>
          <p:nvPr>
            <p:ph type="title"/>
          </p:nvPr>
        </p:nvSpPr>
        <p:spPr>
          <a:prstGeom prst="rect">
            <a:avLst/>
          </a:prstGeom>
        </p:spPr>
        <p:txBody>
          <a:bodyPr/>
          <a:lstStyle/>
          <a:p>
            <a:pPr/>
            <a:r>
              <a:t>population structure</a:t>
            </a:r>
          </a:p>
        </p:txBody>
      </p:sp>
      <p:sp>
        <p:nvSpPr>
          <p:cNvPr id="195" name="Project SNPs in reduced dimensional space.…"/>
          <p:cNvSpPr txBox="1"/>
          <p:nvPr>
            <p:ph type="body" idx="1"/>
          </p:nvPr>
        </p:nvSpPr>
        <p:spPr>
          <a:xfrm>
            <a:off x="647700" y="1140023"/>
            <a:ext cx="11709400" cy="8613577"/>
          </a:xfrm>
          <a:prstGeom prst="rect">
            <a:avLst/>
          </a:prstGeom>
        </p:spPr>
        <p:txBody>
          <a:bodyPr/>
          <a:lstStyle/>
          <a:p>
            <a:pPr/>
            <a:r>
              <a:t>Project SNPs in reduced dimensional space.</a:t>
            </a:r>
          </a:p>
          <a:p>
            <a:pPr/>
            <a:r>
              <a:t>Clumps of individuals represent population structure</a:t>
            </a:r>
          </a:p>
        </p:txBody>
      </p:sp>
      <p:pic>
        <p:nvPicPr>
          <p:cNvPr id="196" name="image17.png" descr="Principal component analysis (PCA) plots showing fine-scale human population structure in two geographic regions using autosomal SNPs. Panel A: European populations (Adygei, Basque, French, Italian, Orcadian, Russian, Sardinian, Tuscan) plotted on PC1 (2.4%) vs PC2 (1.6%), showing distinct clustering by ethnic group. Panel B: Middle Eastern populations (Bedouin, Druze, Mozabite, Palestinian) on PC1 (5.0%) vs PC2 (2.6%). Labeled as Fig. 2"/>
          <p:cNvPicPr>
            <a:picLocks noChangeAspect="1"/>
          </p:cNvPicPr>
          <p:nvPr/>
        </p:nvPicPr>
        <p:blipFill>
          <a:blip r:embed="rId2">
            <a:extLst/>
          </a:blip>
          <a:stretch>
            <a:fillRect/>
          </a:stretch>
        </p:blipFill>
        <p:spPr>
          <a:xfrm>
            <a:off x="480809" y="2884667"/>
            <a:ext cx="11993671" cy="6422910"/>
          </a:xfrm>
          <a:prstGeom prst="rect">
            <a:avLst/>
          </a:prstGeom>
          <a:ln w="12700"/>
        </p:spPr>
      </p:pic>
      <p:sp>
        <p:nvSpPr>
          <p:cNvPr id="197" name="Li et al (2008) Science"/>
          <p:cNvSpPr txBox="1"/>
          <p:nvPr/>
        </p:nvSpPr>
        <p:spPr>
          <a:xfrm>
            <a:off x="10409017" y="9277701"/>
            <a:ext cx="2110781" cy="317501"/>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647700">
              <a:buClr>
                <a:srgbClr val="000000"/>
              </a:buClr>
              <a:defRPr sz="1600">
                <a:uFill>
                  <a:solidFill>
                    <a:srgbClr val="000000"/>
                  </a:solidFill>
                </a:uFill>
              </a:defRPr>
            </a:lvl1pPr>
          </a:lstStyle>
          <a:p>
            <a:pPr>
              <a:defRPr sz="2400"/>
            </a:pPr>
            <a:r>
              <a:rPr sz="1600"/>
              <a:t>Li et al (2008) Science</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Model based assignment of individuals to populations"/>
          <p:cNvSpPr txBox="1"/>
          <p:nvPr>
            <p:ph type="title"/>
          </p:nvPr>
        </p:nvSpPr>
        <p:spPr>
          <a:xfrm>
            <a:off x="650239" y="12371"/>
            <a:ext cx="11595949" cy="1063974"/>
          </a:xfrm>
          <a:prstGeom prst="rect">
            <a:avLst/>
          </a:prstGeom>
        </p:spPr>
        <p:txBody>
          <a:bodyPr>
            <a:normAutofit fontScale="100000" lnSpcReduction="0"/>
          </a:bodyPr>
          <a:lstStyle/>
          <a:p>
            <a:pPr/>
            <a:r>
              <a:t>Model based assignment of individuals to populations</a:t>
            </a:r>
          </a:p>
        </p:txBody>
      </p:sp>
      <p:sp>
        <p:nvSpPr>
          <p:cNvPr id="200" name="a priori decide on the number of likely ancestral populations…"/>
          <p:cNvSpPr txBox="1"/>
          <p:nvPr>
            <p:ph type="body" sz="half" idx="1"/>
          </p:nvPr>
        </p:nvSpPr>
        <p:spPr>
          <a:xfrm>
            <a:off x="650239" y="5405442"/>
            <a:ext cx="11704322" cy="3264424"/>
          </a:xfrm>
          <a:prstGeom prst="rect">
            <a:avLst/>
          </a:prstGeom>
        </p:spPr>
        <p:txBody>
          <a:bodyPr>
            <a:normAutofit fontScale="100000" lnSpcReduction="0"/>
          </a:bodyPr>
          <a:lstStyle/>
          <a:p>
            <a:pPr/>
            <a:r>
              <a:t>a priori decide on the number of likely ancestral populations</a:t>
            </a:r>
          </a:p>
          <a:p>
            <a:pPr/>
            <a:r>
              <a:t>use an evolutionary genetics model to assign the most likely ancestry to each individual</a:t>
            </a:r>
          </a:p>
        </p:txBody>
      </p:sp>
      <p:pic>
        <p:nvPicPr>
          <p:cNvPr id="201" name="image4.png" descr="Admixture analysis plot showing genetic ancestry composition across geographic regions. Each vertical bar represents one individual, with colors indicating proportion of genome derived from different ancestral populations. Populations are grouped by region from left to right: Africa (pink/magenta), Mid.East (mixed colors), Europe (green), C.S.Asia (blue/green), E.Asia (orange/tan), Oceania (purple), and America (purple). Shows clear population structure and some admixture between adjacent regions"/>
          <p:cNvPicPr>
            <a:picLocks noChangeAspect="1"/>
          </p:cNvPicPr>
          <p:nvPr/>
        </p:nvPicPr>
        <p:blipFill>
          <a:blip r:embed="rId2">
            <a:extLst/>
          </a:blip>
          <a:stretch>
            <a:fillRect/>
          </a:stretch>
        </p:blipFill>
        <p:spPr>
          <a:xfrm>
            <a:off x="105969" y="1411761"/>
            <a:ext cx="12776605" cy="3993684"/>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03" name="Assignment: Rice population structure and GWAS"/>
          <p:cNvSpPr txBox="1"/>
          <p:nvPr>
            <p:ph type="title"/>
          </p:nvPr>
        </p:nvSpPr>
        <p:spPr>
          <a:prstGeom prst="rect">
            <a:avLst/>
          </a:prstGeom>
        </p:spPr>
        <p:txBody>
          <a:bodyPr/>
          <a:lstStyle/>
          <a:p>
            <a:pPr/>
            <a:r>
              <a:t>Assignment: Rice population structure and GWAS</a:t>
            </a:r>
          </a:p>
        </p:txBody>
      </p:sp>
      <p:sp>
        <p:nvSpPr>
          <p:cNvPr id="204" name="For this population structure and GWAS labs your assignment will be due as a Lab Report…"/>
          <p:cNvSpPr txBox="1"/>
          <p:nvPr>
            <p:ph type="body" idx="1"/>
          </p:nvPr>
        </p:nvSpPr>
        <p:spPr>
          <a:prstGeom prst="rect">
            <a:avLst/>
          </a:prstGeom>
        </p:spPr>
        <p:txBody>
          <a:bodyPr/>
          <a:lstStyle/>
          <a:p>
            <a:pPr/>
            <a:r>
              <a:t>For this population structure and GWAS labs your assignment will be due as a Lab Report</a:t>
            </a:r>
          </a:p>
          <a:p>
            <a:pPr lvl="1"/>
            <a:r>
              <a:t>See template on SmartSite</a:t>
            </a:r>
          </a:p>
          <a:p>
            <a:pPr lvl="5" marL="0" marR="457200" indent="1143000" defTabSz="457200">
              <a:spcBef>
                <a:spcPts val="1000"/>
              </a:spcBef>
              <a:buClrTx/>
              <a:buSzTx/>
              <a:buNone/>
              <a:defRPr b="1" sz="2300">
                <a:solidFill>
                  <a:srgbClr val="6095C9"/>
                </a:solidFill>
                <a:uFillTx/>
                <a:latin typeface="Calibri"/>
                <a:ea typeface="Calibri"/>
                <a:cs typeface="Calibri"/>
                <a:sym typeface="Calibri"/>
              </a:defRPr>
            </a:pPr>
            <a:r>
              <a:t>Abstract (~100 words)</a:t>
            </a:r>
          </a:p>
          <a:p>
            <a:pPr lvl="5" marL="0" marR="457200" indent="1143000" defTabSz="457200">
              <a:spcBef>
                <a:spcPts val="0"/>
              </a:spcBef>
              <a:buClrTx/>
              <a:buSzTx/>
              <a:buNone/>
              <a:defRPr sz="2300">
                <a:uFillTx/>
                <a:latin typeface="Cambria"/>
                <a:ea typeface="Cambria"/>
                <a:cs typeface="Cambria"/>
                <a:sym typeface="Cambria"/>
              </a:defRPr>
            </a:pPr>
            <a:r>
              <a:t>Give a brief overview of the study and conclusions</a:t>
            </a:r>
            <a:endParaRPr>
              <a:latin typeface="Times New Roman"/>
              <a:ea typeface="Times New Roman"/>
              <a:cs typeface="Times New Roman"/>
              <a:sym typeface="Times New Roman"/>
            </a:endParaRPr>
          </a:p>
          <a:p>
            <a:pPr lvl="5" marL="0" marR="457200" indent="1143000" defTabSz="457200">
              <a:spcBef>
                <a:spcPts val="1000"/>
              </a:spcBef>
              <a:buClrTx/>
              <a:buSzTx/>
              <a:buNone/>
              <a:defRPr b="1" sz="2300">
                <a:solidFill>
                  <a:srgbClr val="6095C9"/>
                </a:solidFill>
                <a:uFillTx/>
                <a:latin typeface="Calibri"/>
                <a:ea typeface="Calibri"/>
                <a:cs typeface="Calibri"/>
                <a:sym typeface="Calibri"/>
              </a:defRPr>
            </a:pPr>
            <a:r>
              <a:t>Intro (~ 250 words)</a:t>
            </a:r>
          </a:p>
          <a:p>
            <a:pPr lvl="5" marL="0" marR="457200" indent="1143000" defTabSz="457200">
              <a:spcBef>
                <a:spcPts val="0"/>
              </a:spcBef>
              <a:buClrTx/>
              <a:buSzTx/>
              <a:buNone/>
              <a:defRPr sz="2300">
                <a:uFillTx/>
                <a:latin typeface="Cambria"/>
                <a:ea typeface="Cambria"/>
                <a:cs typeface="Cambria"/>
                <a:sym typeface="Cambria"/>
              </a:defRPr>
            </a:pPr>
            <a:r>
              <a:t>Provide background information about the experiment.  </a:t>
            </a:r>
          </a:p>
          <a:p>
            <a:pPr lvl="5" marL="0" marR="457200" indent="1143000" defTabSz="457200">
              <a:spcBef>
                <a:spcPts val="0"/>
              </a:spcBef>
              <a:buClrTx/>
              <a:buSzTx/>
              <a:buNone/>
              <a:defRPr sz="2300">
                <a:uFillTx/>
                <a:latin typeface="Cambria"/>
                <a:ea typeface="Cambria"/>
                <a:cs typeface="Cambria"/>
                <a:sym typeface="Cambria"/>
              </a:defRPr>
            </a:pPr>
            <a:r>
              <a:t>Explain the question(s) that you were trying to address and why these are interesting.</a:t>
            </a:r>
            <a:endParaRPr>
              <a:latin typeface="Times New Roman"/>
              <a:ea typeface="Times New Roman"/>
              <a:cs typeface="Times New Roman"/>
              <a:sym typeface="Times New Roman"/>
            </a:endParaRPr>
          </a:p>
          <a:p>
            <a:pPr lvl="5" marL="0" marR="457200" indent="1143000" defTabSz="457200">
              <a:spcBef>
                <a:spcPts val="1000"/>
              </a:spcBef>
              <a:buClrTx/>
              <a:buSzTx/>
              <a:buNone/>
              <a:defRPr b="1" sz="2300">
                <a:solidFill>
                  <a:srgbClr val="6095C9"/>
                </a:solidFill>
                <a:uFillTx/>
                <a:latin typeface="Calibri"/>
                <a:ea typeface="Calibri"/>
                <a:cs typeface="Calibri"/>
                <a:sym typeface="Calibri"/>
              </a:defRPr>
            </a:pPr>
            <a:r>
              <a:t>Results (~500 words)</a:t>
            </a:r>
          </a:p>
          <a:p>
            <a:pPr lvl="5" marL="0" marR="457200" indent="1143000" defTabSz="457200">
              <a:spcBef>
                <a:spcPts val="0"/>
              </a:spcBef>
              <a:buClrTx/>
              <a:buSzTx/>
              <a:buNone/>
              <a:defRPr sz="2300">
                <a:uFillTx/>
                <a:latin typeface="Cambria"/>
                <a:ea typeface="Cambria"/>
                <a:cs typeface="Cambria"/>
                <a:sym typeface="Cambria"/>
              </a:defRPr>
            </a:pPr>
            <a:r>
              <a:t>What did you find?  Reference relevant figures or tables here</a:t>
            </a:r>
            <a:endParaRPr>
              <a:latin typeface="Times New Roman"/>
              <a:ea typeface="Times New Roman"/>
              <a:cs typeface="Times New Roman"/>
              <a:sym typeface="Times New Roman"/>
            </a:endParaRPr>
          </a:p>
          <a:p>
            <a:pPr lvl="5" marL="0" marR="457200" indent="1143000" defTabSz="457200">
              <a:spcBef>
                <a:spcPts val="1000"/>
              </a:spcBef>
              <a:buClrTx/>
              <a:buSzTx/>
              <a:buNone/>
              <a:defRPr b="1" sz="2300">
                <a:solidFill>
                  <a:srgbClr val="6095C9"/>
                </a:solidFill>
                <a:uFillTx/>
                <a:latin typeface="Calibri"/>
                <a:ea typeface="Calibri"/>
                <a:cs typeface="Calibri"/>
                <a:sym typeface="Calibri"/>
              </a:defRPr>
            </a:pPr>
            <a:r>
              <a:t>Methods (~250 words)</a:t>
            </a:r>
          </a:p>
          <a:p>
            <a:pPr lvl="5" marL="0" marR="457200" indent="1143000" defTabSz="457200">
              <a:spcBef>
                <a:spcPts val="0"/>
              </a:spcBef>
              <a:buClrTx/>
              <a:buSzTx/>
              <a:buNone/>
              <a:defRPr sz="2300">
                <a:uFillTx/>
                <a:latin typeface="Cambria"/>
                <a:ea typeface="Cambria"/>
                <a:cs typeface="Cambria"/>
                <a:sym typeface="Cambria"/>
              </a:defRPr>
            </a:pPr>
            <a:r>
              <a:t>What methods were used for the analysis?</a:t>
            </a:r>
            <a:endParaRPr>
              <a:latin typeface="Times New Roman"/>
              <a:ea typeface="Times New Roman"/>
              <a:cs typeface="Times New Roman"/>
              <a:sym typeface="Times New Roman"/>
            </a:endParaRPr>
          </a:p>
          <a:p>
            <a:pPr lvl="5" marL="0" marR="457200" indent="1143000" defTabSz="457200">
              <a:spcBef>
                <a:spcPts val="1000"/>
              </a:spcBef>
              <a:buClrTx/>
              <a:buSzTx/>
              <a:buNone/>
              <a:defRPr b="1" sz="2300">
                <a:solidFill>
                  <a:srgbClr val="6095C9"/>
                </a:solidFill>
                <a:uFillTx/>
                <a:latin typeface="Calibri"/>
                <a:ea typeface="Calibri"/>
                <a:cs typeface="Calibri"/>
                <a:sym typeface="Calibri"/>
              </a:defRPr>
            </a:pPr>
            <a:r>
              <a:t>Conclusion (~250 words)</a:t>
            </a:r>
          </a:p>
          <a:p>
            <a:pPr lvl="5" marL="0" marR="457200" indent="1143000" defTabSz="457200">
              <a:spcBef>
                <a:spcPts val="0"/>
              </a:spcBef>
              <a:buClrTx/>
              <a:buSzTx/>
              <a:buNone/>
              <a:defRPr sz="2300">
                <a:uFillTx/>
                <a:latin typeface="Cambria"/>
                <a:ea typeface="Cambria"/>
                <a:cs typeface="Cambria"/>
                <a:sym typeface="Cambria"/>
              </a:defRPr>
            </a:pPr>
            <a:r>
              <a:t>Summarize what you can conclude from your findings.</a:t>
            </a:r>
          </a:p>
          <a:p>
            <a:pPr lvl="5" marL="0" marR="457200" indent="1143000" defTabSz="457200">
              <a:spcBef>
                <a:spcPts val="0"/>
              </a:spcBef>
              <a:buClrTx/>
              <a:buSzTx/>
              <a:buNone/>
              <a:defRPr sz="2300">
                <a:uFillTx/>
                <a:latin typeface="Cambria"/>
                <a:ea typeface="Cambria"/>
                <a:cs typeface="Cambria"/>
                <a:sym typeface="Cambria"/>
              </a:defRPr>
            </a:pPr>
            <a:endParaRPr>
              <a:latin typeface="Times New Roman"/>
              <a:ea typeface="Times New Roman"/>
              <a:cs typeface="Times New Roman"/>
              <a:sym typeface="Times New Roman"/>
            </a:endParaR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Questions to be considered:"/>
          <p:cNvSpPr txBox="1"/>
          <p:nvPr>
            <p:ph type="title"/>
          </p:nvPr>
        </p:nvSpPr>
        <p:spPr>
          <a:prstGeom prst="rect">
            <a:avLst/>
          </a:prstGeom>
        </p:spPr>
        <p:txBody>
          <a:bodyPr/>
          <a:lstStyle/>
          <a:p>
            <a:pPr/>
            <a:r>
              <a:t>Questions to be considered:</a:t>
            </a:r>
          </a:p>
        </p:txBody>
      </p:sp>
      <p:sp>
        <p:nvSpPr>
          <p:cNvPr id="207" name="Is there population structure?…"/>
          <p:cNvSpPr txBox="1"/>
          <p:nvPr>
            <p:ph type="body" idx="1"/>
          </p:nvPr>
        </p:nvSpPr>
        <p:spPr>
          <a:prstGeom prst="rect">
            <a:avLst/>
          </a:prstGeom>
        </p:spPr>
        <p:txBody>
          <a:bodyPr/>
          <a:lstStyle/>
          <a:p>
            <a:pPr marL="638810" marR="457200" indent="-321310" defTabSz="457200">
              <a:lnSpc>
                <a:spcPct val="150000"/>
              </a:lnSpc>
              <a:spcBef>
                <a:spcPts val="0"/>
              </a:spcBef>
              <a:defRPr sz="2300"/>
            </a:pPr>
            <a:r>
              <a:t>Is there population structure?</a:t>
            </a:r>
          </a:p>
          <a:p>
            <a:pPr lvl="1" marL="1119011" marR="457200" indent="-357011" defTabSz="457200">
              <a:lnSpc>
                <a:spcPct val="150000"/>
              </a:lnSpc>
              <a:spcBef>
                <a:spcPts val="0"/>
              </a:spcBef>
              <a:defRPr sz="2300"/>
            </a:pPr>
            <a:r>
              <a:t>How does structure relate to region of origin?</a:t>
            </a:r>
          </a:p>
          <a:p>
            <a:pPr lvl="1" marL="1119011" marR="457200" indent="-357011" defTabSz="457200">
              <a:lnSpc>
                <a:spcPct val="150000"/>
              </a:lnSpc>
              <a:spcBef>
                <a:spcPts val="0"/>
              </a:spcBef>
              <a:defRPr sz="2300"/>
            </a:pPr>
            <a:r>
              <a:t>How does structure relate to amylose content?</a:t>
            </a:r>
          </a:p>
          <a:p>
            <a:pPr lvl="1" marL="1119011" marR="457200" indent="-357011" defTabSz="457200">
              <a:lnSpc>
                <a:spcPct val="150000"/>
              </a:lnSpc>
              <a:spcBef>
                <a:spcPts val="0"/>
              </a:spcBef>
              <a:defRPr sz="2300"/>
            </a:pPr>
            <a:r>
              <a:t>How does structure relate to Aluminum tolerance</a:t>
            </a:r>
          </a:p>
          <a:p>
            <a:pPr marL="638810" marR="457200" indent="-321310" defTabSz="457200">
              <a:lnSpc>
                <a:spcPct val="150000"/>
              </a:lnSpc>
              <a:spcBef>
                <a:spcPts val="0"/>
              </a:spcBef>
              <a:defRPr sz="2300"/>
            </a:pPr>
            <a:r>
              <a:t>Are there GWAS hits for the trait you are studying (TBD)?</a:t>
            </a:r>
          </a:p>
          <a:p>
            <a:pPr marL="638810" marR="457200" indent="-321310" defTabSz="457200">
              <a:lnSpc>
                <a:spcPct val="150000"/>
              </a:lnSpc>
              <a:spcBef>
                <a:spcPts val="0"/>
              </a:spcBef>
              <a:defRPr sz="2300"/>
            </a:pPr>
            <a:r>
              <a:t>What are the candidate genes for your GWAS hit?</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09" name="Hardy-Weinberg"/>
          <p:cNvSpPr txBox="1"/>
          <p:nvPr>
            <p:ph type="title"/>
          </p:nvPr>
        </p:nvSpPr>
        <p:spPr>
          <a:prstGeom prst="rect">
            <a:avLst/>
          </a:prstGeom>
        </p:spPr>
        <p:txBody>
          <a:bodyPr/>
          <a:lstStyle/>
          <a:p>
            <a:pPr/>
            <a:r>
              <a:t>Hardy-Weinberg</a:t>
            </a:r>
          </a:p>
        </p:txBody>
      </p:sp>
      <p:sp>
        <p:nvSpPr>
          <p:cNvPr id="210" name="Given allele frequencies A = p and a = q, genotype frequencies should be…"/>
          <p:cNvSpPr txBox="1"/>
          <p:nvPr>
            <p:ph type="body" idx="1"/>
          </p:nvPr>
        </p:nvSpPr>
        <p:spPr>
          <a:prstGeom prst="rect">
            <a:avLst/>
          </a:prstGeom>
        </p:spPr>
        <p:txBody>
          <a:bodyPr/>
          <a:lstStyle/>
          <a:p>
            <a:pPr/>
            <a:r>
              <a:t>Given allele frequencies A = </a:t>
            </a:r>
            <a:r>
              <a:rPr i="1"/>
              <a:t>p</a:t>
            </a:r>
            <a:r>
              <a:t> and a = </a:t>
            </a:r>
            <a:r>
              <a:rPr i="1"/>
              <a:t>q, </a:t>
            </a:r>
            <a:r>
              <a:t>genotype frequencies should be</a:t>
            </a:r>
          </a:p>
          <a:p>
            <a:pPr lvl="1"/>
            <a:r>
              <a:t>AA = </a:t>
            </a:r>
            <a:r>
              <a:rPr i="1"/>
              <a:t>p</a:t>
            </a:r>
            <a:r>
              <a:rPr baseline="30571"/>
              <a:t>2</a:t>
            </a:r>
          </a:p>
          <a:p>
            <a:pPr lvl="1"/>
            <a:r>
              <a:t>Aa = 2</a:t>
            </a:r>
            <a:r>
              <a:rPr i="1"/>
              <a:t>pq</a:t>
            </a:r>
          </a:p>
          <a:p>
            <a:pPr lvl="1"/>
            <a:r>
              <a:t>aa = </a:t>
            </a:r>
            <a:r>
              <a:rPr i="1"/>
              <a:t>q</a:t>
            </a:r>
            <a:r>
              <a:rPr baseline="30571"/>
              <a:t>2</a:t>
            </a:r>
          </a:p>
          <a:p>
            <a:pPr/>
            <a:r>
              <a:t>Assumes</a:t>
            </a:r>
          </a:p>
          <a:p>
            <a:pPr lvl="1"/>
            <a:r>
              <a:t>Random mating</a:t>
            </a:r>
          </a:p>
          <a:p>
            <a:pPr lvl="1"/>
            <a:r>
              <a:t>No selection</a:t>
            </a:r>
          </a:p>
          <a:p>
            <a:pPr lvl="1"/>
            <a:r>
              <a:t>No mutation</a:t>
            </a:r>
          </a:p>
          <a:p>
            <a:pPr lvl="1"/>
            <a:r>
              <a:t>No migration</a:t>
            </a:r>
          </a:p>
          <a:p>
            <a:pPr lvl="1"/>
          </a:p>
          <a:p>
            <a:pPr lvl="1"/>
          </a:p>
          <a:p>
            <a:pPr lvl="1"/>
          </a:p>
          <a:p>
            <a:pPr/>
            <a:r>
              <a:t>Does a subdivided population mate randomly?</a:t>
            </a:r>
          </a:p>
        </p:txBody>
      </p:sp>
      <p:sp>
        <p:nvSpPr>
          <p:cNvPr id="211" name="http://en.wikipedia.org/wiki/File:Hardy-Weinberg.svg"/>
          <p:cNvSpPr txBox="1"/>
          <p:nvPr/>
        </p:nvSpPr>
        <p:spPr>
          <a:xfrm>
            <a:off x="7722306" y="9359645"/>
            <a:ext cx="4749504" cy="317501"/>
          </a:xfrm>
          <a:prstGeom prst="rect">
            <a:avLst/>
          </a:prstGeom>
          <a:ln w="12700"/>
          <a:extLst>
            <a:ext uri="{C572A759-6A51-4108-AA02-DFA0A04FC94B}">
              <ma14:wrappingTextBoxFlag xmlns:ma14="http://schemas.microsoft.com/office/mac/drawingml/2011/main" val="1"/>
            </a:ext>
          </a:extLst>
        </p:spPr>
        <p:txBody>
          <a:bodyPr wrap="none" lIns="38100" tIns="38100" rIns="38100" bIns="38100">
            <a:spAutoFit/>
          </a:bodyPr>
          <a:lstStyle>
            <a:lvl1pPr defTabSz="647700">
              <a:buClr>
                <a:srgbClr val="000000"/>
              </a:buClr>
              <a:defRPr sz="1600">
                <a:uFill>
                  <a:solidFill>
                    <a:srgbClr val="000000"/>
                  </a:solidFill>
                </a:uFill>
              </a:defRPr>
            </a:lvl1pPr>
          </a:lstStyle>
          <a:p>
            <a:pPr>
              <a:defRPr sz="2400"/>
            </a:pPr>
            <a:r>
              <a:rPr sz="1600"/>
              <a:t>http://en.wikipedia.org/wiki/File:Hardy-Weinberg.svg</a:t>
            </a:r>
          </a:p>
        </p:txBody>
      </p:sp>
      <p:pic>
        <p:nvPicPr>
          <p:cNvPr id="212" name="image10.png" descr="Graph illustrating Hardy-Weinberg equilibrium genotype frequencies. Three curves show how genotype frequencies change with allele frequency: homozygous recessive aa (q², blue line decreasing from 1 to 0), heterozygous Aa (2pq, green bell curve peaking at 0.5), and homozygous dominant AA (p², red line increasing from 0 to 1). X-axis shows p (0 to 1) and q (1 to 0)"/>
          <p:cNvPicPr>
            <a:picLocks noChangeAspect="1"/>
          </p:cNvPicPr>
          <p:nvPr/>
        </p:nvPicPr>
        <p:blipFill>
          <a:blip r:embed="rId2">
            <a:extLst/>
          </a:blip>
          <a:stretch>
            <a:fillRect/>
          </a:stretch>
        </p:blipFill>
        <p:spPr>
          <a:xfrm>
            <a:off x="5902345" y="2779596"/>
            <a:ext cx="6343843" cy="5100620"/>
          </a:xfrm>
          <a:prstGeom prst="rect">
            <a:avLst/>
          </a:prstGeom>
          <a:ln w="12700"/>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0">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210">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210">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2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210">
                                            <p:txEl>
                                              <p:pRg st="4" end="4"/>
                                            </p:txEl>
                                          </p:spTgt>
                                        </p:tgtEl>
                                        <p:attrNameLst>
                                          <p:attrName>style.visibility</p:attrName>
                                        </p:attrNameLst>
                                      </p:cBhvr>
                                      <p:to>
                                        <p:strVal val="visible"/>
                                      </p:to>
                                    </p:set>
                                  </p:childTnLst>
                                </p:cTn>
                              </p:par>
                              <p:par>
                                <p:cTn id="19" presetClass="entr" nodeType="withEffect" presetSubtype="0" presetID="1" grpId="1" fill="hold">
                                  <p:stCondLst>
                                    <p:cond delay="0"/>
                                  </p:stCondLst>
                                  <p:iterate type="el" backwards="0">
                                    <p:tmAbs val="0"/>
                                  </p:iterate>
                                  <p:childTnLst>
                                    <p:set>
                                      <p:cBhvr>
                                        <p:cTn id="20" fill="hold"/>
                                        <p:tgtEl>
                                          <p:spTgt spid="210">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210">
                                            <p:txEl>
                                              <p:pRg st="6" end="6"/>
                                            </p:txEl>
                                          </p:spTgt>
                                        </p:tgtEl>
                                        <p:attrNameLst>
                                          <p:attrName>style.visibility</p:attrName>
                                        </p:attrNameLst>
                                      </p:cBhvr>
                                      <p:to>
                                        <p:strVal val="visible"/>
                                      </p:to>
                                    </p:set>
                                  </p:childTnLst>
                                </p:cTn>
                              </p:par>
                              <p:par>
                                <p:cTn id="23" presetClass="entr" nodeType="withEffect" presetSubtype="0" presetID="1" grpId="1" fill="hold">
                                  <p:stCondLst>
                                    <p:cond delay="0"/>
                                  </p:stCondLst>
                                  <p:iterate type="el" backwards="0">
                                    <p:tmAbs val="0"/>
                                  </p:iterate>
                                  <p:childTnLst>
                                    <p:set>
                                      <p:cBhvr>
                                        <p:cTn id="24" fill="hold"/>
                                        <p:tgtEl>
                                          <p:spTgt spid="210">
                                            <p:txEl>
                                              <p:pRg st="7" end="7"/>
                                            </p:txEl>
                                          </p:spTgt>
                                        </p:tgtEl>
                                        <p:attrNameLst>
                                          <p:attrName>style.visibility</p:attrName>
                                        </p:attrNameLst>
                                      </p:cBhvr>
                                      <p:to>
                                        <p:strVal val="visible"/>
                                      </p:to>
                                    </p:set>
                                  </p:childTnLst>
                                </p:cTn>
                              </p:par>
                              <p:par>
                                <p:cTn id="25" presetClass="entr" nodeType="withEffect" presetSubtype="0" presetID="1" grpId="1" fill="hold">
                                  <p:stCondLst>
                                    <p:cond delay="0"/>
                                  </p:stCondLst>
                                  <p:iterate type="el" backwards="0">
                                    <p:tmAbs val="0"/>
                                  </p:iterate>
                                  <p:childTnLst>
                                    <p:set>
                                      <p:cBhvr>
                                        <p:cTn id="26" fill="hold"/>
                                        <p:tgtEl>
                                          <p:spTgt spid="210">
                                            <p:txEl>
                                              <p:pRg st="8" end="8"/>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210">
                                            <p:txEl>
                                              <p:pRg st="9" end="9"/>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210">
                                            <p:txEl>
                                              <p:pRg st="10" end="10"/>
                                            </p:txEl>
                                          </p:spTgt>
                                        </p:tgtEl>
                                        <p:attrNameLst>
                                          <p:attrName>style.visibility</p:attrName>
                                        </p:attrNameLst>
                                      </p:cBhvr>
                                      <p:to>
                                        <p:strVal val="visible"/>
                                      </p:to>
                                    </p:set>
                                  </p:childTnLst>
                                </p:cTn>
                              </p:par>
                              <p:par>
                                <p:cTn id="31" presetClass="entr" nodeType="withEffect" presetSubtype="0" presetID="1" grpId="1" fill="hold">
                                  <p:stCondLst>
                                    <p:cond delay="0"/>
                                  </p:stCondLst>
                                  <p:iterate type="el" backwards="0">
                                    <p:tmAbs val="0"/>
                                  </p:iterate>
                                  <p:childTnLst>
                                    <p:set>
                                      <p:cBhvr>
                                        <p:cTn id="32" fill="hold"/>
                                        <p:tgtEl>
                                          <p:spTgt spid="210">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10">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10"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14" name="Hardy-Weinberg example"/>
          <p:cNvSpPr txBox="1"/>
          <p:nvPr>
            <p:ph type="title"/>
          </p:nvPr>
        </p:nvSpPr>
        <p:spPr>
          <a:prstGeom prst="rect">
            <a:avLst/>
          </a:prstGeom>
        </p:spPr>
        <p:txBody>
          <a:bodyPr/>
          <a:lstStyle/>
          <a:p>
            <a:pPr/>
            <a:r>
              <a:t>Hardy-Weinberg example</a:t>
            </a:r>
          </a:p>
        </p:txBody>
      </p:sp>
      <p:sp>
        <p:nvSpPr>
          <p:cNvPr id="215" name="Flower color gene…"/>
          <p:cNvSpPr txBox="1"/>
          <p:nvPr>
            <p:ph type="body" idx="1"/>
          </p:nvPr>
        </p:nvSpPr>
        <p:spPr>
          <a:prstGeom prst="rect">
            <a:avLst/>
          </a:prstGeom>
        </p:spPr>
        <p:txBody>
          <a:bodyPr/>
          <a:lstStyle/>
          <a:p>
            <a:pPr/>
            <a:r>
              <a:t>Flower color gene</a:t>
            </a:r>
          </a:p>
          <a:p>
            <a:pPr lvl="1"/>
            <a:r>
              <a:t>RR: red</a:t>
            </a:r>
          </a:p>
          <a:p>
            <a:pPr lvl="1"/>
            <a:r>
              <a:t>Rr: pink</a:t>
            </a:r>
          </a:p>
          <a:p>
            <a:pPr lvl="1"/>
            <a:r>
              <a:t>rr: white</a:t>
            </a:r>
          </a:p>
          <a:p>
            <a:pPr/>
            <a:r>
              <a:t>Sample 100 flowers: 10 white, 60 pink, 30 red</a:t>
            </a:r>
          </a:p>
          <a:p>
            <a:pPr/>
            <a:r>
              <a:t>Allele frequencies:</a:t>
            </a:r>
          </a:p>
          <a:p>
            <a:pPr lvl="1"/>
            <a:r>
              <a:t>r: 80 alleles / 200 = 0.4 ;  R: 120 / 200 = 0.6</a:t>
            </a:r>
          </a:p>
          <a:p>
            <a:pPr/>
            <a:r>
              <a:t>Expected genotype frequencies under HWE:</a:t>
            </a:r>
          </a:p>
          <a:p>
            <a:pPr lvl="1"/>
            <a:r>
              <a:t>r</a:t>
            </a:r>
            <a:r>
              <a:rPr baseline="31999"/>
              <a:t>2 </a:t>
            </a:r>
            <a:r>
              <a:t>= .16 (expect 16 white)</a:t>
            </a:r>
          </a:p>
          <a:p>
            <a:pPr lvl="1"/>
            <a:r>
              <a:t>2 * r * R = .48 (expect 48 pink flowers)</a:t>
            </a:r>
          </a:p>
          <a:p>
            <a:pPr lvl="1"/>
            <a:r>
              <a:t>R</a:t>
            </a:r>
            <a:r>
              <a:rPr baseline="31999"/>
              <a:t>2</a:t>
            </a:r>
            <a:r>
              <a:t> = .36 (expect 36 red)</a:t>
            </a:r>
          </a:p>
          <a:p>
            <a:pPr/>
            <a:r>
              <a:t>Conclusions? Explanations?</a:t>
            </a:r>
          </a:p>
        </p:txBody>
      </p:sp>
      <p:sp>
        <p:nvSpPr>
          <p:cNvPr id="216" name="Slide Number"/>
          <p:cNvSpPr txBox="1"/>
          <p:nvPr>
            <p:ph type="sldNum" sz="quarter" idx="2"/>
          </p:nvPr>
        </p:nvSpPr>
        <p:spPr>
          <a:xfrm>
            <a:off x="11709400" y="9156700"/>
            <a:ext cx="317500"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1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15">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15">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215">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215">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 fill="hold">
                                  <p:stCondLst>
                                    <p:cond delay="0"/>
                                  </p:stCondLst>
                                  <p:iterate type="el" backwards="0">
                                    <p:tmAbs val="0"/>
                                  </p:iterate>
                                  <p:childTnLst>
                                    <p:set>
                                      <p:cBhvr>
                                        <p:cTn id="52" fill="hold"/>
                                        <p:tgtEl>
                                          <p:spTgt spid="215">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218" name="Fst as a measure of population differentiation"/>
          <p:cNvSpPr txBox="1"/>
          <p:nvPr>
            <p:ph type="title"/>
          </p:nvPr>
        </p:nvSpPr>
        <p:spPr>
          <a:prstGeom prst="rect">
            <a:avLst/>
          </a:prstGeom>
        </p:spPr>
        <p:txBody>
          <a:bodyPr/>
          <a:lstStyle/>
          <a:p>
            <a:pPr/>
            <a:r>
              <a:t>Fst as a measure of population differentiation</a:t>
            </a:r>
          </a:p>
        </p:txBody>
      </p:sp>
      <p:sp>
        <p:nvSpPr>
          <p:cNvPr id="219" name="Multiple definitions for Fst…"/>
          <p:cNvSpPr txBox="1"/>
          <p:nvPr>
            <p:ph type="body" idx="1"/>
          </p:nvPr>
        </p:nvSpPr>
        <p:spPr>
          <a:prstGeom prst="rect">
            <a:avLst/>
          </a:prstGeom>
        </p:spPr>
        <p:txBody>
          <a:bodyPr/>
          <a:lstStyle/>
          <a:p>
            <a:pPr/>
            <a:r>
              <a:t>Multiple definitions for Fst</a:t>
            </a:r>
          </a:p>
          <a:p>
            <a:pPr/>
            <a:r>
              <a:t>Question is the same: are sub-populations differentiated</a:t>
            </a:r>
          </a:p>
          <a:p>
            <a:pPr/>
            <a:r>
              <a:t>Measure average nucleotide difference within a populations and between:</a:t>
            </a:r>
          </a:p>
          <a:p>
            <a:pPr/>
          </a:p>
          <a:p>
            <a:pPr/>
          </a:p>
          <a:p>
            <a:pPr/>
          </a:p>
          <a:p>
            <a:pPr/>
          </a:p>
          <a:p>
            <a:pPr/>
          </a:p>
          <a:p>
            <a:pPr/>
            <a:r>
              <a:t>Higher Fst means more pop. structure</a:t>
            </a:r>
          </a:p>
        </p:txBody>
      </p:sp>
      <p:sp>
        <p:nvSpPr>
          <p:cNvPr id="220" name="Slide Number"/>
          <p:cNvSpPr txBox="1"/>
          <p:nvPr>
            <p:ph type="sldNum" sz="quarter" idx="2"/>
          </p:nvPr>
        </p:nvSpPr>
        <p:spPr>
          <a:xfrm>
            <a:off x="11709400" y="9156700"/>
            <a:ext cx="317500" cy="3810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1" name="droppedImage.tiff" descr="Mathematical formula for F_ST (fixation index), a measure of population differentiation. Equation shows: F_ST = (Π_Between - Π_Within) / Π_Between, where Π represents nucleotide diversity"/>
          <p:cNvPicPr>
            <a:picLocks noChangeAspect="1"/>
          </p:cNvPicPr>
          <p:nvPr/>
        </p:nvPicPr>
        <p:blipFill>
          <a:blip r:embed="rId2">
            <a:extLst/>
          </a:blip>
          <a:stretch>
            <a:fillRect/>
          </a:stretch>
        </p:blipFill>
        <p:spPr>
          <a:xfrm>
            <a:off x="2865581" y="4597400"/>
            <a:ext cx="5262419" cy="1092200"/>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First: Sensitivity and Specificity"/>
          <p:cNvSpPr txBox="1"/>
          <p:nvPr>
            <p:ph type="title"/>
          </p:nvPr>
        </p:nvSpPr>
        <p:spPr>
          <a:prstGeom prst="rect">
            <a:avLst/>
          </a:prstGeom>
        </p:spPr>
        <p:txBody>
          <a:bodyPr/>
          <a:lstStyle/>
          <a:p>
            <a:pPr/>
            <a:r>
              <a:t>First: Sensitivity and Specificity</a:t>
            </a:r>
          </a:p>
        </p:txBody>
      </p:sp>
      <p:sp>
        <p:nvSpPr>
          <p:cNvPr id="117" name="Sensitivity: How likely you are to find a sequence.…"/>
          <p:cNvSpPr txBox="1"/>
          <p:nvPr>
            <p:ph type="body" idx="1"/>
          </p:nvPr>
        </p:nvSpPr>
        <p:spPr>
          <a:prstGeom prst="rect">
            <a:avLst/>
          </a:prstGeom>
        </p:spPr>
        <p:txBody>
          <a:bodyPr/>
          <a:lstStyle/>
          <a:p>
            <a:pPr>
              <a:defRPr i="1"/>
            </a:pPr>
            <a:r>
              <a:t>Sensitivity:</a:t>
            </a:r>
            <a:r>
              <a:rPr i="0"/>
              <a:t> How likely you are to find a sequence.  </a:t>
            </a:r>
            <a:endParaRPr i="0"/>
          </a:p>
          <a:p>
            <a:pPr lvl="1">
              <a:defRPr i="1"/>
            </a:pPr>
            <a:r>
              <a:rPr i="0"/>
              <a:t>Increased sensitivity = more sequences detected. </a:t>
            </a:r>
            <a:endParaRPr i="0"/>
          </a:p>
          <a:p>
            <a:pPr lvl="1">
              <a:defRPr i="1"/>
            </a:pPr>
            <a:r>
              <a:rPr i="0"/>
              <a:t>But there may be more noise (things that you don’t want).</a:t>
            </a:r>
            <a:endParaRPr i="0"/>
          </a:p>
          <a:p>
            <a:pPr lvl="1">
              <a:defRPr i="1"/>
            </a:pPr>
            <a:r>
              <a:rPr i="0"/>
              <a:t>Like a microphone: if you have a very sensitive microphone you will detect more sounds but this will include more background.</a:t>
            </a:r>
            <a:endParaRPr i="0"/>
          </a:p>
          <a:p>
            <a:pPr lvl="1">
              <a:defRPr i="1"/>
            </a:pPr>
            <a:r>
              <a:rPr i="0"/>
              <a:t>In BLAST, sensitivity comes at the expense of speed</a:t>
            </a:r>
            <a:endParaRPr i="0"/>
          </a:p>
          <a:p>
            <a:pPr marL="550333" indent="-232833">
              <a:defRPr i="1" sz="2000"/>
            </a:pPr>
            <a:r>
              <a:t>Specificity: </a:t>
            </a:r>
            <a:r>
              <a:rPr i="0"/>
              <a:t>How specific are the results to your query?</a:t>
            </a:r>
            <a:endParaRPr i="0"/>
          </a:p>
          <a:p>
            <a:pPr lvl="1">
              <a:defRPr i="1"/>
            </a:pPr>
            <a:r>
              <a:rPr i="0"/>
              <a:t>Increased specificity = fewer distant or unrelated sequences</a:t>
            </a:r>
            <a:endParaRPr i="0"/>
          </a:p>
          <a:p>
            <a:pPr marL="550333" indent="-232833">
              <a:defRPr i="1" sz="2000"/>
            </a:pPr>
            <a:r>
              <a:rPr i="0"/>
              <a:t>Word size</a:t>
            </a:r>
            <a:endParaRPr i="0"/>
          </a:p>
          <a:p>
            <a:pPr lvl="1">
              <a:defRPr i="1"/>
            </a:pPr>
            <a:r>
              <a:rPr i="0"/>
              <a:t>Small word size increases </a:t>
            </a:r>
            <a:r>
              <a:rPr i="0" u="sng"/>
              <a:t>sensitivity.</a:t>
            </a:r>
            <a:r>
              <a:rPr i="0"/>
              <a:t>  </a:t>
            </a:r>
            <a:endParaRPr i="0"/>
          </a:p>
          <a:p>
            <a:pPr lvl="2" marL="1516944" indent="-310444">
              <a:defRPr i="1" sz="2000"/>
            </a:pPr>
            <a:r>
              <a:rPr i="0"/>
              <a:t>Why?  BLAST searches start when a word from the query matches the subject.  Smaller words are more likely to match</a:t>
            </a:r>
            <a:endParaRPr i="0"/>
          </a:p>
          <a:p>
            <a:pPr lvl="1">
              <a:defRPr i="1"/>
            </a:pPr>
            <a:r>
              <a:rPr i="0"/>
              <a:t>Small word size slows down the search (more initial hits)</a:t>
            </a:r>
            <a:endParaRPr i="0"/>
          </a:p>
          <a:p>
            <a:pPr lvl="1">
              <a:defRPr i="1"/>
            </a:pPr>
            <a:r>
              <a:rPr i="0"/>
              <a:t>Large word size decreases sensitivity</a:t>
            </a:r>
            <a:endParaRPr i="0"/>
          </a:p>
          <a:p>
            <a:pPr lvl="2" marL="1516944" indent="-310444">
              <a:defRPr i="1" sz="2000"/>
            </a:pPr>
            <a:r>
              <a:rPr i="0"/>
              <a:t>A large word is less likely to find a match.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17">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117">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117">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117">
                                            <p:txEl>
                                              <p:pRg st="3" end="3"/>
                                            </p:txEl>
                                          </p:spTgt>
                                        </p:tgtEl>
                                        <p:attrNameLst>
                                          <p:attrName>style.visibility</p:attrName>
                                        </p:attrNameLst>
                                      </p:cBhvr>
                                      <p:to>
                                        <p:strVal val="visible"/>
                                      </p:to>
                                    </p:set>
                                  </p:childTnLst>
                                </p:cTn>
                              </p:par>
                              <p:par>
                                <p:cTn id="15" presetClass="entr" nodeType="withEffect" presetSubtype="0" presetID="1" grpId="1" fill="hold">
                                  <p:stCondLst>
                                    <p:cond delay="0"/>
                                  </p:stCondLst>
                                  <p:iterate type="el" backwards="0">
                                    <p:tmAbs val="0"/>
                                  </p:iterate>
                                  <p:childTnLst>
                                    <p:set>
                                      <p:cBhvr>
                                        <p:cTn id="16" fill="hold"/>
                                        <p:tgtEl>
                                          <p:spTgt spid="11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17">
                                            <p:txEl>
                                              <p:pRg st="5" end="5"/>
                                            </p:txEl>
                                          </p:spTgt>
                                        </p:tgtEl>
                                        <p:attrNameLst>
                                          <p:attrName>style.visibility</p:attrName>
                                        </p:attrNameLst>
                                      </p:cBhvr>
                                      <p:to>
                                        <p:strVal val="visible"/>
                                      </p:to>
                                    </p:set>
                                  </p:childTnLst>
                                </p:cTn>
                              </p:par>
                              <p:par>
                                <p:cTn id="21" presetClass="entr" nodeType="withEffect" presetSubtype="0" presetID="1" grpId="1" fill="hold">
                                  <p:stCondLst>
                                    <p:cond delay="0"/>
                                  </p:stCondLst>
                                  <p:iterate type="el" backwards="0">
                                    <p:tmAbs val="0"/>
                                  </p:iterate>
                                  <p:childTnLst>
                                    <p:set>
                                      <p:cBhvr>
                                        <p:cTn id="22" fill="hold"/>
                                        <p:tgtEl>
                                          <p:spTgt spid="1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17">
                                            <p:txEl>
                                              <p:pRg st="7" end="7"/>
                                            </p:txEl>
                                          </p:spTgt>
                                        </p:tgtEl>
                                        <p:attrNameLst>
                                          <p:attrName>style.visibility</p:attrName>
                                        </p:attrNameLst>
                                      </p:cBhvr>
                                      <p:to>
                                        <p:strVal val="visible"/>
                                      </p:to>
                                    </p:set>
                                  </p:childTnLst>
                                </p:cTn>
                              </p:par>
                              <p:par>
                                <p:cTn id="27" presetClass="entr" nodeType="withEffect" presetSubtype="0" presetID="1" grpId="1" fill="hold">
                                  <p:stCondLst>
                                    <p:cond delay="0"/>
                                  </p:stCondLst>
                                  <p:iterate type="el" backwards="0">
                                    <p:tmAbs val="0"/>
                                  </p:iterate>
                                  <p:childTnLst>
                                    <p:set>
                                      <p:cBhvr>
                                        <p:cTn id="28" fill="hold"/>
                                        <p:tgtEl>
                                          <p:spTgt spid="117">
                                            <p:txEl>
                                              <p:pRg st="8" end="8"/>
                                            </p:txEl>
                                          </p:spTgt>
                                        </p:tgtEl>
                                        <p:attrNameLst>
                                          <p:attrName>style.visibility</p:attrName>
                                        </p:attrNameLst>
                                      </p:cBhvr>
                                      <p:to>
                                        <p:strVal val="visible"/>
                                      </p:to>
                                    </p:set>
                                  </p:childTnLst>
                                </p:cTn>
                              </p:par>
                              <p:par>
                                <p:cTn id="29" presetClass="entr" nodeType="withEffect" presetSubtype="0" presetID="1" grpId="1" fill="hold">
                                  <p:stCondLst>
                                    <p:cond delay="0"/>
                                  </p:stCondLst>
                                  <p:iterate type="el" backwards="0">
                                    <p:tmAbs val="0"/>
                                  </p:iterate>
                                  <p:childTnLst>
                                    <p:set>
                                      <p:cBhvr>
                                        <p:cTn id="30" fill="hold"/>
                                        <p:tgtEl>
                                          <p:spTgt spid="117">
                                            <p:txEl>
                                              <p:pRg st="9" end="9"/>
                                            </p:txEl>
                                          </p:spTgt>
                                        </p:tgtEl>
                                        <p:attrNameLst>
                                          <p:attrName>style.visibility</p:attrName>
                                        </p:attrNameLst>
                                      </p:cBhvr>
                                      <p:to>
                                        <p:strVal val="visible"/>
                                      </p:to>
                                    </p:set>
                                  </p:childTnLst>
                                </p:cTn>
                              </p:par>
                              <p:par>
                                <p:cTn id="31" presetClass="entr" nodeType="withEffect" presetSubtype="0" presetID="1" grpId="1" fill="hold">
                                  <p:stCondLst>
                                    <p:cond delay="0"/>
                                  </p:stCondLst>
                                  <p:iterate type="el" backwards="0">
                                    <p:tmAbs val="0"/>
                                  </p:iterate>
                                  <p:childTnLst>
                                    <p:set>
                                      <p:cBhvr>
                                        <p:cTn id="32" fill="hold"/>
                                        <p:tgtEl>
                                          <p:spTgt spid="117">
                                            <p:txEl>
                                              <p:pRg st="10" end="10"/>
                                            </p:txEl>
                                          </p:spTgt>
                                        </p:tgtEl>
                                        <p:attrNameLst>
                                          <p:attrName>style.visibility</p:attrName>
                                        </p:attrNameLst>
                                      </p:cBhvr>
                                      <p:to>
                                        <p:strVal val="visible"/>
                                      </p:to>
                                    </p:set>
                                  </p:childTnLst>
                                </p:cTn>
                              </p:par>
                              <p:par>
                                <p:cTn id="33" presetClass="entr" nodeType="withEffect" presetSubtype="0" presetID="1" grpId="1" fill="hold">
                                  <p:stCondLst>
                                    <p:cond delay="0"/>
                                  </p:stCondLst>
                                  <p:iterate type="el" backwards="0">
                                    <p:tmAbs val="0"/>
                                  </p:iterate>
                                  <p:childTnLst>
                                    <p:set>
                                      <p:cBhvr>
                                        <p:cTn id="34" fill="hold"/>
                                        <p:tgtEl>
                                          <p:spTgt spid="117">
                                            <p:txEl>
                                              <p:pRg st="11" end="11"/>
                                            </p:txEl>
                                          </p:spTgt>
                                        </p:tgtEl>
                                        <p:attrNameLst>
                                          <p:attrName>style.visibility</p:attrName>
                                        </p:attrNameLst>
                                      </p:cBhvr>
                                      <p:to>
                                        <p:strVal val="visible"/>
                                      </p:to>
                                    </p:set>
                                  </p:childTnLst>
                                </p:cTn>
                              </p:par>
                              <p:par>
                                <p:cTn id="35" presetClass="entr" nodeType="withEffect" presetSubtype="0" presetID="1" grpId="1" fill="hold">
                                  <p:stCondLst>
                                    <p:cond delay="0"/>
                                  </p:stCondLst>
                                  <p:iterate type="el" backwards="0">
                                    <p:tmAbs val="0"/>
                                  </p:iterate>
                                  <p:childTnLst>
                                    <p:set>
                                      <p:cBhvr>
                                        <p:cTn id="36" fill="hold"/>
                                        <p:tgtEl>
                                          <p:spTgt spid="117">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17"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Assignment Dos and Don’ts"/>
          <p:cNvSpPr txBox="1"/>
          <p:nvPr>
            <p:ph type="title"/>
          </p:nvPr>
        </p:nvSpPr>
        <p:spPr>
          <a:prstGeom prst="rect">
            <a:avLst/>
          </a:prstGeom>
        </p:spPr>
        <p:txBody>
          <a:bodyPr/>
          <a:lstStyle/>
          <a:p>
            <a:pPr/>
            <a:r>
              <a:t>Assignment Dos and Don’ts</a:t>
            </a:r>
          </a:p>
        </p:txBody>
      </p:sp>
      <p:sp>
        <p:nvSpPr>
          <p:cNvPr id="120" name="DO…"/>
          <p:cNvSpPr txBox="1"/>
          <p:nvPr>
            <p:ph type="body" idx="1"/>
          </p:nvPr>
        </p:nvSpPr>
        <p:spPr>
          <a:prstGeom prst="rect">
            <a:avLst/>
          </a:prstGeom>
        </p:spPr>
        <p:txBody>
          <a:bodyPr/>
          <a:lstStyle/>
          <a:p>
            <a:pPr/>
            <a:r>
              <a:t>DO</a:t>
            </a:r>
          </a:p>
          <a:p>
            <a:pPr lvl="1"/>
            <a:r>
              <a:t>Look at your formatted html to make sure it is nicely formatted and tables are correct</a:t>
            </a:r>
          </a:p>
          <a:p>
            <a:pPr lvl="1"/>
            <a:r>
              <a:t>Include code so that we can troubleshoot and give partial credit</a:t>
            </a:r>
          </a:p>
          <a:p>
            <a:pPr lvl="1"/>
            <a:r>
              <a:t>Make sure code is in code blocks</a:t>
            </a:r>
          </a:p>
          <a:p>
            <a:pPr lvl="1"/>
            <a:r>
              <a:t>Comment out R code that downloads files or installs packages (or use eval=FALSE in the chunk option)</a:t>
            </a:r>
          </a:p>
          <a:p>
            <a:pPr lvl="1"/>
            <a:r>
              <a:t>Load libraries at beginning of file</a:t>
            </a:r>
          </a:p>
          <a:p>
            <a:pPr lvl="1"/>
            <a:r>
              <a:t>Questions and Answers should be on separate line</a:t>
            </a:r>
          </a:p>
          <a:p>
            <a:pPr lvl="1"/>
          </a:p>
          <a:p>
            <a:pPr/>
            <a:r>
              <a:t>DON’T (you will lose points)</a:t>
            </a:r>
          </a:p>
          <a:p>
            <a:pPr lvl="1"/>
            <a:r>
              <a:t>Rename the template files</a:t>
            </a:r>
          </a:p>
          <a:p>
            <a:pPr lvl="1"/>
            <a:r>
              <a:t>Turn in poorly formatted work.  </a:t>
            </a:r>
          </a:p>
          <a:p>
            <a:pPr lvl="1"/>
            <a:r>
              <a:t>Display extremely long tables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2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2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2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2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2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2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120">
                                            <p:txEl>
                                              <p:pRg st="8" end="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 fill="hold">
                                  <p:stCondLst>
                                    <p:cond delay="0"/>
                                  </p:stCondLst>
                                  <p:iterate type="el" backwards="0">
                                    <p:tmAbs val="0"/>
                                  </p:iterate>
                                  <p:childTnLst>
                                    <p:set>
                                      <p:cBhvr>
                                        <p:cTn id="44" fill="hold"/>
                                        <p:tgtEl>
                                          <p:spTgt spid="120">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0" presetID="1" grpId="1" fill="hold">
                                  <p:stCondLst>
                                    <p:cond delay="0"/>
                                  </p:stCondLst>
                                  <p:iterate type="el" backwards="0">
                                    <p:tmAbs val="0"/>
                                  </p:iterate>
                                  <p:childTnLst>
                                    <p:set>
                                      <p:cBhvr>
                                        <p:cTn id="48" fill="hold"/>
                                        <p:tgtEl>
                                          <p:spTgt spid="120">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0" presetID="1" grpId="1" fill="hold">
                                  <p:stCondLst>
                                    <p:cond delay="0"/>
                                  </p:stCondLst>
                                  <p:iterate type="el" backwards="0">
                                    <p:tmAbs val="0"/>
                                  </p:iterate>
                                  <p:childTnLst>
                                    <p:set>
                                      <p:cBhvr>
                                        <p:cTn id="52" fill="hold"/>
                                        <p:tgtEl>
                                          <p:spTgt spid="120">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0"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Bad (top) vs Good (bottom)"/>
          <p:cNvSpPr txBox="1"/>
          <p:nvPr>
            <p:ph type="title"/>
          </p:nvPr>
        </p:nvSpPr>
        <p:spPr>
          <a:xfrm>
            <a:off x="1270000" y="266700"/>
            <a:ext cx="10464800" cy="509588"/>
          </a:xfrm>
          <a:prstGeom prst="rect">
            <a:avLst/>
          </a:prstGeom>
        </p:spPr>
        <p:txBody>
          <a:bodyPr/>
          <a:lstStyle/>
          <a:p>
            <a:pPr/>
            <a:r>
              <a:t>Bad (top) vs Good (bottom)</a:t>
            </a:r>
          </a:p>
        </p:txBody>
      </p:sp>
      <p:pic>
        <p:nvPicPr>
          <p:cNvPr id="123" name="image (1).png" descr="Screenshot of Unix shell exercise showing commands for creating directories, files, and using for loops to process multiple files"/>
          <p:cNvPicPr>
            <a:picLocks noChangeAspect="1"/>
          </p:cNvPicPr>
          <p:nvPr/>
        </p:nvPicPr>
        <p:blipFill>
          <a:blip r:embed="rId2">
            <a:extLst/>
          </a:blip>
          <a:stretch>
            <a:fillRect/>
          </a:stretch>
        </p:blipFill>
        <p:spPr>
          <a:xfrm>
            <a:off x="1152489" y="1127236"/>
            <a:ext cx="11309422" cy="2701350"/>
          </a:xfrm>
          <a:prstGeom prst="rect">
            <a:avLst/>
          </a:prstGeom>
          <a:ln w="12700">
            <a:miter lim="400000"/>
          </a:ln>
        </p:spPr>
      </p:pic>
      <p:pic>
        <p:nvPicPr>
          <p:cNvPr id="124" name="image (3).png" descr="Code example showing a for loop structure: for file in $myfiles do echo 'file $file contains: $(cat $file)' done"/>
          <p:cNvPicPr>
            <a:picLocks noChangeAspect="1"/>
          </p:cNvPicPr>
          <p:nvPr/>
        </p:nvPicPr>
        <p:blipFill>
          <a:blip r:embed="rId3">
            <a:extLst/>
          </a:blip>
          <a:stretch>
            <a:fillRect/>
          </a:stretch>
        </p:blipFill>
        <p:spPr>
          <a:xfrm>
            <a:off x="1270000" y="5137835"/>
            <a:ext cx="10464800" cy="315052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Bad (top) vs Good (bottom)"/>
          <p:cNvSpPr txBox="1"/>
          <p:nvPr>
            <p:ph type="title"/>
          </p:nvPr>
        </p:nvSpPr>
        <p:spPr>
          <a:xfrm>
            <a:off x="1270000" y="266700"/>
            <a:ext cx="10464800" cy="509588"/>
          </a:xfrm>
          <a:prstGeom prst="rect">
            <a:avLst/>
          </a:prstGeom>
        </p:spPr>
        <p:txBody>
          <a:bodyPr/>
          <a:lstStyle/>
          <a:p>
            <a:pPr/>
            <a:r>
              <a:t>Bad (top) vs Good (bottom)</a:t>
            </a:r>
          </a:p>
        </p:txBody>
      </p:sp>
      <p:pic>
        <p:nvPicPr>
          <p:cNvPr id="127" name="image (4).png" descr="Table showing BLAST search performance with different word sizes (9-28), displaying real time and unique hits. Word size 9 takes 1 minute 45 seconds with 2506 unique hits"/>
          <p:cNvPicPr>
            <a:picLocks noChangeAspect="1"/>
          </p:cNvPicPr>
          <p:nvPr/>
        </p:nvPicPr>
        <p:blipFill>
          <a:blip r:embed="rId2">
            <a:extLst/>
          </a:blip>
          <a:stretch>
            <a:fillRect/>
          </a:stretch>
        </p:blipFill>
        <p:spPr>
          <a:xfrm>
            <a:off x="232407" y="811860"/>
            <a:ext cx="7376431" cy="4773355"/>
          </a:xfrm>
          <a:prstGeom prst="rect">
            <a:avLst/>
          </a:prstGeom>
          <a:ln w="12700">
            <a:miter lim="400000"/>
          </a:ln>
        </p:spPr>
      </p:pic>
      <p:pic>
        <p:nvPicPr>
          <p:cNvPr id="128" name="image (2).png" descr="Comparison table of BLAST search methods: Megablast (24s, 2506 hits), dc-Megablast (1m5s, 2501 hits), blastn (47s, 2509 hits), and blastp (17m55s, 2695 hits)"/>
          <p:cNvPicPr>
            <a:picLocks noChangeAspect="1"/>
          </p:cNvPicPr>
          <p:nvPr/>
        </p:nvPicPr>
        <p:blipFill>
          <a:blip r:embed="rId3">
            <a:extLst/>
          </a:blip>
          <a:stretch>
            <a:fillRect/>
          </a:stretch>
        </p:blipFill>
        <p:spPr>
          <a:xfrm>
            <a:off x="5986512" y="6127157"/>
            <a:ext cx="6847037" cy="335793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Bad"/>
          <p:cNvSpPr txBox="1"/>
          <p:nvPr>
            <p:ph type="title"/>
          </p:nvPr>
        </p:nvSpPr>
        <p:spPr>
          <a:xfrm>
            <a:off x="1270000" y="266700"/>
            <a:ext cx="10464800" cy="509588"/>
          </a:xfrm>
          <a:prstGeom prst="rect">
            <a:avLst/>
          </a:prstGeom>
        </p:spPr>
        <p:txBody>
          <a:bodyPr/>
          <a:lstStyle/>
          <a:p>
            <a:pPr/>
            <a:r>
              <a:t>Bad</a:t>
            </a:r>
          </a:p>
        </p:txBody>
      </p:sp>
      <p:pic>
        <p:nvPicPr>
          <p:cNvPr id="131" name="Image" descr="Embedded object showing BLAST or sequence analysis exercise content (unable to extract as standard image)"/>
          <p:cNvPicPr>
            <a:picLocks noChangeAspect="1"/>
          </p:cNvPicPr>
          <p:nvPr/>
        </p:nvPicPr>
        <p:blipFill>
          <a:blip r:embed="rId2">
            <a:extLst/>
          </a:blip>
          <a:stretch>
            <a:fillRect/>
          </a:stretch>
        </p:blipFill>
        <p:spPr>
          <a:xfrm>
            <a:off x="0" y="1813216"/>
            <a:ext cx="13004800" cy="155516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Very Bad (top) vs Good (bottom)"/>
          <p:cNvSpPr txBox="1"/>
          <p:nvPr>
            <p:ph type="title"/>
          </p:nvPr>
        </p:nvSpPr>
        <p:spPr>
          <a:xfrm>
            <a:off x="1270000" y="266700"/>
            <a:ext cx="10464800" cy="509588"/>
          </a:xfrm>
          <a:prstGeom prst="rect">
            <a:avLst/>
          </a:prstGeom>
        </p:spPr>
        <p:txBody>
          <a:bodyPr/>
          <a:lstStyle/>
          <a:p>
            <a:pPr/>
            <a:r>
              <a:t>Very Bad (top) vs Good (bottom)</a:t>
            </a:r>
          </a:p>
        </p:txBody>
      </p:sp>
      <p:pic>
        <p:nvPicPr>
          <p:cNvPr id="134" name="image (5).png" descr="Exercise questions about FASTA sequence format, viral host species analysis, and file statistics. Shows Unix commands using zgrep and ls for counting viruses from different hosts"/>
          <p:cNvPicPr>
            <a:picLocks noChangeAspect="1"/>
          </p:cNvPicPr>
          <p:nvPr/>
        </p:nvPicPr>
        <p:blipFill>
          <a:blip r:embed="rId2">
            <a:extLst/>
          </a:blip>
          <a:stretch>
            <a:fillRect/>
          </a:stretch>
        </p:blipFill>
        <p:spPr>
          <a:xfrm>
            <a:off x="0" y="1044268"/>
            <a:ext cx="13004800" cy="4134861"/>
          </a:xfrm>
          <a:prstGeom prst="rect">
            <a:avLst/>
          </a:prstGeom>
          <a:ln w="12700">
            <a:miter lim="400000"/>
          </a:ln>
        </p:spPr>
      </p:pic>
      <p:pic>
        <p:nvPicPr>
          <p:cNvPr id="135" name="image (6).png" descr="Exercise answer or additional content related to FASTA file analysis"/>
          <p:cNvPicPr>
            <a:picLocks noChangeAspect="1"/>
          </p:cNvPicPr>
          <p:nvPr/>
        </p:nvPicPr>
        <p:blipFill>
          <a:blip r:embed="rId3">
            <a:extLst/>
          </a:blip>
          <a:stretch>
            <a:fillRect/>
          </a:stretch>
        </p:blipFill>
        <p:spPr>
          <a:xfrm>
            <a:off x="0" y="5806036"/>
            <a:ext cx="13004800" cy="3852857"/>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Study system: Rice"/>
          <p:cNvSpPr txBox="1"/>
          <p:nvPr>
            <p:ph type="title"/>
          </p:nvPr>
        </p:nvSpPr>
        <p:spPr>
          <a:prstGeom prst="rect">
            <a:avLst/>
          </a:prstGeom>
        </p:spPr>
        <p:txBody>
          <a:bodyPr/>
          <a:lstStyle/>
          <a:p>
            <a:pPr/>
            <a:r>
              <a:t>Study system: Rice</a:t>
            </a:r>
          </a:p>
        </p:txBody>
      </p:sp>
      <p:sp>
        <p:nvSpPr>
          <p:cNvPr id="138" name="This Week:…"/>
          <p:cNvSpPr txBox="1"/>
          <p:nvPr>
            <p:ph type="body" idx="1"/>
          </p:nvPr>
        </p:nvSpPr>
        <p:spPr>
          <a:prstGeom prst="rect">
            <a:avLst/>
          </a:prstGeom>
        </p:spPr>
        <p:txBody>
          <a:bodyPr/>
          <a:lstStyle/>
          <a:p>
            <a:pPr/>
            <a:r>
              <a:t>This Week: </a:t>
            </a:r>
          </a:p>
          <a:p>
            <a:pPr lvl="1"/>
            <a:r>
              <a:t>Study diversity in ~ 400 rice strains</a:t>
            </a:r>
          </a:p>
          <a:p>
            <a:pPr lvl="1"/>
          </a:p>
          <a:p>
            <a:pPr/>
            <a:r>
              <a:t>Why Rice?</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0066C1"/>
            </a:gs>
            <a:gs pos="100000">
              <a:srgbClr val="094593"/>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8001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outerShdw sx="100000" sy="100000" kx="0" ky="0" algn="b" rotWithShape="0" blurRad="25400" dist="23998" dir="2700000">
                <a:srgbClr val="000000">
                  <a:alpha val="31034"/>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