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 styleId="{D51ADE6A-740E-44AE-83CC-AE7238B6C88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F9E2"/>
          </a:solidFill>
        </a:fill>
      </a:tcStyle>
    </a:wholeTbl>
    <a:band2H>
      <a:tcTxStyle/>
      <a:tcStyle>
        <a:tcBdr/>
        <a:fill>
          <a:solidFill>
            <a:srgbClr val="FFFCF2"/>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36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36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365"/>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84" d="100"/>
          <a:sy n="84" d="100"/>
        </p:scale>
        <p:origin x="19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lIns="50800" tIns="50800" rIns="50800" bIns="50800" anchor="b"/>
          <a:lstStyle>
            <a:lvl1pPr defTabSz="584200">
              <a:defRPr sz="3600">
                <a:uFillTx/>
                <a:latin typeface="+mj-lt"/>
                <a:ea typeface="+mj-ea"/>
                <a:cs typeface="+mj-cs"/>
                <a:sym typeface="Gill Sans"/>
              </a:defRPr>
            </a:lvl1pPr>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lIns="50800" tIns="50800" rIns="50800" bIns="50800"/>
          <a:lstStyle>
            <a:lvl1pPr marL="0" indent="0" algn="ctr" defTabSz="584200">
              <a:spcBef>
                <a:spcPts val="0"/>
              </a:spcBef>
              <a:buClrTx/>
              <a:buSzTx/>
              <a:buNone/>
              <a:defRPr sz="2400">
                <a:uFillTx/>
                <a:latin typeface="+mj-lt"/>
                <a:ea typeface="+mj-ea"/>
                <a:cs typeface="+mj-cs"/>
                <a:sym typeface="Gill Sans"/>
              </a:defRPr>
            </a:lvl1pPr>
            <a:lvl2pPr marL="0" indent="0" algn="ctr" defTabSz="584200">
              <a:spcBef>
                <a:spcPts val="0"/>
              </a:spcBef>
              <a:buClrTx/>
              <a:buSzTx/>
              <a:buNone/>
              <a:defRPr sz="2400">
                <a:uFillTx/>
                <a:latin typeface="+mj-lt"/>
                <a:ea typeface="+mj-ea"/>
                <a:cs typeface="+mj-cs"/>
                <a:sym typeface="Gill Sans"/>
              </a:defRPr>
            </a:lvl2pPr>
            <a:lvl3pPr marL="0" indent="0" algn="ctr" defTabSz="584200">
              <a:spcBef>
                <a:spcPts val="0"/>
              </a:spcBef>
              <a:buClrTx/>
              <a:buSzTx/>
              <a:buNone/>
              <a:defRPr>
                <a:uFillTx/>
                <a:latin typeface="+mj-lt"/>
                <a:ea typeface="+mj-ea"/>
                <a:cs typeface="+mj-cs"/>
                <a:sym typeface="Gill Sans"/>
              </a:defRPr>
            </a:lvl3pPr>
            <a:lvl4pPr marL="0" indent="0" algn="ctr" defTabSz="584200">
              <a:spcBef>
                <a:spcPts val="0"/>
              </a:spcBef>
              <a:buClrTx/>
              <a:buSzTx/>
              <a:buNone/>
              <a:defRPr sz="2400">
                <a:uFillTx/>
                <a:latin typeface="+mj-lt"/>
                <a:ea typeface="+mj-ea"/>
                <a:cs typeface="+mj-cs"/>
                <a:sym typeface="Gill Sans"/>
              </a:defRPr>
            </a:lvl4pPr>
            <a:lvl5pPr marL="0" indent="0" algn="ctr" defTabSz="584200">
              <a:spcBef>
                <a:spcPts val="0"/>
              </a:spcBef>
              <a:buClrTx/>
              <a:buSzTx/>
              <a:buNone/>
              <a:defRPr sz="240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 Title and Content copy">
    <p:spTree>
      <p:nvGrpSpPr>
        <p:cNvPr id="1" name=""/>
        <p:cNvGrpSpPr/>
        <p:nvPr/>
      </p:nvGrpSpPr>
      <p:grpSpPr>
        <a:xfrm>
          <a:off x="0" y="0"/>
          <a:ext cx="0" cy="0"/>
          <a:chOff x="0" y="0"/>
          <a:chExt cx="0" cy="0"/>
        </a:xfrm>
      </p:grpSpPr>
      <p:sp>
        <p:nvSpPr>
          <p:cNvPr id="88" name="Title Text"/>
          <p:cNvSpPr txBox="1">
            <a:spLocks noGrp="1"/>
          </p:cNvSpPr>
          <p:nvPr>
            <p:ph type="title"/>
          </p:nvPr>
        </p:nvSpPr>
        <p:spPr>
          <a:prstGeom prst="rect">
            <a:avLst/>
          </a:prstGeom>
        </p:spPr>
        <p:txBody>
          <a:bodyPr/>
          <a:lstStyle/>
          <a:p>
            <a:r>
              <a:t>Title Text</a:t>
            </a:r>
          </a:p>
        </p:txBody>
      </p:sp>
      <p:sp>
        <p:nvSpPr>
          <p:cNvPr id="8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 Two Content">
    <p:spTree>
      <p:nvGrpSpPr>
        <p:cNvPr id="1" name=""/>
        <p:cNvGrpSpPr/>
        <p:nvPr/>
      </p:nvGrpSpPr>
      <p:grpSpPr>
        <a:xfrm>
          <a:off x="0" y="0"/>
          <a:ext cx="0" cy="0"/>
          <a:chOff x="0" y="0"/>
          <a:chExt cx="0" cy="0"/>
        </a:xfrm>
      </p:grpSpPr>
      <p:sp>
        <p:nvSpPr>
          <p:cNvPr id="97" name="Click to edit Master text styles"/>
          <p:cNvSpPr txBox="1">
            <a:spLocks noGrp="1"/>
          </p:cNvSpPr>
          <p:nvPr>
            <p:ph type="body" sz="half" idx="21"/>
          </p:nvPr>
        </p:nvSpPr>
        <p:spPr>
          <a:xfrm>
            <a:off x="6616700" y="2006600"/>
            <a:ext cx="5422900" cy="6667500"/>
          </a:xfrm>
          <a:prstGeom prst="rect">
            <a:avLst/>
          </a:prstGeom>
        </p:spPr>
        <p:txBody>
          <a:bodyPr/>
          <a:lstStyle>
            <a:lvl1pPr marL="342899" indent="-342899">
              <a:spcBef>
                <a:spcPts val="900"/>
              </a:spcBef>
              <a:defRPr sz="3800"/>
            </a:lvl1pPr>
          </a:lstStyle>
          <a:p>
            <a:r>
              <a:t>Click to edit Master text styles</a:t>
            </a:r>
          </a:p>
        </p:txBody>
      </p:sp>
      <p:sp>
        <p:nvSpPr>
          <p:cNvPr id="98" name="Title Text"/>
          <p:cNvSpPr txBox="1">
            <a:spLocks noGrp="1"/>
          </p:cNvSpPr>
          <p:nvPr>
            <p:ph type="title"/>
          </p:nvPr>
        </p:nvSpPr>
        <p:spPr>
          <a:prstGeom prst="rect">
            <a:avLst/>
          </a:prstGeom>
        </p:spPr>
        <p:txBody>
          <a:bodyPr/>
          <a:lstStyle/>
          <a:p>
            <a:r>
              <a:t>Title Text</a:t>
            </a:r>
          </a:p>
        </p:txBody>
      </p:sp>
      <p:sp>
        <p:nvSpPr>
          <p:cNvPr id="99" name="Body Level One…"/>
          <p:cNvSpPr txBox="1">
            <a:spLocks noGrp="1"/>
          </p:cNvSpPr>
          <p:nvPr>
            <p:ph type="body" sz="half" idx="1"/>
          </p:nvPr>
        </p:nvSpPr>
        <p:spPr>
          <a:xfrm>
            <a:off x="977900" y="2006600"/>
            <a:ext cx="5422900" cy="7747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copy 1">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650239" y="12371"/>
            <a:ext cx="11595949" cy="1063974"/>
          </a:xfrm>
          <a:prstGeom prst="rect">
            <a:avLst/>
          </a:prstGeom>
        </p:spPr>
        <p:txBody>
          <a:bodyPr lIns="65023" tIns="65023" rIns="65023" bIns="65023">
            <a:normAutofit/>
          </a:bodyPr>
          <a:lstStyle>
            <a:lvl1pPr defTabSz="1300480">
              <a:defRPr>
                <a:uFillTx/>
              </a:defRPr>
            </a:lvl1pPr>
          </a:lstStyle>
          <a:p>
            <a:r>
              <a:t>Title Text</a:t>
            </a:r>
          </a:p>
        </p:txBody>
      </p:sp>
      <p:sp>
        <p:nvSpPr>
          <p:cNvPr id="117" name="Body Level One…"/>
          <p:cNvSpPr txBox="1">
            <a:spLocks noGrp="1"/>
          </p:cNvSpPr>
          <p:nvPr>
            <p:ph type="body" idx="1"/>
          </p:nvPr>
        </p:nvSpPr>
        <p:spPr>
          <a:xfrm>
            <a:off x="650239" y="1625599"/>
            <a:ext cx="11704322" cy="7044268"/>
          </a:xfrm>
          <a:prstGeom prst="rect">
            <a:avLst/>
          </a:prstGeom>
        </p:spPr>
        <p:txBody>
          <a:bodyPr lIns="65023" tIns="65023" rIns="65023" bIns="65023">
            <a:normAutofit/>
          </a:bodyPr>
          <a:lstStyle>
            <a:lvl1pPr marL="485775" indent="-485775" defTabSz="1300480">
              <a:buClrTx/>
              <a:defRPr>
                <a:uFillTx/>
              </a:defRPr>
            </a:lvl1pPr>
            <a:lvl2pPr marL="942975" indent="-485775" defTabSz="1300480">
              <a:spcBef>
                <a:spcPts val="800"/>
              </a:spcBef>
              <a:buClrTx/>
              <a:defRPr sz="3400">
                <a:uFillTx/>
              </a:defRPr>
            </a:lvl2pPr>
            <a:lvl3pPr marL="1346200" indent="-431800" defTabSz="1300480">
              <a:spcBef>
                <a:spcPts val="800"/>
              </a:spcBef>
              <a:buClrTx/>
              <a:defRPr sz="3400">
                <a:uFillTx/>
              </a:defRPr>
            </a:lvl3pPr>
            <a:lvl4pPr marL="1857375" indent="-485775" defTabSz="1300480">
              <a:spcBef>
                <a:spcPts val="800"/>
              </a:spcBef>
              <a:buClrTx/>
              <a:defRPr sz="3400">
                <a:uFillTx/>
              </a:defRPr>
            </a:lvl4pPr>
            <a:lvl5pPr marL="2314575" indent="-485775" defTabSz="1300480">
              <a:spcBef>
                <a:spcPts val="800"/>
              </a:spcBef>
              <a:buClrTx/>
              <a:defRPr sz="3400">
                <a:uFillTx/>
              </a:defRPr>
            </a:lvl5p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xfrm>
            <a:off x="11658092" y="8886613"/>
            <a:ext cx="371349" cy="422149"/>
          </a:xfrm>
          <a:prstGeom prst="rect">
            <a:avLst/>
          </a:prstGeom>
        </p:spPr>
        <p:txBody>
          <a:bodyPr lIns="65023" tIns="65023" rIns="65023" bIns="65023"/>
          <a:lstStyle>
            <a:lvl1pPr defTabSz="650240">
              <a:defRPr>
                <a:uFillTx/>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270000" y="101600"/>
            <a:ext cx="10464800" cy="584200"/>
          </a:xfrm>
          <a:prstGeom prst="rect">
            <a:avLst/>
          </a:prstGeom>
        </p:spPr>
        <p:txBody>
          <a:bodyPr lIns="50800" tIns="50800" rIns="50800" bIns="50800"/>
          <a:lstStyle>
            <a:lvl1pPr defTabSz="584200">
              <a:defRPr sz="2400">
                <a:uFillTx/>
                <a:latin typeface="+mj-lt"/>
                <a:ea typeface="+mj-ea"/>
                <a:cs typeface="+mj-cs"/>
                <a:sym typeface="Gill Sans"/>
              </a:defRPr>
            </a:lvl1pPr>
          </a:lstStyle>
          <a:p>
            <a:r>
              <a:t>Title Text</a:t>
            </a:r>
          </a:p>
        </p:txBody>
      </p:sp>
      <p:sp>
        <p:nvSpPr>
          <p:cNvPr id="21" name="Body Level One…"/>
          <p:cNvSpPr txBox="1">
            <a:spLocks noGrp="1"/>
          </p:cNvSpPr>
          <p:nvPr>
            <p:ph type="body" idx="1"/>
          </p:nvPr>
        </p:nvSpPr>
        <p:spPr>
          <a:xfrm>
            <a:off x="254000" y="889000"/>
            <a:ext cx="12420600" cy="8724900"/>
          </a:xfrm>
          <a:prstGeom prst="rect">
            <a:avLst/>
          </a:prstGeom>
        </p:spPr>
        <p:txBody>
          <a:bodyPr lIns="50800" tIns="50800" rIns="50800" bIns="50800"/>
          <a:lstStyle>
            <a:lvl1pPr marL="596900" indent="-279400" defTabSz="584200">
              <a:spcBef>
                <a:spcPts val="600"/>
              </a:spcBef>
              <a:buClrTx/>
              <a:buSzPct val="171000"/>
              <a:defRPr sz="2400">
                <a:uFillTx/>
                <a:latin typeface="+mj-lt"/>
                <a:ea typeface="+mj-ea"/>
                <a:cs typeface="+mj-cs"/>
                <a:sym typeface="Gill Sans"/>
              </a:defRPr>
            </a:lvl1pPr>
            <a:lvl2pPr marL="889000" indent="-254000" defTabSz="584200">
              <a:spcBef>
                <a:spcPts val="2400"/>
              </a:spcBef>
              <a:buClrTx/>
              <a:buSzPct val="171000"/>
              <a:buChar char="•"/>
              <a:defRPr sz="2000">
                <a:uFillTx/>
                <a:latin typeface="+mj-lt"/>
                <a:ea typeface="+mj-ea"/>
                <a:cs typeface="+mj-cs"/>
                <a:sym typeface="Gill Sans"/>
              </a:defRPr>
            </a:lvl2pPr>
            <a:lvl3pPr marL="1206500" indent="-254000" defTabSz="584200">
              <a:spcBef>
                <a:spcPts val="2400"/>
              </a:spcBef>
              <a:buClrTx/>
              <a:buSzPct val="171000"/>
              <a:defRPr sz="1800">
                <a:uFillTx/>
                <a:latin typeface="+mj-lt"/>
                <a:ea typeface="+mj-ea"/>
                <a:cs typeface="+mj-cs"/>
                <a:sym typeface="Gill Sans"/>
              </a:defRPr>
            </a:lvl3pPr>
            <a:lvl4pPr marL="1524000" indent="-254000" defTabSz="584200">
              <a:spcBef>
                <a:spcPts val="2400"/>
              </a:spcBef>
              <a:buClrTx/>
              <a:buSzPct val="171000"/>
              <a:buChar char="•"/>
              <a:defRPr sz="1800">
                <a:uFillTx/>
                <a:latin typeface="+mj-lt"/>
                <a:ea typeface="+mj-ea"/>
                <a:cs typeface="+mj-cs"/>
                <a:sym typeface="Gill Sans"/>
              </a:defRPr>
            </a:lvl4pPr>
            <a:lvl5pPr marL="2667000" indent="-571500" defTabSz="584200">
              <a:spcBef>
                <a:spcPts val="2400"/>
              </a:spcBef>
              <a:buClrTx/>
              <a:buSzPct val="171000"/>
              <a:buChar char="•"/>
              <a:defRPr sz="180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6" name="Title Text"/>
          <p:cNvSpPr txBox="1">
            <a:spLocks noGrp="1"/>
          </p:cNvSpPr>
          <p:nvPr>
            <p:ph type="title"/>
          </p:nvPr>
        </p:nvSpPr>
        <p:spPr>
          <a:xfrm>
            <a:off x="1270000" y="266700"/>
            <a:ext cx="10464800" cy="406400"/>
          </a:xfrm>
          <a:prstGeom prst="rect">
            <a:avLst/>
          </a:prstGeom>
        </p:spPr>
        <p:txBody>
          <a:bodyPr lIns="50800" tIns="50800" rIns="50800" bIns="50800"/>
          <a:lstStyle>
            <a:lvl1pPr defTabSz="584200">
              <a:defRPr sz="2400">
                <a:uFillTx/>
                <a:latin typeface="+mj-lt"/>
                <a:ea typeface="+mj-ea"/>
                <a:cs typeface="+mj-cs"/>
                <a:sym typeface="Gill Sans"/>
              </a:defRPr>
            </a:lvl1pPr>
          </a:lstStyle>
          <a:p>
            <a:r>
              <a:t>Title Text</a:t>
            </a:r>
          </a:p>
        </p:txBody>
      </p:sp>
      <p:sp>
        <p:nvSpPr>
          <p:cNvPr id="37" name="Slide Number"/>
          <p:cNvSpPr txBox="1">
            <a:spLocks noGrp="1"/>
          </p:cNvSpPr>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4" name="Image"/>
          <p:cNvSpPr>
            <a:spLocks noGrp="1"/>
          </p:cNvSpPr>
          <p:nvPr>
            <p:ph type="pic" idx="21"/>
          </p:nvPr>
        </p:nvSpPr>
        <p:spPr>
          <a:xfrm>
            <a:off x="4479090" y="977900"/>
            <a:ext cx="11202188" cy="8610607"/>
          </a:xfrm>
          <a:prstGeom prst="rect">
            <a:avLst/>
          </a:prstGeom>
          <a:ln w="25400">
            <a:solidFill>
              <a:srgbClr val="FFFFFF"/>
            </a:solidFill>
          </a:ln>
        </p:spPr>
        <p:txBody>
          <a:bodyPr lIns="91439" tIns="45719" rIns="91439" bIns="45719"/>
          <a:lstStyle/>
          <a:p>
            <a:endParaRPr/>
          </a:p>
        </p:txBody>
      </p:sp>
      <p:sp>
        <p:nvSpPr>
          <p:cNvPr id="45" name="Title Text"/>
          <p:cNvSpPr txBox="1">
            <a:spLocks noGrp="1"/>
          </p:cNvSpPr>
          <p:nvPr>
            <p:ph type="title"/>
          </p:nvPr>
        </p:nvSpPr>
        <p:spPr>
          <a:xfrm>
            <a:off x="1270000" y="254000"/>
            <a:ext cx="10464800" cy="469900"/>
          </a:xfrm>
          <a:prstGeom prst="rect">
            <a:avLst/>
          </a:prstGeom>
        </p:spPr>
        <p:txBody>
          <a:bodyPr lIns="50800" tIns="50800" rIns="50800" bIns="50800"/>
          <a:lstStyle>
            <a:lvl1pPr defTabSz="584200">
              <a:defRPr sz="2400">
                <a:uFillTx/>
                <a:latin typeface="+mj-lt"/>
                <a:ea typeface="+mj-ea"/>
                <a:cs typeface="+mj-cs"/>
                <a:sym typeface="Gill Sans"/>
              </a:defRPr>
            </a:lvl1pPr>
          </a:lstStyle>
          <a:p>
            <a:r>
              <a:t>Title Text</a:t>
            </a:r>
          </a:p>
        </p:txBody>
      </p:sp>
      <p:sp>
        <p:nvSpPr>
          <p:cNvPr id="46" name="Body Level One…"/>
          <p:cNvSpPr txBox="1">
            <a:spLocks noGrp="1"/>
          </p:cNvSpPr>
          <p:nvPr>
            <p:ph type="body" idx="1"/>
          </p:nvPr>
        </p:nvSpPr>
        <p:spPr>
          <a:xfrm>
            <a:off x="139700" y="952500"/>
            <a:ext cx="6946900" cy="8636000"/>
          </a:xfrm>
          <a:prstGeom prst="rect">
            <a:avLst/>
          </a:prstGeom>
        </p:spPr>
        <p:txBody>
          <a:bodyPr lIns="50800" tIns="50800" rIns="50800" bIns="50800"/>
          <a:lstStyle>
            <a:lvl1pPr marL="812120" indent="-494620" defTabSz="584200">
              <a:spcBef>
                <a:spcPts val="3800"/>
              </a:spcBef>
              <a:buClrTx/>
              <a:buSzPct val="171000"/>
              <a:defRPr sz="2400">
                <a:uFillTx/>
                <a:latin typeface="+mj-lt"/>
                <a:ea typeface="+mj-ea"/>
                <a:cs typeface="+mj-cs"/>
                <a:sym typeface="Gill Sans"/>
              </a:defRPr>
            </a:lvl1pPr>
            <a:lvl2pPr marL="1129620" indent="-494620" defTabSz="584200">
              <a:spcBef>
                <a:spcPts val="3800"/>
              </a:spcBef>
              <a:buClrTx/>
              <a:buSzPct val="171000"/>
              <a:buChar char="•"/>
              <a:defRPr sz="2400">
                <a:uFillTx/>
                <a:latin typeface="+mj-lt"/>
                <a:ea typeface="+mj-ea"/>
                <a:cs typeface="+mj-cs"/>
                <a:sym typeface="Gill Sans"/>
              </a:defRPr>
            </a:lvl2pPr>
            <a:lvl3pPr marL="1447120" indent="-494620" defTabSz="584200">
              <a:spcBef>
                <a:spcPts val="3800"/>
              </a:spcBef>
              <a:buClrTx/>
              <a:buSzPct val="171000"/>
              <a:defRPr sz="1800">
                <a:uFillTx/>
                <a:latin typeface="+mj-lt"/>
                <a:ea typeface="+mj-ea"/>
                <a:cs typeface="+mj-cs"/>
                <a:sym typeface="Gill Sans"/>
              </a:defRPr>
            </a:lvl3pPr>
            <a:lvl4pPr marL="1764620" indent="-494620" defTabSz="584200">
              <a:spcBef>
                <a:spcPts val="3800"/>
              </a:spcBef>
              <a:buClrTx/>
              <a:buSzPct val="171000"/>
              <a:buChar char="•"/>
              <a:defRPr sz="1800">
                <a:uFillTx/>
                <a:latin typeface="+mj-lt"/>
                <a:ea typeface="+mj-ea"/>
                <a:cs typeface="+mj-cs"/>
                <a:sym typeface="Gill Sans"/>
              </a:defRPr>
            </a:lvl4pPr>
            <a:lvl5pPr marL="2590120" indent="-494620" defTabSz="584200">
              <a:spcBef>
                <a:spcPts val="3800"/>
              </a:spcBef>
              <a:buClrTx/>
              <a:buSzPct val="171000"/>
              <a:buChar char="•"/>
              <a:defRPr sz="180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54" name="Title Text"/>
          <p:cNvSpPr txBox="1">
            <a:spLocks noGrp="1"/>
          </p:cNvSpPr>
          <p:nvPr>
            <p:ph type="title"/>
          </p:nvPr>
        </p:nvSpPr>
        <p:spPr>
          <a:xfrm>
            <a:off x="1270000" y="254000"/>
            <a:ext cx="10464800" cy="673100"/>
          </a:xfrm>
          <a:prstGeom prst="rect">
            <a:avLst/>
          </a:prstGeom>
        </p:spPr>
        <p:txBody>
          <a:bodyPr lIns="50800" tIns="50800" rIns="50800" bIns="50800"/>
          <a:lstStyle>
            <a:lvl1pPr defTabSz="584200">
              <a:defRPr sz="2400">
                <a:uFillTx/>
                <a:latin typeface="+mj-lt"/>
                <a:ea typeface="+mj-ea"/>
                <a:cs typeface="+mj-cs"/>
                <a:sym typeface="Gill Sans"/>
              </a:defRPr>
            </a:lvl1pPr>
          </a:lstStyle>
          <a:p>
            <a:r>
              <a:t>Title Text</a:t>
            </a:r>
          </a:p>
        </p:txBody>
      </p:sp>
      <p:sp>
        <p:nvSpPr>
          <p:cNvPr id="55" name="Body Level One…"/>
          <p:cNvSpPr txBox="1">
            <a:spLocks noGrp="1"/>
          </p:cNvSpPr>
          <p:nvPr>
            <p:ph type="body" idx="1"/>
          </p:nvPr>
        </p:nvSpPr>
        <p:spPr>
          <a:xfrm>
            <a:off x="330200" y="1104900"/>
            <a:ext cx="6223000" cy="8458200"/>
          </a:xfrm>
          <a:prstGeom prst="rect">
            <a:avLst/>
          </a:prstGeom>
        </p:spPr>
        <p:txBody>
          <a:bodyPr lIns="50800" tIns="50800" rIns="50800" bIns="50800"/>
          <a:lstStyle>
            <a:lvl1pPr marL="812120" indent="-494620" defTabSz="584200">
              <a:spcBef>
                <a:spcPts val="3800"/>
              </a:spcBef>
              <a:buClrTx/>
              <a:buSzPct val="171000"/>
              <a:defRPr sz="2400">
                <a:uFillTx/>
                <a:latin typeface="+mj-lt"/>
                <a:ea typeface="+mj-ea"/>
                <a:cs typeface="+mj-cs"/>
                <a:sym typeface="Gill Sans"/>
              </a:defRPr>
            </a:lvl1pPr>
            <a:lvl2pPr marL="1129620" indent="-494620" defTabSz="584200">
              <a:spcBef>
                <a:spcPts val="3800"/>
              </a:spcBef>
              <a:buClrTx/>
              <a:buSzPct val="171000"/>
              <a:buChar char="•"/>
              <a:defRPr sz="2400">
                <a:uFillTx/>
                <a:latin typeface="+mj-lt"/>
                <a:ea typeface="+mj-ea"/>
                <a:cs typeface="+mj-cs"/>
                <a:sym typeface="Gill Sans"/>
              </a:defRPr>
            </a:lvl2pPr>
            <a:lvl3pPr marL="1447120" indent="-494620" defTabSz="584200">
              <a:spcBef>
                <a:spcPts val="3800"/>
              </a:spcBef>
              <a:buClrTx/>
              <a:buSzPct val="171000"/>
              <a:defRPr sz="1800">
                <a:uFillTx/>
                <a:latin typeface="+mj-lt"/>
                <a:ea typeface="+mj-ea"/>
                <a:cs typeface="+mj-cs"/>
                <a:sym typeface="Gill Sans"/>
              </a:defRPr>
            </a:lvl3pPr>
            <a:lvl4pPr marL="1764620" indent="-494620" defTabSz="584200">
              <a:spcBef>
                <a:spcPts val="3800"/>
              </a:spcBef>
              <a:buClrTx/>
              <a:buSzPct val="171000"/>
              <a:buChar char="•"/>
              <a:defRPr sz="1800">
                <a:uFillTx/>
                <a:latin typeface="+mj-lt"/>
                <a:ea typeface="+mj-ea"/>
                <a:cs typeface="+mj-cs"/>
                <a:sym typeface="Gill Sans"/>
              </a:defRPr>
            </a:lvl4pPr>
            <a:lvl5pPr marL="2590120" indent="-494620" defTabSz="584200">
              <a:spcBef>
                <a:spcPts val="3800"/>
              </a:spcBef>
              <a:buClrTx/>
              <a:buSzPct val="171000"/>
              <a:buChar char="•"/>
              <a:defRPr sz="180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63" name="Title Text"/>
          <p:cNvSpPr txBox="1">
            <a:spLocks noGrp="1"/>
          </p:cNvSpPr>
          <p:nvPr>
            <p:ph type="title"/>
          </p:nvPr>
        </p:nvSpPr>
        <p:spPr>
          <a:xfrm>
            <a:off x="1270000" y="254000"/>
            <a:ext cx="10464800" cy="444500"/>
          </a:xfrm>
          <a:prstGeom prst="rect">
            <a:avLst/>
          </a:prstGeom>
        </p:spPr>
        <p:txBody>
          <a:bodyPr lIns="50800" tIns="50800" rIns="50800" bIns="50800"/>
          <a:lstStyle>
            <a:lvl1pPr defTabSz="584200">
              <a:defRPr sz="2400">
                <a:uFillTx/>
                <a:latin typeface="+mj-lt"/>
                <a:ea typeface="+mj-ea"/>
                <a:cs typeface="+mj-cs"/>
                <a:sym typeface="Gill Sans"/>
              </a:defRPr>
            </a:lvl1pPr>
          </a:lstStyle>
          <a:p>
            <a:r>
              <a:t>Title Text</a:t>
            </a:r>
          </a:p>
        </p:txBody>
      </p:sp>
      <p:sp>
        <p:nvSpPr>
          <p:cNvPr id="64" name="Body Level One…"/>
          <p:cNvSpPr txBox="1">
            <a:spLocks noGrp="1"/>
          </p:cNvSpPr>
          <p:nvPr>
            <p:ph type="body" idx="1"/>
          </p:nvPr>
        </p:nvSpPr>
        <p:spPr>
          <a:xfrm>
            <a:off x="6553200" y="1003300"/>
            <a:ext cx="6134100" cy="8534400"/>
          </a:xfrm>
          <a:prstGeom prst="rect">
            <a:avLst/>
          </a:prstGeom>
        </p:spPr>
        <p:txBody>
          <a:bodyPr lIns="50800" tIns="50800" rIns="50800" bIns="50800"/>
          <a:lstStyle>
            <a:lvl1pPr marL="812120" indent="-494620" defTabSz="584200">
              <a:spcBef>
                <a:spcPts val="3800"/>
              </a:spcBef>
              <a:buClrTx/>
              <a:buSzPct val="171000"/>
              <a:defRPr sz="2400">
                <a:uFillTx/>
                <a:latin typeface="+mj-lt"/>
                <a:ea typeface="+mj-ea"/>
                <a:cs typeface="+mj-cs"/>
                <a:sym typeface="Gill Sans"/>
              </a:defRPr>
            </a:lvl1pPr>
            <a:lvl2pPr marL="1129620" indent="-494620" defTabSz="584200">
              <a:spcBef>
                <a:spcPts val="3800"/>
              </a:spcBef>
              <a:buClrTx/>
              <a:buSzPct val="171000"/>
              <a:buChar char="•"/>
              <a:defRPr sz="2400">
                <a:uFillTx/>
                <a:latin typeface="+mj-lt"/>
                <a:ea typeface="+mj-ea"/>
                <a:cs typeface="+mj-cs"/>
                <a:sym typeface="Gill Sans"/>
              </a:defRPr>
            </a:lvl2pPr>
            <a:lvl3pPr marL="1447120" indent="-494620" defTabSz="584200">
              <a:spcBef>
                <a:spcPts val="3800"/>
              </a:spcBef>
              <a:buClrTx/>
              <a:buSzPct val="171000"/>
              <a:defRPr sz="1800">
                <a:uFillTx/>
                <a:latin typeface="+mj-lt"/>
                <a:ea typeface="+mj-ea"/>
                <a:cs typeface="+mj-cs"/>
                <a:sym typeface="Gill Sans"/>
              </a:defRPr>
            </a:lvl3pPr>
            <a:lvl4pPr marL="1764620" indent="-494620" defTabSz="584200">
              <a:spcBef>
                <a:spcPts val="3800"/>
              </a:spcBef>
              <a:buClrTx/>
              <a:buSzPct val="171000"/>
              <a:buChar char="•"/>
              <a:defRPr sz="1800">
                <a:uFillTx/>
                <a:latin typeface="+mj-lt"/>
                <a:ea typeface="+mj-ea"/>
                <a:cs typeface="+mj-cs"/>
                <a:sym typeface="Gill Sans"/>
              </a:defRPr>
            </a:lvl4pPr>
            <a:lvl5pPr marL="2590120" indent="-494620" defTabSz="584200">
              <a:spcBef>
                <a:spcPts val="3800"/>
              </a:spcBef>
              <a:buClrTx/>
              <a:buSzPct val="171000"/>
              <a:buChar char="•"/>
              <a:defRPr sz="180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47700" y="0"/>
            <a:ext cx="11595100" cy="1088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r>
              <a:t>Title Text</a:t>
            </a:r>
          </a:p>
        </p:txBody>
      </p:sp>
      <p:sp>
        <p:nvSpPr>
          <p:cNvPr id="3" name="Body Level One…"/>
          <p:cNvSpPr txBox="1">
            <a:spLocks noGrp="1"/>
          </p:cNvSpPr>
          <p:nvPr>
            <p:ph type="body" idx="1"/>
          </p:nvPr>
        </p:nvSpPr>
        <p:spPr>
          <a:xfrm>
            <a:off x="647700" y="1625600"/>
            <a:ext cx="11709400" cy="812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742950" indent="-285750">
              <a:spcBef>
                <a:spcPts val="600"/>
              </a:spcBef>
              <a:buChar char="–"/>
              <a:defRPr sz="2800"/>
            </a:lvl2pPr>
            <a:lvl3pPr marL="1143000" indent="-228600">
              <a:spcBef>
                <a:spcPts val="600"/>
              </a:spcBef>
              <a:defRPr sz="2400"/>
            </a:lvl3pPr>
            <a:lvl4pPr marL="1600200" indent="-228600">
              <a:spcBef>
                <a:spcPts val="500"/>
              </a:spcBef>
              <a:buChar char="–"/>
              <a:defRPr sz="2200"/>
            </a:lvl4pPr>
            <a:lvl5pPr marL="2057400" indent="-228600">
              <a:spcBef>
                <a:spcPts val="500"/>
              </a:spcBef>
              <a:buChar char="»"/>
              <a:defRPr sz="22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09400" y="9156700"/>
            <a:ext cx="317500" cy="368300"/>
          </a:xfrm>
          <a:prstGeom prst="rect">
            <a:avLst/>
          </a:prstGeom>
          <a:ln w="12700">
            <a:miter lim="400000"/>
          </a:ln>
        </p:spPr>
        <p:txBody>
          <a:bodyPr wrap="none" lIns="38100" tIns="38100" rIns="38100" bIns="38100">
            <a:spAutoFit/>
          </a:bodyPr>
          <a:lstStyle>
            <a:lvl1pPr algn="r" defTabSz="647700">
              <a:defRPr sz="1800">
                <a:uFill>
                  <a:solidFill>
                    <a:srgbClr val="000000"/>
                  </a:solidFill>
                </a:uFill>
                <a:latin typeface="Times Roman"/>
                <a:ea typeface="Times Roman"/>
                <a:cs typeface="Times Roman"/>
                <a:sym typeface="Times Roma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1pPr>
      <a:lvl2pPr marL="0" marR="0" indent="22860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2pPr>
      <a:lvl3pPr marL="0" marR="0" indent="45720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3pPr>
      <a:lvl4pPr marL="0" marR="0" indent="68580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4pPr>
      <a:lvl5pPr marL="0" marR="0" indent="91440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5pPr>
      <a:lvl6pPr marL="0" marR="0" indent="114300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6pPr>
      <a:lvl7pPr marL="0" marR="0" indent="137160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7pPr>
      <a:lvl8pPr marL="0" marR="0" indent="160020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8pPr>
      <a:lvl9pPr marL="0" marR="0" indent="1828800" algn="ctr" defTabSz="1295400" rtl="0" latinLnBrk="0">
        <a:lnSpc>
          <a:spcPct val="100000"/>
        </a:lnSpc>
        <a:spcBef>
          <a:spcPts val="0"/>
        </a:spcBef>
        <a:spcAft>
          <a:spcPts val="0"/>
        </a:spcAft>
        <a:buClrTx/>
        <a:buSzTx/>
        <a:buFontTx/>
        <a:buNone/>
        <a:tabLst/>
        <a:defRPr sz="3800" b="0" i="0" u="none" strike="noStrike" cap="none" spc="0" baseline="0">
          <a:solidFill>
            <a:srgbClr val="000000"/>
          </a:solidFill>
          <a:uFill>
            <a:solidFill>
              <a:srgbClr val="000000"/>
            </a:solidFill>
          </a:uFill>
          <a:latin typeface="+mn-lt"/>
          <a:ea typeface="+mn-ea"/>
          <a:cs typeface="+mn-cs"/>
          <a:sym typeface="Helvetica"/>
        </a:defRPr>
      </a:lvl9pPr>
    </p:titleStyle>
    <p:bodyStyle>
      <a:lvl1pPr marL="342900" marR="0" indent="-342900" algn="l" defTabSz="1295400" rtl="0" latinLnBrk="0">
        <a:lnSpc>
          <a:spcPct val="100000"/>
        </a:lnSpc>
        <a:spcBef>
          <a:spcPts val="800"/>
        </a:spcBef>
        <a:spcAft>
          <a:spcPts val="0"/>
        </a:spcAft>
        <a:buClr>
          <a:srgbClr val="000000"/>
        </a:buClr>
        <a:buSzPct val="100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1pPr>
      <a:lvl2pPr marL="804182" marR="0" indent="-346982" algn="l" defTabSz="1295400" rtl="0" latinLnBrk="0">
        <a:lnSpc>
          <a:spcPct val="100000"/>
        </a:lnSpc>
        <a:spcBef>
          <a:spcPts val="800"/>
        </a:spcBef>
        <a:spcAft>
          <a:spcPts val="0"/>
        </a:spcAft>
        <a:buClr>
          <a:srgbClr val="000000"/>
        </a:buClr>
        <a:buSzPct val="100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2pPr>
      <a:lvl3pPr marL="1238250" marR="0" indent="-323850" algn="l" defTabSz="1295400" rtl="0" latinLnBrk="0">
        <a:lnSpc>
          <a:spcPct val="100000"/>
        </a:lnSpc>
        <a:spcBef>
          <a:spcPts val="800"/>
        </a:spcBef>
        <a:spcAft>
          <a:spcPts val="0"/>
        </a:spcAft>
        <a:buClr>
          <a:srgbClr val="000000"/>
        </a:buClr>
        <a:buSzPct val="100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3pPr>
      <a:lvl4pPr marL="1724890" marR="0" indent="-353290" algn="l" defTabSz="1295400" rtl="0" latinLnBrk="0">
        <a:lnSpc>
          <a:spcPct val="100000"/>
        </a:lnSpc>
        <a:spcBef>
          <a:spcPts val="800"/>
        </a:spcBef>
        <a:spcAft>
          <a:spcPts val="0"/>
        </a:spcAft>
        <a:buClr>
          <a:srgbClr val="000000"/>
        </a:buClr>
        <a:buSzPct val="100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4pPr>
      <a:lvl5pPr marL="2182090" marR="0" indent="-353290" algn="l" defTabSz="1295400" rtl="0" latinLnBrk="0">
        <a:lnSpc>
          <a:spcPct val="100000"/>
        </a:lnSpc>
        <a:spcBef>
          <a:spcPts val="800"/>
        </a:spcBef>
        <a:spcAft>
          <a:spcPts val="0"/>
        </a:spcAft>
        <a:buClr>
          <a:srgbClr val="000000"/>
        </a:buClr>
        <a:buSzPct val="100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5pPr>
      <a:lvl6pPr marL="3334327" marR="0" indent="-883227" algn="l" defTabSz="1295400" rtl="0" latinLnBrk="0">
        <a:lnSpc>
          <a:spcPct val="100000"/>
        </a:lnSpc>
        <a:spcBef>
          <a:spcPts val="800"/>
        </a:spcBef>
        <a:spcAft>
          <a:spcPts val="0"/>
        </a:spcAft>
        <a:buClr>
          <a:srgbClr val="000000"/>
        </a:buClr>
        <a:buSzPct val="171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6pPr>
      <a:lvl7pPr marL="3689927" marR="0" indent="-883227" algn="l" defTabSz="1295400" rtl="0" latinLnBrk="0">
        <a:lnSpc>
          <a:spcPct val="100000"/>
        </a:lnSpc>
        <a:spcBef>
          <a:spcPts val="800"/>
        </a:spcBef>
        <a:spcAft>
          <a:spcPts val="0"/>
        </a:spcAft>
        <a:buClr>
          <a:srgbClr val="000000"/>
        </a:buClr>
        <a:buSzPct val="171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7pPr>
      <a:lvl8pPr marL="4045527" marR="0" indent="-883227" algn="l" defTabSz="1295400" rtl="0" latinLnBrk="0">
        <a:lnSpc>
          <a:spcPct val="100000"/>
        </a:lnSpc>
        <a:spcBef>
          <a:spcPts val="800"/>
        </a:spcBef>
        <a:spcAft>
          <a:spcPts val="0"/>
        </a:spcAft>
        <a:buClr>
          <a:srgbClr val="000000"/>
        </a:buClr>
        <a:buSzPct val="171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8pPr>
      <a:lvl9pPr marL="4401127" marR="0" indent="-883227" algn="l" defTabSz="1295400" rtl="0" latinLnBrk="0">
        <a:lnSpc>
          <a:spcPct val="100000"/>
        </a:lnSpc>
        <a:spcBef>
          <a:spcPts val="800"/>
        </a:spcBef>
        <a:spcAft>
          <a:spcPts val="0"/>
        </a:spcAft>
        <a:buClr>
          <a:srgbClr val="000000"/>
        </a:buClr>
        <a:buSzPct val="171000"/>
        <a:buFontTx/>
        <a:buChar char="•"/>
        <a:tabLst/>
        <a:defRPr sz="3400" b="0" i="0" u="none" strike="noStrike" cap="none" spc="0" baseline="0">
          <a:solidFill>
            <a:srgbClr val="000000"/>
          </a:solidFill>
          <a:uFill>
            <a:solidFill>
              <a:srgbClr val="000000"/>
            </a:solidFill>
          </a:uFill>
          <a:latin typeface="+mn-lt"/>
          <a:ea typeface="+mn-ea"/>
          <a:cs typeface="+mn-cs"/>
          <a:sym typeface="Helvetica"/>
        </a:defRPr>
      </a:lvl9pPr>
    </p:bodyStyle>
    <p:otherStyle>
      <a:lvl1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1pPr>
      <a:lvl2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2pPr>
      <a:lvl3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3pPr>
      <a:lvl4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4pPr>
      <a:lvl5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5pPr>
      <a:lvl6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6pPr>
      <a:lvl7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7pPr>
      <a:lvl8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8pPr>
      <a:lvl9pPr marL="0" marR="0" indent="0" algn="r" defTabSz="6477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000000"/>
            </a:solidFill>
          </a:uFill>
          <a:latin typeface="+mn-lt"/>
          <a:ea typeface="+mn-ea"/>
          <a:cs typeface="+mn-cs"/>
          <a:sym typeface="Times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nmaloof@ucdavi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IS180L…"/>
          <p:cNvSpPr txBox="1">
            <a:spLocks noGrp="1"/>
          </p:cNvSpPr>
          <p:nvPr>
            <p:ph type="ctrTitle"/>
          </p:nvPr>
        </p:nvSpPr>
        <p:spPr>
          <a:prstGeom prst="rect">
            <a:avLst/>
          </a:prstGeom>
        </p:spPr>
        <p:txBody>
          <a:bodyPr/>
          <a:lstStyle/>
          <a:p>
            <a:r>
              <a:t>BIS180L</a:t>
            </a:r>
          </a:p>
          <a:p>
            <a:endParaRPr/>
          </a:p>
          <a:p>
            <a:r>
              <a:t>Genome-Wide Association Mapping</a:t>
            </a:r>
          </a:p>
        </p:txBody>
      </p:sp>
      <p:sp>
        <p:nvSpPr>
          <p:cNvPr id="128" name="Professor MALOOF…"/>
          <p:cNvSpPr txBox="1">
            <a:spLocks noGrp="1"/>
          </p:cNvSpPr>
          <p:nvPr>
            <p:ph type="subTitle" sz="quarter" idx="1"/>
          </p:nvPr>
        </p:nvSpPr>
        <p:spPr>
          <a:prstGeom prst="rect">
            <a:avLst/>
          </a:prstGeom>
        </p:spPr>
        <p:txBody>
          <a:bodyPr/>
          <a:lstStyle/>
          <a:p>
            <a:endParaRPr/>
          </a:p>
          <a:p>
            <a:r>
              <a:t>Professor MALOOF</a:t>
            </a:r>
          </a:p>
          <a:p>
            <a:r>
              <a:rPr u="sng">
                <a:hlinkClick r:id="rId2"/>
              </a:rPr>
              <a:t>jnmaloof@ucdavis.edu</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D Tutorial IV"/>
          <p:cNvSpPr txBox="1">
            <a:spLocks noGrp="1"/>
          </p:cNvSpPr>
          <p:nvPr>
            <p:ph type="title" idx="4294967295"/>
          </p:nvPr>
        </p:nvSpPr>
        <p:spPr>
          <a:prstGeom prst="rect">
            <a:avLst/>
          </a:prstGeom>
        </p:spPr>
        <p:txBody>
          <a:bodyPr/>
          <a:lstStyle/>
          <a:p>
            <a:r>
              <a:t>LD Tutorial IV</a:t>
            </a:r>
          </a:p>
        </p:txBody>
      </p:sp>
      <p:pic>
        <p:nvPicPr>
          <p:cNvPr id="167" name="image9.jpg" descr="Further continuation showing 9 chromosomes with increasing recombination. The two leftmost chromosomes remain as the ancestral TALL (white) and short (red) haplotypes. The seven remaining chromosomes show extensive recombination with multiple white and red segments mixed together, demonstrating advanced breakdown of the original haplotype blocks. This illustrates how continued recombination over many generations creates chromosomes that are mosaics of the ancestral haplotypes, with smaller and smaller segments of perfect linkage disequilibrium remaining."/>
          <p:cNvPicPr>
            <a:picLocks noChangeAspect="1"/>
          </p:cNvPicPr>
          <p:nvPr/>
        </p:nvPicPr>
        <p:blipFill>
          <a:blip r:embed="rId2"/>
          <a:stretch>
            <a:fillRect/>
          </a:stretch>
        </p:blipFill>
        <p:spPr>
          <a:xfrm>
            <a:off x="4515" y="0"/>
            <a:ext cx="13000286" cy="9902615"/>
          </a:xfrm>
          <a:prstGeom prst="rect">
            <a:avLst/>
          </a:prstGeom>
          <a:ln w="12700">
            <a:miter lim="400000"/>
          </a:ln>
        </p:spPr>
      </p:pic>
      <p:sp>
        <p:nvSpPr>
          <p:cNvPr id="168" name="Association mapping and historical recombination"/>
          <p:cNvSpPr txBox="1"/>
          <p:nvPr/>
        </p:nvSpPr>
        <p:spPr>
          <a:xfrm>
            <a:off x="320059" y="234468"/>
            <a:ext cx="9569737" cy="5969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647700">
              <a:buClr>
                <a:srgbClr val="000000"/>
              </a:buClr>
              <a:defRPr sz="3400">
                <a:uFill>
                  <a:solidFill>
                    <a:srgbClr val="000000"/>
                  </a:solidFill>
                </a:uFill>
              </a:defRPr>
            </a:lvl1pPr>
          </a:lstStyle>
          <a:p>
            <a:pPr>
              <a:defRPr sz="2400"/>
            </a:pPr>
            <a:r>
              <a:rPr sz="3400"/>
              <a:t>Association mapping and historical recombination</a:t>
            </a:r>
          </a:p>
        </p:txBody>
      </p:sp>
      <p:sp>
        <p:nvSpPr>
          <p:cNvPr id="169" name="High amylose"/>
          <p:cNvSpPr txBox="1"/>
          <p:nvPr/>
        </p:nvSpPr>
        <p:spPr>
          <a:xfrm>
            <a:off x="876300" y="2540000"/>
            <a:ext cx="1943100" cy="444500"/>
          </a:xfrm>
          <a:prstGeom prst="rect">
            <a:avLst/>
          </a:prstGeom>
          <a:solidFill>
            <a:srgbClr val="000D6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defTabSz="647700">
              <a:buClr>
                <a:srgbClr val="000000"/>
              </a:buClr>
              <a:defRPr sz="2400">
                <a:solidFill>
                  <a:srgbClr val="FFFFFF"/>
                </a:solidFill>
                <a:uFill>
                  <a:solidFill>
                    <a:srgbClr val="FFFFFF"/>
                  </a:solidFill>
                </a:uFill>
              </a:defRPr>
            </a:lvl1pPr>
          </a:lstStyle>
          <a:p>
            <a:r>
              <a:t>High amylose</a:t>
            </a:r>
          </a:p>
        </p:txBody>
      </p:sp>
      <p:sp>
        <p:nvSpPr>
          <p:cNvPr id="170" name="low amylose"/>
          <p:cNvSpPr txBox="1"/>
          <p:nvPr/>
        </p:nvSpPr>
        <p:spPr>
          <a:xfrm>
            <a:off x="876300" y="6591300"/>
            <a:ext cx="1816100" cy="444500"/>
          </a:xfrm>
          <a:prstGeom prst="rect">
            <a:avLst/>
          </a:prstGeom>
          <a:solidFill>
            <a:srgbClr val="000D6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defTabSz="647700">
              <a:buClr>
                <a:srgbClr val="000000"/>
              </a:buClr>
              <a:defRPr sz="2400">
                <a:solidFill>
                  <a:srgbClr val="E72114"/>
                </a:solidFill>
                <a:uFill>
                  <a:solidFill>
                    <a:srgbClr val="E72114"/>
                  </a:solidFill>
                </a:uFill>
              </a:defRPr>
            </a:lvl1pPr>
          </a:lstStyle>
          <a:p>
            <a:r>
              <a:t>low amylose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he importance of tagSNPs"/>
          <p:cNvSpPr txBox="1">
            <a:spLocks noGrp="1"/>
          </p:cNvSpPr>
          <p:nvPr>
            <p:ph type="title"/>
          </p:nvPr>
        </p:nvSpPr>
        <p:spPr>
          <a:prstGeom prst="rect">
            <a:avLst/>
          </a:prstGeom>
        </p:spPr>
        <p:txBody>
          <a:bodyPr/>
          <a:lstStyle/>
          <a:p>
            <a:r>
              <a:t>The importance of tagSNPs</a:t>
            </a:r>
          </a:p>
        </p:txBody>
      </p:sp>
      <p:sp>
        <p:nvSpPr>
          <p:cNvPr id="173" name="Our rice SNP data set has ~44,000 SNPs.…"/>
          <p:cNvSpPr txBox="1">
            <a:spLocks noGrp="1"/>
          </p:cNvSpPr>
          <p:nvPr>
            <p:ph type="body" idx="1"/>
          </p:nvPr>
        </p:nvSpPr>
        <p:spPr>
          <a:xfrm>
            <a:off x="647700" y="1168400"/>
            <a:ext cx="11709400" cy="8128000"/>
          </a:xfrm>
          <a:prstGeom prst="rect">
            <a:avLst/>
          </a:prstGeom>
        </p:spPr>
        <p:txBody>
          <a:bodyPr/>
          <a:lstStyle/>
          <a:p>
            <a:r>
              <a:t>Our rice SNP data set has ~44,000 SNPs.</a:t>
            </a:r>
          </a:p>
          <a:p>
            <a:endParaRPr/>
          </a:p>
          <a:p>
            <a:r>
              <a:t>There are ~500,000 SNPs segregating among the rice varieties.</a:t>
            </a:r>
          </a:p>
          <a:p>
            <a:endParaRPr/>
          </a:p>
          <a:p>
            <a:r>
              <a:t>Is it hopeless?</a:t>
            </a:r>
          </a:p>
          <a:p>
            <a:pPr lvl="1"/>
            <a:r>
              <a:t>Do we have less than a 1 in 10 chance of finding an association because we are assaying less than 10% of the SNPs?</a:t>
            </a:r>
          </a:p>
          <a:p>
            <a:endParaRPr/>
          </a:p>
          <a:p>
            <a:r>
              <a:t>Not hopeless</a:t>
            </a:r>
          </a:p>
          <a:p>
            <a:pPr lvl="1"/>
            <a:r>
              <a:t>Because of linkage disequilibrium there is a strong correlation among closely linked SNPs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3">
                                            <p:txEl>
                                              <p:pRg st="4" end="4"/>
                                            </p:txEl>
                                          </p:spTgt>
                                        </p:tgtEl>
                                        <p:attrNameLst>
                                          <p:attrName>style.visibility</p:attrName>
                                        </p:attrNameLst>
                                      </p:cBhvr>
                                      <p:to>
                                        <p:strVal val="visible"/>
                                      </p:to>
                                    </p:set>
                                  </p:childTnLst>
                                </p:cTn>
                              </p:par>
                              <p:par>
                                <p:cTn id="25" presetID="1" presetClass="entr" presetSubtype="0" fill="hold" grpId="1" nodeType="withEffect">
                                  <p:stCondLst>
                                    <p:cond delay="0"/>
                                  </p:stCondLst>
                                  <p:iterate>
                                    <p:tmAbs val="0"/>
                                  </p:iterate>
                                  <p:childTnLst>
                                    <p:set>
                                      <p:cBhvr>
                                        <p:cTn id="26" fill="hold"/>
                                        <p:tgtEl>
                                          <p:spTgt spid="1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7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173">
                                            <p:txEl>
                                              <p:pRg st="7" end="7"/>
                                            </p:txEl>
                                          </p:spTgt>
                                        </p:tgtEl>
                                        <p:attrNameLst>
                                          <p:attrName>style.visibility</p:attrName>
                                        </p:attrNameLst>
                                      </p:cBhvr>
                                      <p:to>
                                        <p:strVal val="visible"/>
                                      </p:to>
                                    </p:set>
                                  </p:childTnLst>
                                </p:cTn>
                              </p:par>
                              <p:par>
                                <p:cTn id="35" presetID="1" presetClass="entr" presetSubtype="0" fill="hold" grpId="1" nodeType="withEffect">
                                  <p:stCondLst>
                                    <p:cond delay="0"/>
                                  </p:stCondLst>
                                  <p:iterate>
                                    <p:tmAbs val="0"/>
                                  </p:iterate>
                                  <p:childTnLst>
                                    <p:set>
                                      <p:cBhvr>
                                        <p:cTn id="36" fill="hold"/>
                                        <p:tgtEl>
                                          <p:spTgt spid="17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D Tutorial IV"/>
          <p:cNvSpPr txBox="1">
            <a:spLocks noGrp="1"/>
          </p:cNvSpPr>
          <p:nvPr>
            <p:ph type="title" idx="4294967295"/>
          </p:nvPr>
        </p:nvSpPr>
        <p:spPr>
          <a:prstGeom prst="rect">
            <a:avLst/>
          </a:prstGeom>
        </p:spPr>
        <p:txBody>
          <a:bodyPr/>
          <a:lstStyle/>
          <a:p>
            <a:r>
              <a:t>LD Tutorial IV</a:t>
            </a:r>
          </a:p>
        </p:txBody>
      </p:sp>
      <p:pic>
        <p:nvPicPr>
          <p:cNvPr id="176" name="image9.jpg" descr="Duplicate of the previous image showing 9 chromosomes with varying degrees of recombination between the ancestral TALL and short haplotypes, used to emphasize that nearby SNPs remain correlated due to limited recombination between them."/>
          <p:cNvPicPr>
            <a:picLocks noChangeAspect="1"/>
          </p:cNvPicPr>
          <p:nvPr/>
        </p:nvPicPr>
        <p:blipFill>
          <a:blip r:embed="rId2"/>
          <a:stretch>
            <a:fillRect/>
          </a:stretch>
        </p:blipFill>
        <p:spPr>
          <a:xfrm>
            <a:off x="4515" y="0"/>
            <a:ext cx="13000286" cy="9902615"/>
          </a:xfrm>
          <a:prstGeom prst="rect">
            <a:avLst/>
          </a:prstGeom>
          <a:ln w="12700">
            <a:miter lim="400000"/>
          </a:ln>
        </p:spPr>
      </p:pic>
      <p:sp>
        <p:nvSpPr>
          <p:cNvPr id="177" name="Not hopeless: SNPs near to one another are correlated..."/>
          <p:cNvSpPr txBox="1"/>
          <p:nvPr/>
        </p:nvSpPr>
        <p:spPr>
          <a:xfrm>
            <a:off x="320059" y="234468"/>
            <a:ext cx="10986159" cy="5969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647700">
              <a:buClr>
                <a:srgbClr val="000000"/>
              </a:buClr>
              <a:defRPr sz="3400">
                <a:uFill>
                  <a:solidFill>
                    <a:srgbClr val="000000"/>
                  </a:solidFill>
                </a:uFill>
              </a:defRPr>
            </a:lvl1pPr>
          </a:lstStyle>
          <a:p>
            <a:pPr>
              <a:defRPr sz="2400"/>
            </a:pPr>
            <a:r>
              <a:rPr sz="3400"/>
              <a:t>Not hopeless: SNPs near to one another are correlated...</a:t>
            </a:r>
          </a:p>
        </p:txBody>
      </p:sp>
      <p:sp>
        <p:nvSpPr>
          <p:cNvPr id="178" name="High amylose"/>
          <p:cNvSpPr txBox="1"/>
          <p:nvPr/>
        </p:nvSpPr>
        <p:spPr>
          <a:xfrm>
            <a:off x="876300" y="2540000"/>
            <a:ext cx="1943100" cy="444500"/>
          </a:xfrm>
          <a:prstGeom prst="rect">
            <a:avLst/>
          </a:prstGeom>
          <a:solidFill>
            <a:srgbClr val="000D6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defTabSz="647700">
              <a:buClr>
                <a:srgbClr val="000000"/>
              </a:buClr>
              <a:defRPr sz="2400">
                <a:solidFill>
                  <a:srgbClr val="FFFFFF"/>
                </a:solidFill>
                <a:uFill>
                  <a:solidFill>
                    <a:srgbClr val="FFFFFF"/>
                  </a:solidFill>
                </a:uFill>
              </a:defRPr>
            </a:lvl1pPr>
          </a:lstStyle>
          <a:p>
            <a:r>
              <a:t>High amylose</a:t>
            </a:r>
          </a:p>
        </p:txBody>
      </p:sp>
      <p:sp>
        <p:nvSpPr>
          <p:cNvPr id="179" name="low amylose"/>
          <p:cNvSpPr txBox="1"/>
          <p:nvPr/>
        </p:nvSpPr>
        <p:spPr>
          <a:xfrm>
            <a:off x="876300" y="6591300"/>
            <a:ext cx="1816100" cy="444500"/>
          </a:xfrm>
          <a:prstGeom prst="rect">
            <a:avLst/>
          </a:prstGeom>
          <a:solidFill>
            <a:srgbClr val="000D6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defTabSz="647700">
              <a:buClr>
                <a:srgbClr val="000000"/>
              </a:buClr>
              <a:defRPr sz="2400">
                <a:solidFill>
                  <a:srgbClr val="E72114"/>
                </a:solidFill>
                <a:uFill>
                  <a:solidFill>
                    <a:srgbClr val="E72114"/>
                  </a:solidFill>
                </a:uFill>
              </a:defRPr>
            </a:lvl1pPr>
          </a:lstStyle>
          <a:p>
            <a:r>
              <a:t>low amylose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LD Tutorial IV"/>
          <p:cNvSpPr txBox="1">
            <a:spLocks noGrp="1"/>
          </p:cNvSpPr>
          <p:nvPr>
            <p:ph type="title" idx="4294967295"/>
          </p:nvPr>
        </p:nvSpPr>
        <p:spPr>
          <a:prstGeom prst="rect">
            <a:avLst/>
          </a:prstGeom>
        </p:spPr>
        <p:txBody>
          <a:bodyPr/>
          <a:lstStyle/>
          <a:p>
            <a:r>
              <a:t>LD Tutorial IV</a:t>
            </a:r>
          </a:p>
        </p:txBody>
      </p:sp>
      <p:sp>
        <p:nvSpPr>
          <p:cNvPr id="182" name="Not hopeless: SNPs near to one another are correlated..."/>
          <p:cNvSpPr txBox="1"/>
          <p:nvPr/>
        </p:nvSpPr>
        <p:spPr>
          <a:xfrm>
            <a:off x="320059" y="234468"/>
            <a:ext cx="10986159" cy="5969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647700">
              <a:buClr>
                <a:srgbClr val="000000"/>
              </a:buClr>
              <a:defRPr sz="3400">
                <a:uFill>
                  <a:solidFill>
                    <a:srgbClr val="000000"/>
                  </a:solidFill>
                </a:uFill>
              </a:defRPr>
            </a:lvl1pPr>
          </a:lstStyle>
          <a:p>
            <a:pPr>
              <a:defRPr sz="2400"/>
            </a:pPr>
            <a:r>
              <a:rPr sz="3400"/>
              <a:t>Not hopeless: SNPs near to one another are correlated...</a:t>
            </a:r>
          </a:p>
        </p:txBody>
      </p:sp>
      <p:pic>
        <p:nvPicPr>
          <p:cNvPr id="183" name="Image" descr="Figure from a genetics textbook (labeled Figure 3.5) illustrating tagging SNPs and haplotype blocks. The top section shows DNA sequence alignments from 6 individuals across a genomic region, with variant positions highlighted in blue boxes. Below this, the sequences are organized into three haplotype blocks (Block 1, Block 2, and Block 3) shown as colored squares - Block 1 in red/pink has two haplotype classes (AGG and CAT), Block 2 in blue has three classes, and Block 3 in purple has two classes. At the bottom, tagging SNPs are identified with arrows pointing to specific polymorphisms (G/A, C/T, C/T, A/C) that can distinguish between haplotype classes. The figure caption explains that extraction of polymorphisms reveals blocklike patterns of haplotypes, with relatively sharp boundaries between blocks, and that tagging SNPs can define most variation in the sample."/>
          <p:cNvPicPr>
            <a:picLocks noChangeAspect="1"/>
          </p:cNvPicPr>
          <p:nvPr/>
        </p:nvPicPr>
        <p:blipFill>
          <a:blip r:embed="rId2"/>
          <a:stretch>
            <a:fillRect/>
          </a:stretch>
        </p:blipFill>
        <p:spPr>
          <a:xfrm>
            <a:off x="2685343" y="1731977"/>
            <a:ext cx="8282722" cy="682402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 name="Measuring Linkage Disequilibrium"/>
          <p:cNvSpPr txBox="1">
            <a:spLocks noGrp="1"/>
          </p:cNvSpPr>
          <p:nvPr>
            <p:ph type="title"/>
          </p:nvPr>
        </p:nvSpPr>
        <p:spPr>
          <a:prstGeom prst="rect">
            <a:avLst/>
          </a:prstGeom>
        </p:spPr>
        <p:txBody>
          <a:bodyPr/>
          <a:lstStyle/>
          <a:p>
            <a:r>
              <a:t>Measuring Linkage Disequilibrium</a:t>
            </a:r>
          </a:p>
        </p:txBody>
      </p:sp>
      <p:sp>
        <p:nvSpPr>
          <p:cNvPr id="186" name="How many SNPs is enough?…"/>
          <p:cNvSpPr txBox="1">
            <a:spLocks noGrp="1"/>
          </p:cNvSpPr>
          <p:nvPr>
            <p:ph type="body" idx="1"/>
          </p:nvPr>
        </p:nvSpPr>
        <p:spPr>
          <a:prstGeom prst="rect">
            <a:avLst/>
          </a:prstGeom>
        </p:spPr>
        <p:txBody>
          <a:bodyPr/>
          <a:lstStyle/>
          <a:p>
            <a:r>
              <a:t>How many SNPs is enough?</a:t>
            </a:r>
          </a:p>
          <a:p>
            <a:r>
              <a:t>We need to know the </a:t>
            </a:r>
            <a:r>
              <a:rPr i="1"/>
              <a:t>extent</a:t>
            </a:r>
            <a:r>
              <a:t> of linkage disequilibirum.</a:t>
            </a:r>
          </a:p>
          <a:p>
            <a:r>
              <a:t>There are several measures of this, we will focus on a simple one, r</a:t>
            </a:r>
            <a:r>
              <a:rPr baseline="31999"/>
              <a:t>2</a:t>
            </a:r>
            <a:r>
              <a:t>, or the squared correlation coefficient.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 name="Consider a region with 5 SNPs"/>
          <p:cNvSpPr txBox="1">
            <a:spLocks noGrp="1"/>
          </p:cNvSpPr>
          <p:nvPr>
            <p:ph type="title"/>
          </p:nvPr>
        </p:nvSpPr>
        <p:spPr>
          <a:prstGeom prst="rect">
            <a:avLst/>
          </a:prstGeom>
        </p:spPr>
        <p:txBody>
          <a:bodyPr/>
          <a:lstStyle/>
          <a:p>
            <a:r>
              <a:t>Consider a region with 5 SNPs</a:t>
            </a:r>
          </a:p>
        </p:txBody>
      </p:sp>
      <p:graphicFrame>
        <p:nvGraphicFramePr>
          <p:cNvPr id="189" name="Table 1"/>
          <p:cNvGraphicFramePr/>
          <p:nvPr/>
        </p:nvGraphicFramePr>
        <p:xfrm>
          <a:off x="977900" y="2006600"/>
          <a:ext cx="5190081" cy="7568752"/>
        </p:xfrm>
        <a:graphic>
          <a:graphicData uri="http://schemas.openxmlformats.org/drawingml/2006/table">
            <a:tbl>
              <a:tblPr firstRow="1" bandRow="1">
                <a:tableStyleId>{8F44A2F1-9E1F-4B54-A3A2-5F16C0AD49E2}</a:tableStyleId>
              </a:tblPr>
              <a:tblGrid>
                <a:gridCol w="1038016">
                  <a:extLst>
                    <a:ext uri="{9D8B030D-6E8A-4147-A177-3AD203B41FA5}">
                      <a16:colId xmlns:a16="http://schemas.microsoft.com/office/drawing/2014/main" val="20000"/>
                    </a:ext>
                  </a:extLst>
                </a:gridCol>
                <a:gridCol w="1038016">
                  <a:extLst>
                    <a:ext uri="{9D8B030D-6E8A-4147-A177-3AD203B41FA5}">
                      <a16:colId xmlns:a16="http://schemas.microsoft.com/office/drawing/2014/main" val="20001"/>
                    </a:ext>
                  </a:extLst>
                </a:gridCol>
                <a:gridCol w="1038016">
                  <a:extLst>
                    <a:ext uri="{9D8B030D-6E8A-4147-A177-3AD203B41FA5}">
                      <a16:colId xmlns:a16="http://schemas.microsoft.com/office/drawing/2014/main" val="20002"/>
                    </a:ext>
                  </a:extLst>
                </a:gridCol>
                <a:gridCol w="1038016">
                  <a:extLst>
                    <a:ext uri="{9D8B030D-6E8A-4147-A177-3AD203B41FA5}">
                      <a16:colId xmlns:a16="http://schemas.microsoft.com/office/drawing/2014/main" val="20003"/>
                    </a:ext>
                  </a:extLst>
                </a:gridCol>
                <a:gridCol w="1038016">
                  <a:extLst>
                    <a:ext uri="{9D8B030D-6E8A-4147-A177-3AD203B41FA5}">
                      <a16:colId xmlns:a16="http://schemas.microsoft.com/office/drawing/2014/main" val="20004"/>
                    </a:ext>
                  </a:extLst>
                </a:gridCol>
              </a:tblGrid>
              <a:tr h="360416">
                <a:tc>
                  <a:txBody>
                    <a:bodyPr/>
                    <a:lstStyle/>
                    <a:p>
                      <a:pPr algn="ctr">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000000"/>
                    </a:solidFill>
                  </a:tcPr>
                </a:tc>
                <a:extLst>
                  <a:ext uri="{0D108BD9-81ED-4DB2-BD59-A6C34878D82A}">
                    <a16:rowId xmlns:a16="http://schemas.microsoft.com/office/drawing/2014/main" val="10000"/>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1"/>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3"/>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5"/>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7"/>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9"/>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0"/>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1"/>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2"/>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3"/>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4"/>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5"/>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6"/>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7"/>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8"/>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9"/>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20"/>
                  </a:ext>
                </a:extLst>
              </a:tr>
            </a:tbl>
          </a:graphicData>
        </a:graphic>
      </p:graphicFrame>
      <p:sp>
        <p:nvSpPr>
          <p:cNvPr id="190" name="Double-click to edit"/>
          <p:cNvSpPr txBox="1">
            <a:spLocks noGrp="1"/>
          </p:cNvSpPr>
          <p:nvPr>
            <p:ph type="body" sz="half" idx="1"/>
          </p:nvPr>
        </p:nvSpPr>
        <p:spPr>
          <a:xfrm>
            <a:off x="6616700" y="2006600"/>
            <a:ext cx="5422900" cy="7747000"/>
          </a:xfrm>
          <a:prstGeom prst="rect">
            <a:avLst/>
          </a:prstGeom>
        </p:spPr>
        <p:txBody>
          <a:bodyPr/>
          <a:lstStyle/>
          <a:p>
            <a:pPr marL="342899" indent="-342899">
              <a:spcBef>
                <a:spcPts val="900"/>
              </a:spcBef>
              <a:defRPr sz="3800"/>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 name="These SNPs can be represented as 0s and 1s"/>
          <p:cNvSpPr txBox="1">
            <a:spLocks noGrp="1"/>
          </p:cNvSpPr>
          <p:nvPr>
            <p:ph type="title"/>
          </p:nvPr>
        </p:nvSpPr>
        <p:spPr>
          <a:prstGeom prst="rect">
            <a:avLst/>
          </a:prstGeom>
        </p:spPr>
        <p:txBody>
          <a:bodyPr/>
          <a:lstStyle/>
          <a:p>
            <a:r>
              <a:t>These SNPs can be represented as 0s and 1s</a:t>
            </a:r>
          </a:p>
        </p:txBody>
      </p:sp>
      <p:graphicFrame>
        <p:nvGraphicFramePr>
          <p:cNvPr id="193" name="Table 1"/>
          <p:cNvGraphicFramePr/>
          <p:nvPr/>
        </p:nvGraphicFramePr>
        <p:xfrm>
          <a:off x="977900" y="2006600"/>
          <a:ext cx="5190081" cy="7568752"/>
        </p:xfrm>
        <a:graphic>
          <a:graphicData uri="http://schemas.openxmlformats.org/drawingml/2006/table">
            <a:tbl>
              <a:tblPr firstRow="1" bandRow="1">
                <a:tableStyleId>{8F44A2F1-9E1F-4B54-A3A2-5F16C0AD49E2}</a:tableStyleId>
              </a:tblPr>
              <a:tblGrid>
                <a:gridCol w="1038016">
                  <a:extLst>
                    <a:ext uri="{9D8B030D-6E8A-4147-A177-3AD203B41FA5}">
                      <a16:colId xmlns:a16="http://schemas.microsoft.com/office/drawing/2014/main" val="20000"/>
                    </a:ext>
                  </a:extLst>
                </a:gridCol>
                <a:gridCol w="1038016">
                  <a:extLst>
                    <a:ext uri="{9D8B030D-6E8A-4147-A177-3AD203B41FA5}">
                      <a16:colId xmlns:a16="http://schemas.microsoft.com/office/drawing/2014/main" val="20001"/>
                    </a:ext>
                  </a:extLst>
                </a:gridCol>
                <a:gridCol w="1038016">
                  <a:extLst>
                    <a:ext uri="{9D8B030D-6E8A-4147-A177-3AD203B41FA5}">
                      <a16:colId xmlns:a16="http://schemas.microsoft.com/office/drawing/2014/main" val="20002"/>
                    </a:ext>
                  </a:extLst>
                </a:gridCol>
                <a:gridCol w="1038016">
                  <a:extLst>
                    <a:ext uri="{9D8B030D-6E8A-4147-A177-3AD203B41FA5}">
                      <a16:colId xmlns:a16="http://schemas.microsoft.com/office/drawing/2014/main" val="20003"/>
                    </a:ext>
                  </a:extLst>
                </a:gridCol>
                <a:gridCol w="1038016">
                  <a:extLst>
                    <a:ext uri="{9D8B030D-6E8A-4147-A177-3AD203B41FA5}">
                      <a16:colId xmlns:a16="http://schemas.microsoft.com/office/drawing/2014/main" val="20004"/>
                    </a:ext>
                  </a:extLst>
                </a:gridCol>
              </a:tblGrid>
              <a:tr h="360416">
                <a:tc>
                  <a:txBody>
                    <a:bodyPr/>
                    <a:lstStyle/>
                    <a:p>
                      <a:pPr algn="ctr">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000000"/>
                    </a:solidFill>
                  </a:tcPr>
                </a:tc>
                <a:extLst>
                  <a:ext uri="{0D108BD9-81ED-4DB2-BD59-A6C34878D82A}">
                    <a16:rowId xmlns:a16="http://schemas.microsoft.com/office/drawing/2014/main" val="10000"/>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1"/>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3"/>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5"/>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7"/>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9"/>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0"/>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1"/>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2"/>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3"/>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4"/>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5"/>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6"/>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7"/>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C</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8"/>
                  </a:ext>
                </a:extLst>
              </a:tr>
              <a:tr h="360416">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9"/>
                  </a:ext>
                </a:extLst>
              </a:tr>
              <a:tr h="360416">
                <a:tc>
                  <a:txBody>
                    <a:bodyPr/>
                    <a:lstStyle/>
                    <a:p>
                      <a:pPr algn="ctr">
                        <a:tabLst>
                          <a:tab pos="1295400" algn="l"/>
                        </a:tabLst>
                        <a:defRPr sz="2400">
                          <a:solidFill>
                            <a:srgbClr val="000000"/>
                          </a:solidFill>
                          <a:latin typeface="+mn-lt"/>
                          <a:ea typeface="+mn-ea"/>
                          <a:cs typeface="+mn-cs"/>
                          <a:sym typeface="Helvetica"/>
                        </a:defRPr>
                      </a:pPr>
                      <a:r>
                        <a:rPr sz="1400"/>
                        <a:t>T</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A</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G</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20"/>
                  </a:ext>
                </a:extLst>
              </a:tr>
            </a:tbl>
          </a:graphicData>
        </a:graphic>
      </p:graphicFrame>
      <p:graphicFrame>
        <p:nvGraphicFramePr>
          <p:cNvPr id="194" name="Table 2"/>
          <p:cNvGraphicFramePr/>
          <p:nvPr/>
        </p:nvGraphicFramePr>
        <p:xfrm>
          <a:off x="6616700" y="2006600"/>
          <a:ext cx="5422900" cy="7568752"/>
        </p:xfrm>
        <a:graphic>
          <a:graphicData uri="http://schemas.openxmlformats.org/drawingml/2006/table">
            <a:tbl>
              <a:tblPr firstRow="1" bandRow="1">
                <a:tableStyleId>{8F44A2F1-9E1F-4B54-A3A2-5F16C0AD49E2}</a:tableStyleId>
              </a:tblPr>
              <a:tblGrid>
                <a:gridCol w="1084579">
                  <a:extLst>
                    <a:ext uri="{9D8B030D-6E8A-4147-A177-3AD203B41FA5}">
                      <a16:colId xmlns:a16="http://schemas.microsoft.com/office/drawing/2014/main" val="20000"/>
                    </a:ext>
                  </a:extLst>
                </a:gridCol>
                <a:gridCol w="1084579">
                  <a:extLst>
                    <a:ext uri="{9D8B030D-6E8A-4147-A177-3AD203B41FA5}">
                      <a16:colId xmlns:a16="http://schemas.microsoft.com/office/drawing/2014/main" val="20001"/>
                    </a:ext>
                  </a:extLst>
                </a:gridCol>
                <a:gridCol w="1084579">
                  <a:extLst>
                    <a:ext uri="{9D8B030D-6E8A-4147-A177-3AD203B41FA5}">
                      <a16:colId xmlns:a16="http://schemas.microsoft.com/office/drawing/2014/main" val="20002"/>
                    </a:ext>
                  </a:extLst>
                </a:gridCol>
                <a:gridCol w="1084579">
                  <a:extLst>
                    <a:ext uri="{9D8B030D-6E8A-4147-A177-3AD203B41FA5}">
                      <a16:colId xmlns:a16="http://schemas.microsoft.com/office/drawing/2014/main" val="20003"/>
                    </a:ext>
                  </a:extLst>
                </a:gridCol>
                <a:gridCol w="1084579">
                  <a:extLst>
                    <a:ext uri="{9D8B030D-6E8A-4147-A177-3AD203B41FA5}">
                      <a16:colId xmlns:a16="http://schemas.microsoft.com/office/drawing/2014/main" val="20004"/>
                    </a:ext>
                  </a:extLst>
                </a:gridCol>
              </a:tblGrid>
              <a:tr h="360416">
                <a:tc>
                  <a:txBody>
                    <a:bodyPr/>
                    <a:lstStyle/>
                    <a:p>
                      <a:pPr algn="ctr">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000000"/>
                    </a:solidFill>
                  </a:tcPr>
                </a:tc>
                <a:extLst>
                  <a:ext uri="{0D108BD9-81ED-4DB2-BD59-A6C34878D82A}">
                    <a16:rowId xmlns:a16="http://schemas.microsoft.com/office/drawing/2014/main" val="10000"/>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1"/>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3"/>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5"/>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7"/>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9"/>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0"/>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1"/>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2"/>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3"/>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4"/>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5"/>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6"/>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7"/>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8"/>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9"/>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20"/>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 name="You can make an X,Y plot of each pair of SNPs"/>
          <p:cNvSpPr txBox="1">
            <a:spLocks noGrp="1"/>
          </p:cNvSpPr>
          <p:nvPr>
            <p:ph type="title"/>
          </p:nvPr>
        </p:nvSpPr>
        <p:spPr>
          <a:xfrm>
            <a:off x="647700" y="0"/>
            <a:ext cx="11595100" cy="1794845"/>
          </a:xfrm>
          <a:prstGeom prst="rect">
            <a:avLst/>
          </a:prstGeom>
        </p:spPr>
        <p:txBody>
          <a:bodyPr/>
          <a:lstStyle/>
          <a:p>
            <a:r>
              <a:t>You can make an X,Y plot of each pair of SNPs</a:t>
            </a:r>
            <a:br/>
            <a:endParaRPr/>
          </a:p>
        </p:txBody>
      </p:sp>
      <p:graphicFrame>
        <p:nvGraphicFramePr>
          <p:cNvPr id="197" name="Table 1"/>
          <p:cNvGraphicFramePr/>
          <p:nvPr/>
        </p:nvGraphicFramePr>
        <p:xfrm>
          <a:off x="977900" y="2006600"/>
          <a:ext cx="5422900" cy="7568752"/>
        </p:xfrm>
        <a:graphic>
          <a:graphicData uri="http://schemas.openxmlformats.org/drawingml/2006/table">
            <a:tbl>
              <a:tblPr firstRow="1" bandRow="1">
                <a:tableStyleId>{8F44A2F1-9E1F-4B54-A3A2-5F16C0AD49E2}</a:tableStyleId>
              </a:tblPr>
              <a:tblGrid>
                <a:gridCol w="1084579">
                  <a:extLst>
                    <a:ext uri="{9D8B030D-6E8A-4147-A177-3AD203B41FA5}">
                      <a16:colId xmlns:a16="http://schemas.microsoft.com/office/drawing/2014/main" val="20000"/>
                    </a:ext>
                  </a:extLst>
                </a:gridCol>
                <a:gridCol w="1084579">
                  <a:extLst>
                    <a:ext uri="{9D8B030D-6E8A-4147-A177-3AD203B41FA5}">
                      <a16:colId xmlns:a16="http://schemas.microsoft.com/office/drawing/2014/main" val="20001"/>
                    </a:ext>
                  </a:extLst>
                </a:gridCol>
                <a:gridCol w="1084579">
                  <a:extLst>
                    <a:ext uri="{9D8B030D-6E8A-4147-A177-3AD203B41FA5}">
                      <a16:colId xmlns:a16="http://schemas.microsoft.com/office/drawing/2014/main" val="20002"/>
                    </a:ext>
                  </a:extLst>
                </a:gridCol>
                <a:gridCol w="1084579">
                  <a:extLst>
                    <a:ext uri="{9D8B030D-6E8A-4147-A177-3AD203B41FA5}">
                      <a16:colId xmlns:a16="http://schemas.microsoft.com/office/drawing/2014/main" val="20003"/>
                    </a:ext>
                  </a:extLst>
                </a:gridCol>
                <a:gridCol w="1084579">
                  <a:extLst>
                    <a:ext uri="{9D8B030D-6E8A-4147-A177-3AD203B41FA5}">
                      <a16:colId xmlns:a16="http://schemas.microsoft.com/office/drawing/2014/main" val="20004"/>
                    </a:ext>
                  </a:extLst>
                </a:gridCol>
              </a:tblGrid>
              <a:tr h="360416">
                <a:tc>
                  <a:txBody>
                    <a:bodyPr/>
                    <a:lstStyle/>
                    <a:p>
                      <a:pPr algn="ctr">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000000"/>
                    </a:solidFill>
                  </a:tcPr>
                </a:tc>
                <a:extLst>
                  <a:ext uri="{0D108BD9-81ED-4DB2-BD59-A6C34878D82A}">
                    <a16:rowId xmlns:a16="http://schemas.microsoft.com/office/drawing/2014/main" val="10000"/>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1"/>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3"/>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5"/>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7"/>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9"/>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0"/>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1"/>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2"/>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3"/>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4"/>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5"/>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6"/>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7"/>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8"/>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9"/>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20"/>
                  </a:ext>
                </a:extLst>
              </a:tr>
            </a:tbl>
          </a:graphicData>
        </a:graphic>
      </p:graphicFrame>
      <p:pic>
        <p:nvPicPr>
          <p:cNvPr id="198" name="image2.png" descr="Scatter plot showing the joint distribution of genotypes at two SNPs. The x-axis is labeled 'SNP1' and y-axis 'SNP2', both ranging from 0 to 1. Data points are clustered at four discrete positions: (0,0), (0,1), (1,0), and (1,1), representing the four possible diploid genotype combinations. Multiple individuals occupy each cluster, shown as overlapping points. This pattern demonstrates how two SNPs can have independent or correlated inheritance patterns depending on the relative frequencies of each genotype combination."/>
          <p:cNvPicPr>
            <a:picLocks noChangeAspect="1"/>
          </p:cNvPicPr>
          <p:nvPr/>
        </p:nvPicPr>
        <p:blipFill>
          <a:blip r:embed="rId2"/>
          <a:stretch>
            <a:fillRect/>
          </a:stretch>
        </p:blipFill>
        <p:spPr>
          <a:xfrm>
            <a:off x="6570576" y="1955487"/>
            <a:ext cx="6238657" cy="5644500"/>
          </a:xfrm>
          <a:prstGeom prst="rect">
            <a:avLst/>
          </a:prstGeom>
          <a:ln w="12700"/>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Calculate correlation coefficient as measure of LD"/>
          <p:cNvSpPr txBox="1">
            <a:spLocks noGrp="1"/>
          </p:cNvSpPr>
          <p:nvPr>
            <p:ph type="title"/>
          </p:nvPr>
        </p:nvSpPr>
        <p:spPr>
          <a:xfrm>
            <a:off x="647700" y="0"/>
            <a:ext cx="11595100" cy="1794845"/>
          </a:xfrm>
          <a:prstGeom prst="rect">
            <a:avLst/>
          </a:prstGeom>
        </p:spPr>
        <p:txBody>
          <a:bodyPr/>
          <a:lstStyle/>
          <a:p>
            <a:r>
              <a:t>Calculate correlation coefficient as measure of LD</a:t>
            </a:r>
          </a:p>
        </p:txBody>
      </p:sp>
      <p:graphicFrame>
        <p:nvGraphicFramePr>
          <p:cNvPr id="201" name="Table 1"/>
          <p:cNvGraphicFramePr/>
          <p:nvPr/>
        </p:nvGraphicFramePr>
        <p:xfrm>
          <a:off x="977900" y="2006600"/>
          <a:ext cx="5422900" cy="7568752"/>
        </p:xfrm>
        <a:graphic>
          <a:graphicData uri="http://schemas.openxmlformats.org/drawingml/2006/table">
            <a:tbl>
              <a:tblPr firstRow="1" bandRow="1">
                <a:tableStyleId>{8F44A2F1-9E1F-4B54-A3A2-5F16C0AD49E2}</a:tableStyleId>
              </a:tblPr>
              <a:tblGrid>
                <a:gridCol w="1084579">
                  <a:extLst>
                    <a:ext uri="{9D8B030D-6E8A-4147-A177-3AD203B41FA5}">
                      <a16:colId xmlns:a16="http://schemas.microsoft.com/office/drawing/2014/main" val="20000"/>
                    </a:ext>
                  </a:extLst>
                </a:gridCol>
                <a:gridCol w="1084579">
                  <a:extLst>
                    <a:ext uri="{9D8B030D-6E8A-4147-A177-3AD203B41FA5}">
                      <a16:colId xmlns:a16="http://schemas.microsoft.com/office/drawing/2014/main" val="20001"/>
                    </a:ext>
                  </a:extLst>
                </a:gridCol>
                <a:gridCol w="1084579">
                  <a:extLst>
                    <a:ext uri="{9D8B030D-6E8A-4147-A177-3AD203B41FA5}">
                      <a16:colId xmlns:a16="http://schemas.microsoft.com/office/drawing/2014/main" val="20002"/>
                    </a:ext>
                  </a:extLst>
                </a:gridCol>
                <a:gridCol w="1084579">
                  <a:extLst>
                    <a:ext uri="{9D8B030D-6E8A-4147-A177-3AD203B41FA5}">
                      <a16:colId xmlns:a16="http://schemas.microsoft.com/office/drawing/2014/main" val="20003"/>
                    </a:ext>
                  </a:extLst>
                </a:gridCol>
                <a:gridCol w="1084579">
                  <a:extLst>
                    <a:ext uri="{9D8B030D-6E8A-4147-A177-3AD203B41FA5}">
                      <a16:colId xmlns:a16="http://schemas.microsoft.com/office/drawing/2014/main" val="20004"/>
                    </a:ext>
                  </a:extLst>
                </a:gridCol>
              </a:tblGrid>
              <a:tr h="360416">
                <a:tc>
                  <a:txBody>
                    <a:bodyPr/>
                    <a:lstStyle/>
                    <a:p>
                      <a:pPr algn="ctr">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000000"/>
                    </a:solidFill>
                  </a:tcPr>
                </a:tc>
                <a:extLst>
                  <a:ext uri="{0D108BD9-81ED-4DB2-BD59-A6C34878D82A}">
                    <a16:rowId xmlns:a16="http://schemas.microsoft.com/office/drawing/2014/main" val="10000"/>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1"/>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3"/>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5"/>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7"/>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9"/>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0"/>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1"/>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2"/>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3"/>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4"/>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5"/>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6"/>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7"/>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8"/>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9"/>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20"/>
                  </a:ext>
                </a:extLst>
              </a:tr>
            </a:tbl>
          </a:graphicData>
        </a:graphic>
      </p:graphicFrame>
      <p:pic>
        <p:nvPicPr>
          <p:cNvPr id="202" name="image3.png" descr="Same scatter plot as the previous slide showing SNP1 vs SNP2 genotypes, but now with a blue diagonal regression line added. The line runs from the upper left (0,1) to the lower right (1,0), showing a perfect negative correlation (r = -1) between the two SNPs. This demonstrates strong linkage disequilibrium where knowing the genotype at SNP1 perfectly predicts the genotype at SNP2, and vice versa."/>
          <p:cNvPicPr>
            <a:picLocks noChangeAspect="1"/>
          </p:cNvPicPr>
          <p:nvPr/>
        </p:nvPicPr>
        <p:blipFill>
          <a:blip r:embed="rId2"/>
          <a:stretch>
            <a:fillRect/>
          </a:stretch>
        </p:blipFill>
        <p:spPr>
          <a:xfrm>
            <a:off x="6574171" y="1814795"/>
            <a:ext cx="6321982" cy="5719888"/>
          </a:xfrm>
          <a:prstGeom prst="rect">
            <a:avLst/>
          </a:prstGeom>
          <a:ln w="12700"/>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 name="Calculate squared correlation coefficient (r2) as measure of LD"/>
          <p:cNvSpPr txBox="1">
            <a:spLocks noGrp="1"/>
          </p:cNvSpPr>
          <p:nvPr>
            <p:ph type="title"/>
          </p:nvPr>
        </p:nvSpPr>
        <p:spPr>
          <a:xfrm>
            <a:off x="647700" y="0"/>
            <a:ext cx="11595100" cy="1794845"/>
          </a:xfrm>
          <a:prstGeom prst="rect">
            <a:avLst/>
          </a:prstGeom>
        </p:spPr>
        <p:txBody>
          <a:bodyPr/>
          <a:lstStyle/>
          <a:p>
            <a:r>
              <a:t>Calculate squared correlation coefficient (r</a:t>
            </a:r>
            <a:r>
              <a:rPr baseline="30526"/>
              <a:t>2</a:t>
            </a:r>
            <a:r>
              <a:t>) as measure of LD</a:t>
            </a:r>
          </a:p>
        </p:txBody>
      </p:sp>
      <p:graphicFrame>
        <p:nvGraphicFramePr>
          <p:cNvPr id="205" name="Table 2"/>
          <p:cNvGraphicFramePr/>
          <p:nvPr/>
        </p:nvGraphicFramePr>
        <p:xfrm>
          <a:off x="977900" y="2006600"/>
          <a:ext cx="5422900" cy="7568752"/>
        </p:xfrm>
        <a:graphic>
          <a:graphicData uri="http://schemas.openxmlformats.org/drawingml/2006/table">
            <a:tbl>
              <a:tblPr firstRow="1" bandRow="1">
                <a:tableStyleId>{8F44A2F1-9E1F-4B54-A3A2-5F16C0AD49E2}</a:tableStyleId>
              </a:tblPr>
              <a:tblGrid>
                <a:gridCol w="1084579">
                  <a:extLst>
                    <a:ext uri="{9D8B030D-6E8A-4147-A177-3AD203B41FA5}">
                      <a16:colId xmlns:a16="http://schemas.microsoft.com/office/drawing/2014/main" val="20000"/>
                    </a:ext>
                  </a:extLst>
                </a:gridCol>
                <a:gridCol w="1084579">
                  <a:extLst>
                    <a:ext uri="{9D8B030D-6E8A-4147-A177-3AD203B41FA5}">
                      <a16:colId xmlns:a16="http://schemas.microsoft.com/office/drawing/2014/main" val="20001"/>
                    </a:ext>
                  </a:extLst>
                </a:gridCol>
                <a:gridCol w="1084579">
                  <a:extLst>
                    <a:ext uri="{9D8B030D-6E8A-4147-A177-3AD203B41FA5}">
                      <a16:colId xmlns:a16="http://schemas.microsoft.com/office/drawing/2014/main" val="20002"/>
                    </a:ext>
                  </a:extLst>
                </a:gridCol>
                <a:gridCol w="1084579">
                  <a:extLst>
                    <a:ext uri="{9D8B030D-6E8A-4147-A177-3AD203B41FA5}">
                      <a16:colId xmlns:a16="http://schemas.microsoft.com/office/drawing/2014/main" val="20003"/>
                    </a:ext>
                  </a:extLst>
                </a:gridCol>
                <a:gridCol w="1084579">
                  <a:extLst>
                    <a:ext uri="{9D8B030D-6E8A-4147-A177-3AD203B41FA5}">
                      <a16:colId xmlns:a16="http://schemas.microsoft.com/office/drawing/2014/main" val="20004"/>
                    </a:ext>
                  </a:extLst>
                </a:gridCol>
              </a:tblGrid>
              <a:tr h="360416">
                <a:tc>
                  <a:txBody>
                    <a:bodyPr/>
                    <a:lstStyle/>
                    <a:p>
                      <a:pPr algn="ctr">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0">
                      <a:miter lim="400000"/>
                    </a:lnL>
                    <a:lnR w="0">
                      <a:miter lim="400000"/>
                    </a:lnR>
                    <a:lnT w="12700">
                      <a:solidFill>
                        <a:srgbClr val="000000"/>
                      </a:solidFill>
                    </a:lnT>
                    <a:lnB w="12700">
                      <a:solidFill>
                        <a:srgbClr val="000000"/>
                      </a:solidFill>
                    </a:lnB>
                    <a:solidFill>
                      <a:srgbClr val="000000"/>
                    </a:solidFill>
                  </a:tcPr>
                </a:tc>
                <a:tc>
                  <a:txBody>
                    <a:bodyPr/>
                    <a:lstStyle/>
                    <a:p>
                      <a:pPr algn="ctr">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000000"/>
                    </a:solidFill>
                  </a:tcPr>
                </a:tc>
                <a:extLst>
                  <a:ext uri="{0D108BD9-81ED-4DB2-BD59-A6C34878D82A}">
                    <a16:rowId xmlns:a16="http://schemas.microsoft.com/office/drawing/2014/main" val="10000"/>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1"/>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3"/>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5"/>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7"/>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09"/>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0"/>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1"/>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2"/>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3"/>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4"/>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5"/>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6"/>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7"/>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8"/>
                  </a:ext>
                </a:extLst>
              </a:tr>
              <a:tr h="360416">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EBEBEB"/>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EBEBEB"/>
                    </a:solidFill>
                  </a:tcPr>
                </a:tc>
                <a:extLst>
                  <a:ext uri="{0D108BD9-81ED-4DB2-BD59-A6C34878D82A}">
                    <a16:rowId xmlns:a16="http://schemas.microsoft.com/office/drawing/2014/main" val="10019"/>
                  </a:ext>
                </a:extLst>
              </a:tr>
              <a:tr h="360416">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000000"/>
                      </a:solidFill>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0">
                      <a:miter lim="400000"/>
                    </a:lnR>
                    <a:lnT w="12700">
                      <a:solidFill>
                        <a:srgbClr val="000000"/>
                      </a:solidFill>
                    </a:lnT>
                    <a:lnB w="12700">
                      <a:solidFill>
                        <a:srgbClr val="000000"/>
                      </a:solidFill>
                    </a:lnB>
                    <a:solidFill>
                      <a:srgbClr val="FFFFFF"/>
                    </a:solidFill>
                  </a:tcPr>
                </a:tc>
                <a:tc>
                  <a:txBody>
                    <a:bodyPr/>
                    <a:lstStyle/>
                    <a:p>
                      <a:pPr algn="ctr">
                        <a:tabLst>
                          <a:tab pos="1295400" algn="l"/>
                        </a:tabLst>
                        <a:defRPr sz="2400">
                          <a:solidFill>
                            <a:srgbClr val="000000"/>
                          </a:solidFill>
                          <a:latin typeface="+mn-lt"/>
                          <a:ea typeface="+mn-ea"/>
                          <a:cs typeface="+mn-cs"/>
                          <a:sym typeface="Helvetica"/>
                        </a:defRPr>
                      </a:pPr>
                      <a:r>
                        <a:rPr sz="1400"/>
                        <a:t>0</a:t>
                      </a:r>
                    </a:p>
                  </a:txBody>
                  <a:tcPr marL="0" marR="0" marT="0" marB="0" anchor="b" horzOverflow="overflow">
                    <a:lnL w="0">
                      <a:miter lim="400000"/>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20"/>
                  </a:ext>
                </a:extLst>
              </a:tr>
            </a:tbl>
          </a:graphicData>
        </a:graphic>
      </p:graphicFrame>
      <p:graphicFrame>
        <p:nvGraphicFramePr>
          <p:cNvPr id="206" name="Table 1"/>
          <p:cNvGraphicFramePr/>
          <p:nvPr/>
        </p:nvGraphicFramePr>
        <p:xfrm>
          <a:off x="6713641" y="2064109"/>
          <a:ext cx="6021437" cy="3711737"/>
        </p:xfrm>
        <a:graphic>
          <a:graphicData uri="http://schemas.openxmlformats.org/drawingml/2006/table">
            <a:tbl>
              <a:tblPr firstRow="1" firstCol="1" bandRow="1">
                <a:tableStyleId>{8F44A2F1-9E1F-4B54-A3A2-5F16C0AD49E2}</a:tableStyleId>
              </a:tblPr>
              <a:tblGrid>
                <a:gridCol w="1003572">
                  <a:extLst>
                    <a:ext uri="{9D8B030D-6E8A-4147-A177-3AD203B41FA5}">
                      <a16:colId xmlns:a16="http://schemas.microsoft.com/office/drawing/2014/main" val="20000"/>
                    </a:ext>
                  </a:extLst>
                </a:gridCol>
                <a:gridCol w="1003572">
                  <a:extLst>
                    <a:ext uri="{9D8B030D-6E8A-4147-A177-3AD203B41FA5}">
                      <a16:colId xmlns:a16="http://schemas.microsoft.com/office/drawing/2014/main" val="20001"/>
                    </a:ext>
                  </a:extLst>
                </a:gridCol>
                <a:gridCol w="1003572">
                  <a:extLst>
                    <a:ext uri="{9D8B030D-6E8A-4147-A177-3AD203B41FA5}">
                      <a16:colId xmlns:a16="http://schemas.microsoft.com/office/drawing/2014/main" val="20002"/>
                    </a:ext>
                  </a:extLst>
                </a:gridCol>
                <a:gridCol w="1003572">
                  <a:extLst>
                    <a:ext uri="{9D8B030D-6E8A-4147-A177-3AD203B41FA5}">
                      <a16:colId xmlns:a16="http://schemas.microsoft.com/office/drawing/2014/main" val="20003"/>
                    </a:ext>
                  </a:extLst>
                </a:gridCol>
                <a:gridCol w="1003572">
                  <a:extLst>
                    <a:ext uri="{9D8B030D-6E8A-4147-A177-3AD203B41FA5}">
                      <a16:colId xmlns:a16="http://schemas.microsoft.com/office/drawing/2014/main" val="20004"/>
                    </a:ext>
                  </a:extLst>
                </a:gridCol>
                <a:gridCol w="1003572">
                  <a:extLst>
                    <a:ext uri="{9D8B030D-6E8A-4147-A177-3AD203B41FA5}">
                      <a16:colId xmlns:a16="http://schemas.microsoft.com/office/drawing/2014/main" val="20005"/>
                    </a:ext>
                  </a:extLst>
                </a:gridCol>
              </a:tblGrid>
              <a:tr h="569285">
                <a:tc>
                  <a:txBody>
                    <a:bodyPr/>
                    <a:lstStyle/>
                    <a:p>
                      <a:pPr algn="l">
                        <a:tabLst>
                          <a:tab pos="1295400" algn="l"/>
                        </a:tabLst>
                        <a:defRPr sz="1400">
                          <a:uFill>
                            <a:solidFill>
                              <a:srgbClr val="FFFFFF"/>
                            </a:solidFill>
                          </a:u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extLst>
                  <a:ext uri="{0D108BD9-81ED-4DB2-BD59-A6C34878D82A}">
                    <a16:rowId xmlns:a16="http://schemas.microsoft.com/office/drawing/2014/main" val="10000"/>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AA79"/>
                    </a:solidFill>
                  </a:tcPr>
                </a:tc>
                <a:tc>
                  <a:txBody>
                    <a:bodyPr/>
                    <a:lstStyle/>
                    <a:p>
                      <a:pP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0.5184</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0.36</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0.01</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0.0064</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extLst>
                  <a:ext uri="{0D108BD9-81ED-4DB2-BD59-A6C34878D82A}">
                    <a16:rowId xmlns:a16="http://schemas.microsoft.com/office/drawing/2014/main" val="10001"/>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AA79"/>
                    </a:solidFill>
                  </a:tcPr>
                </a:tc>
                <a:tc>
                  <a:txBody>
                    <a:bodyPr/>
                    <a:lstStyle/>
                    <a:p>
                      <a:pPr>
                        <a:tabLst>
                          <a:tab pos="1295400" algn="l"/>
                        </a:tabLst>
                        <a:defRPr sz="2400">
                          <a:solidFill>
                            <a:srgbClr val="000000"/>
                          </a:solidFill>
                          <a:latin typeface="+mn-lt"/>
                          <a:ea typeface="+mn-ea"/>
                          <a:cs typeface="+mn-cs"/>
                          <a:sym typeface="Helvetica"/>
                        </a:defRPr>
                      </a:pPr>
                      <a:r>
                        <a:rPr sz="1400"/>
                        <a:t>0.5184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0.5184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0.0484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0.1296</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extLst>
                  <a:ext uri="{0D108BD9-81ED-4DB2-BD59-A6C34878D82A}">
                    <a16:rowId xmlns:a16="http://schemas.microsoft.com/office/drawing/2014/main" val="10002"/>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AA79"/>
                    </a:solidFill>
                  </a:tcPr>
                </a:tc>
                <a:tc>
                  <a:txBody>
                    <a:bodyPr/>
                    <a:lstStyle/>
                    <a:p>
                      <a:pPr>
                        <a:tabLst>
                          <a:tab pos="1295400" algn="l"/>
                        </a:tabLst>
                        <a:defRPr sz="2400">
                          <a:solidFill>
                            <a:srgbClr val="000000"/>
                          </a:solidFill>
                          <a:latin typeface="+mn-lt"/>
                          <a:ea typeface="+mn-ea"/>
                          <a:cs typeface="+mn-cs"/>
                          <a:sym typeface="Helvetica"/>
                        </a:defRPr>
                      </a:pPr>
                      <a:r>
                        <a:rPr sz="1400"/>
                        <a:t>0.36</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0.5184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0.01</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0.0064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extLst>
                  <a:ext uri="{0D108BD9-81ED-4DB2-BD59-A6C34878D82A}">
                    <a16:rowId xmlns:a16="http://schemas.microsoft.com/office/drawing/2014/main" val="10003"/>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AA79"/>
                    </a:solidFill>
                  </a:tcPr>
                </a:tc>
                <a:tc>
                  <a:txBody>
                    <a:bodyPr/>
                    <a:lstStyle/>
                    <a:p>
                      <a:pPr>
                        <a:tabLst>
                          <a:tab pos="1295400" algn="l"/>
                        </a:tabLst>
                        <a:defRPr sz="2400">
                          <a:solidFill>
                            <a:srgbClr val="000000"/>
                          </a:solidFill>
                          <a:latin typeface="+mn-lt"/>
                          <a:ea typeface="+mn-ea"/>
                          <a:cs typeface="+mn-cs"/>
                          <a:sym typeface="Helvetica"/>
                        </a:defRPr>
                      </a:pPr>
                      <a:r>
                        <a:rPr sz="1400"/>
                        <a:t>0.01</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0.0484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0.01</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0.6724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extLst>
                  <a:ext uri="{0D108BD9-81ED-4DB2-BD59-A6C34878D82A}">
                    <a16:rowId xmlns:a16="http://schemas.microsoft.com/office/drawing/2014/main" val="10004"/>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AA79"/>
                    </a:solidFill>
                  </a:tcPr>
                </a:tc>
                <a:tc>
                  <a:txBody>
                    <a:bodyPr/>
                    <a:lstStyle/>
                    <a:p>
                      <a:pPr>
                        <a:tabLst>
                          <a:tab pos="1295400" algn="l"/>
                        </a:tabLst>
                        <a:defRPr sz="2400">
                          <a:solidFill>
                            <a:srgbClr val="000000"/>
                          </a:solidFill>
                          <a:latin typeface="+mn-lt"/>
                          <a:ea typeface="+mn-ea"/>
                          <a:cs typeface="+mn-cs"/>
                          <a:sym typeface="Helvetica"/>
                        </a:defRPr>
                      </a:pPr>
                      <a:r>
                        <a:rPr sz="1400"/>
                        <a:t>0.0064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0.1296</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0.0064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0.6724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1</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Association Mapping"/>
          <p:cNvSpPr txBox="1">
            <a:spLocks noGrp="1"/>
          </p:cNvSpPr>
          <p:nvPr>
            <p:ph type="title"/>
          </p:nvPr>
        </p:nvSpPr>
        <p:spPr>
          <a:prstGeom prst="rect">
            <a:avLst/>
          </a:prstGeom>
        </p:spPr>
        <p:txBody>
          <a:bodyPr/>
          <a:lstStyle/>
          <a:p>
            <a:r>
              <a:t>Association Mapping</a:t>
            </a:r>
          </a:p>
        </p:txBody>
      </p:sp>
      <p:sp>
        <p:nvSpPr>
          <p:cNvPr id="131" name="Goals…"/>
          <p:cNvSpPr txBox="1">
            <a:spLocks noGrp="1"/>
          </p:cNvSpPr>
          <p:nvPr>
            <p:ph type="body" idx="1"/>
          </p:nvPr>
        </p:nvSpPr>
        <p:spPr>
          <a:xfrm>
            <a:off x="647700" y="1270000"/>
            <a:ext cx="11709400" cy="8128000"/>
          </a:xfrm>
          <a:prstGeom prst="rect">
            <a:avLst/>
          </a:prstGeom>
        </p:spPr>
        <p:txBody>
          <a:bodyPr/>
          <a:lstStyle/>
          <a:p>
            <a:r>
              <a:t>Goals</a:t>
            </a:r>
          </a:p>
          <a:p>
            <a:pPr lvl="1"/>
            <a:r>
              <a:t>find genes associated with traits</a:t>
            </a:r>
          </a:p>
          <a:p>
            <a:pPr lvl="2">
              <a:defRPr sz="2800"/>
            </a:pPr>
            <a:r>
              <a:t>humans: disease, disease susceptibility, other traits</a:t>
            </a:r>
          </a:p>
          <a:p>
            <a:pPr lvl="2">
              <a:defRPr sz="2800"/>
            </a:pPr>
            <a:r>
              <a:t>crops: yield, stress resilience, quality, disease resistance</a:t>
            </a:r>
          </a:p>
          <a:p>
            <a:pPr lvl="2">
              <a:defRPr sz="2800"/>
            </a:pPr>
            <a:r>
              <a:t>ecology, evolution: traits related to fitness</a:t>
            </a:r>
          </a:p>
          <a:p>
            <a:pPr lvl="2">
              <a:defRPr sz="2800"/>
            </a:pPr>
            <a:endParaRPr/>
          </a:p>
          <a:p>
            <a:pPr lvl="1"/>
            <a:r>
              <a:t>assess relative risk based on genotype (personalized medicine)</a:t>
            </a:r>
          </a:p>
          <a:p>
            <a:pPr lvl="1"/>
            <a:endParaRPr/>
          </a:p>
          <a:p>
            <a:r>
              <a:t>Association mapping</a:t>
            </a:r>
          </a:p>
          <a:p>
            <a:pPr lvl="1"/>
            <a:r>
              <a:t>look at associations at a few loci (you have </a:t>
            </a:r>
            <a:r>
              <a:rPr i="1"/>
              <a:t>a priori</a:t>
            </a:r>
            <a:r>
              <a:t> candidates)</a:t>
            </a:r>
          </a:p>
          <a:p>
            <a:pPr lvl="1"/>
            <a:endParaRPr/>
          </a:p>
          <a:p>
            <a:r>
              <a:t>Genome Wide Association Mapping (GWAS)</a:t>
            </a:r>
          </a:p>
          <a:p>
            <a:pPr lvl="1"/>
            <a:r>
              <a:t>scan the whole genome for associations</a:t>
            </a:r>
          </a:p>
          <a:p>
            <a:pPr lvl="1"/>
            <a:endParaRPr/>
          </a:p>
          <a:p>
            <a:r>
              <a:t>Takes advantage of historical recombination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1">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31">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31">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131">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131">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131">
                                            <p:txEl>
                                              <p:pRg st="5" end="5"/>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131">
                                            <p:txEl>
                                              <p:pRg st="6" end="6"/>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13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31">
                                            <p:txEl>
                                              <p:pRg st="8" end="8"/>
                                            </p:txEl>
                                          </p:spTgt>
                                        </p:tgtEl>
                                        <p:attrNameLst>
                                          <p:attrName>style.visibility</p:attrName>
                                        </p:attrNameLst>
                                      </p:cBhvr>
                                      <p:to>
                                        <p:strVal val="visible"/>
                                      </p:to>
                                    </p:set>
                                  </p:childTnLst>
                                </p:cTn>
                              </p:par>
                              <p:par>
                                <p:cTn id="27" presetID="1" presetClass="entr" presetSubtype="0" fill="hold" grpId="1" nodeType="withEffect">
                                  <p:stCondLst>
                                    <p:cond delay="0"/>
                                  </p:stCondLst>
                                  <p:iterate>
                                    <p:tmAbs val="0"/>
                                  </p:iterate>
                                  <p:childTnLst>
                                    <p:set>
                                      <p:cBhvr>
                                        <p:cTn id="28" fill="hold"/>
                                        <p:tgtEl>
                                          <p:spTgt spid="131">
                                            <p:txEl>
                                              <p:pRg st="9" end="9"/>
                                            </p:txEl>
                                          </p:spTgt>
                                        </p:tgtEl>
                                        <p:attrNameLst>
                                          <p:attrName>style.visibility</p:attrName>
                                        </p:attrNameLst>
                                      </p:cBhvr>
                                      <p:to>
                                        <p:strVal val="visible"/>
                                      </p:to>
                                    </p:set>
                                  </p:childTnLst>
                                </p:cTn>
                              </p:par>
                              <p:par>
                                <p:cTn id="29" presetID="1" presetClass="entr" presetSubtype="0" fill="hold" grpId="1" nodeType="withEffect">
                                  <p:stCondLst>
                                    <p:cond delay="0"/>
                                  </p:stCondLst>
                                  <p:iterate>
                                    <p:tmAbs val="0"/>
                                  </p:iterate>
                                  <p:childTnLst>
                                    <p:set>
                                      <p:cBhvr>
                                        <p:cTn id="30" fill="hold"/>
                                        <p:tgtEl>
                                          <p:spTgt spid="13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131">
                                            <p:txEl>
                                              <p:pRg st="11" end="11"/>
                                            </p:txEl>
                                          </p:spTgt>
                                        </p:tgtEl>
                                        <p:attrNameLst>
                                          <p:attrName>style.visibility</p:attrName>
                                        </p:attrNameLst>
                                      </p:cBhvr>
                                      <p:to>
                                        <p:strVal val="visible"/>
                                      </p:to>
                                    </p:set>
                                  </p:childTnLst>
                                </p:cTn>
                              </p:par>
                              <p:par>
                                <p:cTn id="35" presetID="1" presetClass="entr" presetSubtype="0" fill="hold" grpId="1" nodeType="withEffect">
                                  <p:stCondLst>
                                    <p:cond delay="0"/>
                                  </p:stCondLst>
                                  <p:iterate>
                                    <p:tmAbs val="0"/>
                                  </p:iterate>
                                  <p:childTnLst>
                                    <p:set>
                                      <p:cBhvr>
                                        <p:cTn id="36" fill="hold"/>
                                        <p:tgtEl>
                                          <p:spTgt spid="131">
                                            <p:txEl>
                                              <p:pRg st="12" end="12"/>
                                            </p:txEl>
                                          </p:spTgt>
                                        </p:tgtEl>
                                        <p:attrNameLst>
                                          <p:attrName>style.visibility</p:attrName>
                                        </p:attrNameLst>
                                      </p:cBhvr>
                                      <p:to>
                                        <p:strVal val="visible"/>
                                      </p:to>
                                    </p:set>
                                  </p:childTnLst>
                                </p:cTn>
                              </p:par>
                              <p:par>
                                <p:cTn id="37" presetID="1" presetClass="entr" presetSubtype="0" fill="hold" grpId="1" nodeType="withEffect">
                                  <p:stCondLst>
                                    <p:cond delay="0"/>
                                  </p:stCondLst>
                                  <p:iterate>
                                    <p:tmAbs val="0"/>
                                  </p:iterate>
                                  <p:childTnLst>
                                    <p:set>
                                      <p:cBhvr>
                                        <p:cTn id="38" fill="hold"/>
                                        <p:tgtEl>
                                          <p:spTgt spid="131">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iterate>
                                    <p:tmAbs val="0"/>
                                  </p:iterate>
                                  <p:childTnLst>
                                    <p:set>
                                      <p:cBhvr>
                                        <p:cTn id="42" fill="hold"/>
                                        <p:tgtEl>
                                          <p:spTgt spid="13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 name="Can visualize LD across a genomic region by plotting a heat map of these r2 values"/>
          <p:cNvSpPr txBox="1">
            <a:spLocks noGrp="1"/>
          </p:cNvSpPr>
          <p:nvPr>
            <p:ph type="title"/>
          </p:nvPr>
        </p:nvSpPr>
        <p:spPr>
          <a:xfrm>
            <a:off x="647700" y="0"/>
            <a:ext cx="11595100" cy="1600200"/>
          </a:xfrm>
          <a:prstGeom prst="rect">
            <a:avLst/>
          </a:prstGeom>
        </p:spPr>
        <p:txBody>
          <a:bodyPr/>
          <a:lstStyle/>
          <a:p>
            <a:r>
              <a:t>Can visualize LD across a genomic region by plotting a heat map of these r</a:t>
            </a:r>
            <a:r>
              <a:rPr baseline="31999"/>
              <a:t>2</a:t>
            </a:r>
            <a:r>
              <a:t> values</a:t>
            </a:r>
          </a:p>
        </p:txBody>
      </p:sp>
      <p:pic>
        <p:nvPicPr>
          <p:cNvPr id="209" name="image1.pdf" descr="Complex multi-panel figure from a genetics textbook showing linkage disequilibrium patterns. The top panel (Figure 3.3) displays a triangular heat map matrix visualizing LD across the human lipoprotein lipase (LPL) gene. The matrix uses yellow and blue colors to indicate LD strength between pairs of sites, with exons labeled E4 through E9 along the diagonal. Blue blocks indicate significant LD, yellow indicates non-significance, and white indicates insufficient power to test. The bottom left panel (Figure 3.4A) shows a scatter plot of linkage disequilibrium (D') versus distance between SNPs in kilobases for 19 randomly sampled regions of the human genome, with a green trend line showing LD decay with distance. The bottom right panel (Figure 3.4B) shows LD decay curves for two specific loci (ACVR2B in blue and PAI2 in red) plotted against physical distance in kilobases, demonstrating how individual loci can show different patterns of LD decay. The caption notes that LD typically decays to background levels after 100 kb, though individual loci can vary."/>
          <p:cNvPicPr>
            <a:picLocks noChangeAspect="1"/>
          </p:cNvPicPr>
          <p:nvPr/>
        </p:nvPicPr>
        <p:blipFill>
          <a:blip r:embed="rId2"/>
          <a:srcRect l="10185" t="12658" r="14724" b="40986"/>
          <a:stretch>
            <a:fillRect/>
          </a:stretch>
        </p:blipFill>
        <p:spPr>
          <a:xfrm>
            <a:off x="5323465" y="2390023"/>
            <a:ext cx="7428406" cy="5934318"/>
          </a:xfrm>
          <a:prstGeom prst="rect">
            <a:avLst/>
          </a:prstGeom>
          <a:ln w="12700">
            <a:miter lim="400000"/>
          </a:ln>
        </p:spPr>
      </p:pic>
      <p:graphicFrame>
        <p:nvGraphicFramePr>
          <p:cNvPr id="210" name="Table 1"/>
          <p:cNvGraphicFramePr/>
          <p:nvPr/>
        </p:nvGraphicFramePr>
        <p:xfrm>
          <a:off x="647700" y="2946788"/>
          <a:ext cx="6021437" cy="3711737"/>
        </p:xfrm>
        <a:graphic>
          <a:graphicData uri="http://schemas.openxmlformats.org/drawingml/2006/table">
            <a:tbl>
              <a:tblPr firstRow="1" firstCol="1" bandRow="1">
                <a:tableStyleId>{8F44A2F1-9E1F-4B54-A3A2-5F16C0AD49E2}</a:tableStyleId>
              </a:tblPr>
              <a:tblGrid>
                <a:gridCol w="1003572">
                  <a:extLst>
                    <a:ext uri="{9D8B030D-6E8A-4147-A177-3AD203B41FA5}">
                      <a16:colId xmlns:a16="http://schemas.microsoft.com/office/drawing/2014/main" val="20000"/>
                    </a:ext>
                  </a:extLst>
                </a:gridCol>
                <a:gridCol w="1003572">
                  <a:extLst>
                    <a:ext uri="{9D8B030D-6E8A-4147-A177-3AD203B41FA5}">
                      <a16:colId xmlns:a16="http://schemas.microsoft.com/office/drawing/2014/main" val="20001"/>
                    </a:ext>
                  </a:extLst>
                </a:gridCol>
                <a:gridCol w="1003572">
                  <a:extLst>
                    <a:ext uri="{9D8B030D-6E8A-4147-A177-3AD203B41FA5}">
                      <a16:colId xmlns:a16="http://schemas.microsoft.com/office/drawing/2014/main" val="20002"/>
                    </a:ext>
                  </a:extLst>
                </a:gridCol>
                <a:gridCol w="1003572">
                  <a:extLst>
                    <a:ext uri="{9D8B030D-6E8A-4147-A177-3AD203B41FA5}">
                      <a16:colId xmlns:a16="http://schemas.microsoft.com/office/drawing/2014/main" val="20003"/>
                    </a:ext>
                  </a:extLst>
                </a:gridCol>
                <a:gridCol w="1003572">
                  <a:extLst>
                    <a:ext uri="{9D8B030D-6E8A-4147-A177-3AD203B41FA5}">
                      <a16:colId xmlns:a16="http://schemas.microsoft.com/office/drawing/2014/main" val="20004"/>
                    </a:ext>
                  </a:extLst>
                </a:gridCol>
                <a:gridCol w="1003572">
                  <a:extLst>
                    <a:ext uri="{9D8B030D-6E8A-4147-A177-3AD203B41FA5}">
                      <a16:colId xmlns:a16="http://schemas.microsoft.com/office/drawing/2014/main" val="20005"/>
                    </a:ext>
                  </a:extLst>
                </a:gridCol>
              </a:tblGrid>
              <a:tr h="569285">
                <a:tc>
                  <a:txBody>
                    <a:bodyPr/>
                    <a:lstStyle/>
                    <a:p>
                      <a:pPr algn="l">
                        <a:tabLst>
                          <a:tab pos="1295400" algn="l"/>
                        </a:tabLst>
                        <a:defRPr sz="1400">
                          <a:uFill>
                            <a:solidFill>
                              <a:srgbClr val="FFFFFF"/>
                            </a:solidFill>
                          </a:u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tc>
                  <a:txBody>
                    <a:bodyPr/>
                    <a:lstStyle/>
                    <a:p>
                      <a:pPr algn="l">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12700">
                      <a:solidFill>
                        <a:srgbClr val="FFFFFF"/>
                      </a:solidFill>
                    </a:lnL>
                    <a:lnR w="12700">
                      <a:solidFill>
                        <a:srgbClr val="FFFFFF"/>
                      </a:solidFill>
                    </a:lnR>
                    <a:lnT w="12700">
                      <a:solidFill>
                        <a:srgbClr val="FFFFFF"/>
                      </a:solidFill>
                    </a:lnT>
                    <a:lnB w="38100">
                      <a:solidFill>
                        <a:srgbClr val="FFFFFF"/>
                      </a:solidFill>
                    </a:lnB>
                    <a:solidFill>
                      <a:srgbClr val="FFAA79"/>
                    </a:solidFill>
                  </a:tcPr>
                </a:tc>
                <a:extLst>
                  <a:ext uri="{0D108BD9-81ED-4DB2-BD59-A6C34878D82A}">
                    <a16:rowId xmlns:a16="http://schemas.microsoft.com/office/drawing/2014/main" val="10000"/>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SNP1</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AA79"/>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0.5184</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0.36</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0.01</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0.0064</a:t>
                      </a:r>
                    </a:p>
                  </a:txBody>
                  <a:tcPr marL="0" marR="0" marT="0" marB="0" anchor="b"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EE5"/>
                    </a:solidFill>
                  </a:tcPr>
                </a:tc>
                <a:extLst>
                  <a:ext uri="{0D108BD9-81ED-4DB2-BD59-A6C34878D82A}">
                    <a16:rowId xmlns:a16="http://schemas.microsoft.com/office/drawing/2014/main" val="10001"/>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SNP2</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AA79"/>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0.5184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0.0484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0.1296</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extLst>
                  <a:ext uri="{0D108BD9-81ED-4DB2-BD59-A6C34878D82A}">
                    <a16:rowId xmlns:a16="http://schemas.microsoft.com/office/drawing/2014/main" val="10002"/>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SNP3</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AA79"/>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0.01</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2400">
                          <a:solidFill>
                            <a:srgbClr val="000000"/>
                          </a:solidFill>
                          <a:latin typeface="+mn-lt"/>
                          <a:ea typeface="+mn-ea"/>
                          <a:cs typeface="+mn-cs"/>
                          <a:sym typeface="Helvetica"/>
                        </a:defRPr>
                      </a:pPr>
                      <a:r>
                        <a:rPr sz="1400"/>
                        <a:t>0.0064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extLst>
                  <a:ext uri="{0D108BD9-81ED-4DB2-BD59-A6C34878D82A}">
                    <a16:rowId xmlns:a16="http://schemas.microsoft.com/office/drawing/2014/main" val="10003"/>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AA79"/>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tc>
                  <a:txBody>
                    <a:bodyPr/>
                    <a:lstStyle/>
                    <a:p>
                      <a:pPr>
                        <a:tabLst>
                          <a:tab pos="1295400" algn="l"/>
                        </a:tabLst>
                        <a:defRPr sz="2400">
                          <a:solidFill>
                            <a:srgbClr val="000000"/>
                          </a:solidFill>
                          <a:latin typeface="+mn-lt"/>
                          <a:ea typeface="+mn-ea"/>
                          <a:cs typeface="+mn-cs"/>
                          <a:sym typeface="Helvetica"/>
                        </a:defRPr>
                      </a:pPr>
                      <a:r>
                        <a:rPr sz="1400"/>
                        <a:t>0.6724</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7F3"/>
                    </a:solidFill>
                  </a:tcPr>
                </a:tc>
                <a:extLst>
                  <a:ext uri="{0D108BD9-81ED-4DB2-BD59-A6C34878D82A}">
                    <a16:rowId xmlns:a16="http://schemas.microsoft.com/office/drawing/2014/main" val="10004"/>
                  </a:ext>
                </a:extLst>
              </a:tr>
              <a:tr h="628489">
                <a:tc>
                  <a:txBody>
                    <a:bodyPr/>
                    <a:lstStyle/>
                    <a:p>
                      <a:pPr algn="l">
                        <a:tabLst>
                          <a:tab pos="1295400" algn="l"/>
                        </a:tabLst>
                        <a:defRPr sz="2400" b="1">
                          <a:uFill>
                            <a:solidFill>
                              <a:srgbClr val="FFFFFF"/>
                            </a:solidFill>
                          </a:uFill>
                          <a:latin typeface="+mn-lt"/>
                          <a:ea typeface="+mn-ea"/>
                          <a:cs typeface="+mn-cs"/>
                          <a:sym typeface="Helvetica"/>
                        </a:defRPr>
                      </a:pPr>
                      <a:r>
                        <a:rPr sz="1400"/>
                        <a:t>SNP5</a:t>
                      </a: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AA79"/>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tc>
                  <a:txBody>
                    <a:bodyPr/>
                    <a:lstStyle/>
                    <a:p>
                      <a:pPr>
                        <a:tabLst>
                          <a:tab pos="1295400" algn="l"/>
                        </a:tabLst>
                        <a:defRPr sz="1400">
                          <a:solidFill>
                            <a:srgbClr val="000000"/>
                          </a:solidFill>
                          <a:latin typeface="Verdana"/>
                          <a:ea typeface="Verdana"/>
                          <a:cs typeface="Verdana"/>
                          <a:sym typeface="Verdana"/>
                        </a:defRPr>
                      </a:pPr>
                      <a:endParaRPr/>
                    </a:p>
                  </a:txBody>
                  <a:tcPr marL="0" marR="0" marT="0" marB="0" anchor="b"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EE5"/>
                    </a:solidFill>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2" name="LD: Summary"/>
          <p:cNvSpPr txBox="1">
            <a:spLocks noGrp="1"/>
          </p:cNvSpPr>
          <p:nvPr>
            <p:ph type="title"/>
          </p:nvPr>
        </p:nvSpPr>
        <p:spPr>
          <a:prstGeom prst="rect">
            <a:avLst/>
          </a:prstGeom>
        </p:spPr>
        <p:txBody>
          <a:bodyPr/>
          <a:lstStyle/>
          <a:p>
            <a:r>
              <a:t>LD: Summary</a:t>
            </a:r>
          </a:p>
        </p:txBody>
      </p:sp>
      <p:sp>
        <p:nvSpPr>
          <p:cNvPr id="213" name="Because of LD, nearby SNP genotypes are correlated…"/>
          <p:cNvSpPr txBox="1">
            <a:spLocks noGrp="1"/>
          </p:cNvSpPr>
          <p:nvPr>
            <p:ph type="body" idx="1"/>
          </p:nvPr>
        </p:nvSpPr>
        <p:spPr>
          <a:prstGeom prst="rect">
            <a:avLst/>
          </a:prstGeom>
        </p:spPr>
        <p:txBody>
          <a:bodyPr/>
          <a:lstStyle/>
          <a:p>
            <a:r>
              <a:t>Because of LD, nearby SNP genotypes are correlated</a:t>
            </a:r>
          </a:p>
          <a:p>
            <a:r>
              <a:t>The extent of LD depends on the amount of historical recombination</a:t>
            </a:r>
          </a:p>
          <a:p>
            <a:r>
              <a:t>The extent of LD determines the range over which a SNP might be informative for association mapping</a:t>
            </a:r>
          </a:p>
          <a:p>
            <a:r>
              <a:t>r</a:t>
            </a:r>
            <a:r>
              <a:rPr baseline="31999"/>
              <a:t>2</a:t>
            </a:r>
            <a:r>
              <a:t> can be used to measure LD</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xfrm>
            <a:off x="650239" y="12371"/>
            <a:ext cx="11595949" cy="1063974"/>
          </a:xfrm>
          <a:prstGeom prst="rect">
            <a:avLst/>
          </a:prstGeom>
        </p:spPr>
        <p:txBody>
          <a:bodyPr/>
          <a:lstStyle/>
          <a:p>
            <a:r>
              <a:t>the problem of population structure</a:t>
            </a:r>
          </a:p>
        </p:txBody>
      </p:sp>
      <p:sp>
        <p:nvSpPr>
          <p:cNvPr id="216" name="Content Placeholder 2"/>
          <p:cNvSpPr txBox="1">
            <a:spLocks noGrp="1"/>
          </p:cNvSpPr>
          <p:nvPr>
            <p:ph type="body" sz="quarter" idx="1"/>
          </p:nvPr>
        </p:nvSpPr>
        <p:spPr>
          <a:xfrm>
            <a:off x="650241" y="1072484"/>
            <a:ext cx="11704321" cy="1106230"/>
          </a:xfrm>
          <a:prstGeom prst="rect">
            <a:avLst/>
          </a:prstGeom>
        </p:spPr>
        <p:txBody>
          <a:bodyPr/>
          <a:lstStyle/>
          <a:p>
            <a:pPr marL="315753" indent="-315753" defTabSz="845311">
              <a:spcBef>
                <a:spcPts val="500"/>
              </a:spcBef>
              <a:defRPr sz="2209"/>
            </a:pPr>
            <a:r>
              <a:t>If a trait is correlated with population structure then many spurious associations will result.</a:t>
            </a:r>
          </a:p>
          <a:p>
            <a:pPr marL="315753" indent="-315753" defTabSz="845311">
              <a:spcBef>
                <a:spcPts val="500"/>
              </a:spcBef>
              <a:defRPr sz="2209"/>
            </a:pPr>
            <a:r>
              <a:t>What if GWAS for hair color in Spain + Sweden?</a:t>
            </a:r>
          </a:p>
        </p:txBody>
      </p:sp>
      <p:grpSp>
        <p:nvGrpSpPr>
          <p:cNvPr id="228" name="Group 16"/>
          <p:cNvGrpSpPr/>
          <p:nvPr/>
        </p:nvGrpSpPr>
        <p:grpSpPr>
          <a:xfrm>
            <a:off x="2142293" y="3269236"/>
            <a:ext cx="8426348" cy="3978604"/>
            <a:chOff x="0" y="0"/>
            <a:chExt cx="8426346" cy="3978602"/>
          </a:xfrm>
        </p:grpSpPr>
        <p:grpSp>
          <p:nvGrpSpPr>
            <p:cNvPr id="219" name="Oval 3"/>
            <p:cNvGrpSpPr/>
            <p:nvPr/>
          </p:nvGrpSpPr>
          <p:grpSpPr>
            <a:xfrm>
              <a:off x="2843191" y="0"/>
              <a:ext cx="3119660" cy="910612"/>
              <a:chOff x="0" y="0"/>
              <a:chExt cx="3119658" cy="910611"/>
            </a:xfrm>
          </p:grpSpPr>
          <p:sp>
            <p:nvSpPr>
              <p:cNvPr id="217" name="Oval"/>
              <p:cNvSpPr/>
              <p:nvPr/>
            </p:nvSpPr>
            <p:spPr>
              <a:xfrm>
                <a:off x="0" y="0"/>
                <a:ext cx="3119659" cy="910612"/>
              </a:xfrm>
              <a:prstGeom prst="ellipse">
                <a:avLst/>
              </a:prstGeom>
              <a:gradFill flip="none" rotWithShape="1">
                <a:gsLst>
                  <a:gs pos="0">
                    <a:srgbClr val="FFF1BF"/>
                  </a:gs>
                  <a:gs pos="35000">
                    <a:srgbClr val="FFF5D2"/>
                  </a:gs>
                  <a:gs pos="100000">
                    <a:srgbClr val="FFFBEE"/>
                  </a:gs>
                </a:gsLst>
                <a:lin ang="16200000" scaled="0"/>
              </a:gradFill>
              <a:ln w="12700" cap="flat">
                <a:solidFill>
                  <a:srgbClr val="F9DD4D"/>
                </a:solidFill>
                <a:prstDash val="solid"/>
                <a:round/>
              </a:ln>
              <a:effectLst>
                <a:outerShdw blurRad="50800" dist="25400" dir="5400000" rotWithShape="0">
                  <a:srgbClr val="000000">
                    <a:alpha val="38000"/>
                  </a:srgbClr>
                </a:outerShdw>
              </a:effectLst>
            </p:spPr>
            <p:txBody>
              <a:bodyPr wrap="square" lIns="65023" tIns="65023" rIns="65023" bIns="65023" numCol="1" anchor="ctr">
                <a:noAutofit/>
              </a:bodyPr>
              <a:lstStyle/>
              <a:p>
                <a:pPr algn="ctr" defTabSz="650240">
                  <a:defRPr sz="2400"/>
                </a:pPr>
                <a:endParaRPr/>
              </a:p>
            </p:txBody>
          </p:sp>
          <p:sp>
            <p:nvSpPr>
              <p:cNvPr id="218" name="Ancestral Population"/>
              <p:cNvSpPr/>
              <p:nvPr/>
            </p:nvSpPr>
            <p:spPr>
              <a:xfrm>
                <a:off x="521887" y="455305"/>
                <a:ext cx="20758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numCol="1" anchor="ctr">
                <a:spAutoFit/>
              </a:bodyPr>
              <a:lstStyle>
                <a:lvl1pPr algn="ctr" defTabSz="650240">
                  <a:defRPr sz="2400"/>
                </a:lvl1pPr>
              </a:lstStyle>
              <a:p>
                <a:r>
                  <a:t>Ancestral Population</a:t>
                </a:r>
              </a:p>
            </p:txBody>
          </p:sp>
        </p:grpSp>
        <p:sp>
          <p:nvSpPr>
            <p:cNvPr id="220" name="Straight Arrow Connector 5"/>
            <p:cNvSpPr/>
            <p:nvPr/>
          </p:nvSpPr>
          <p:spPr>
            <a:xfrm flipH="1">
              <a:off x="1880748" y="1089748"/>
              <a:ext cx="2477822" cy="1761507"/>
            </a:xfrm>
            <a:prstGeom prst="line">
              <a:avLst/>
            </a:prstGeom>
            <a:noFill/>
            <a:ln w="25400" cap="flat">
              <a:solidFill>
                <a:srgbClr val="3366FF"/>
              </a:solidFill>
              <a:prstDash val="solid"/>
              <a:round/>
              <a:tailEnd type="triangle" w="med" len="med"/>
            </a:ln>
            <a:effectLst>
              <a:outerShdw blurRad="50800" dist="25400" dir="5400000" rotWithShape="0">
                <a:srgbClr val="000000">
                  <a:alpha val="38000"/>
                </a:srgbClr>
              </a:outerShdw>
            </a:effectLst>
          </p:spPr>
          <p:txBody>
            <a:bodyPr wrap="square" lIns="65023" tIns="65023" rIns="65023" bIns="65023" numCol="1" anchor="t">
              <a:noAutofit/>
            </a:bodyPr>
            <a:lstStyle/>
            <a:p>
              <a:pPr defTabSz="650240">
                <a:defRPr sz="2400"/>
              </a:pPr>
              <a:endParaRPr/>
            </a:p>
          </p:txBody>
        </p:sp>
        <p:sp>
          <p:nvSpPr>
            <p:cNvPr id="221" name="Straight Arrow Connector 8"/>
            <p:cNvSpPr/>
            <p:nvPr/>
          </p:nvSpPr>
          <p:spPr>
            <a:xfrm>
              <a:off x="4425410" y="1089748"/>
              <a:ext cx="2418111" cy="1761507"/>
            </a:xfrm>
            <a:prstGeom prst="line">
              <a:avLst/>
            </a:prstGeom>
            <a:noFill/>
            <a:ln w="25400" cap="flat">
              <a:solidFill>
                <a:srgbClr val="3366FF"/>
              </a:solidFill>
              <a:prstDash val="solid"/>
              <a:round/>
              <a:tailEnd type="triangle" w="med" len="med"/>
            </a:ln>
            <a:effectLst>
              <a:outerShdw blurRad="50800" dist="25400" dir="5400000" rotWithShape="0">
                <a:srgbClr val="000000">
                  <a:alpha val="38000"/>
                </a:srgbClr>
              </a:outerShdw>
            </a:effectLst>
          </p:spPr>
          <p:txBody>
            <a:bodyPr wrap="square" lIns="65023" tIns="65023" rIns="65023" bIns="65023" numCol="1" anchor="t">
              <a:noAutofit/>
            </a:bodyPr>
            <a:lstStyle/>
            <a:p>
              <a:pPr defTabSz="650240">
                <a:defRPr sz="2400"/>
              </a:pPr>
              <a:endParaRPr/>
            </a:p>
          </p:txBody>
        </p:sp>
        <p:grpSp>
          <p:nvGrpSpPr>
            <p:cNvPr id="224" name="Oval 9"/>
            <p:cNvGrpSpPr/>
            <p:nvPr/>
          </p:nvGrpSpPr>
          <p:grpSpPr>
            <a:xfrm>
              <a:off x="0" y="3060241"/>
              <a:ext cx="3119659" cy="910613"/>
              <a:chOff x="0" y="0"/>
              <a:chExt cx="3119658" cy="910611"/>
            </a:xfrm>
          </p:grpSpPr>
          <p:sp>
            <p:nvSpPr>
              <p:cNvPr id="222" name="Oval"/>
              <p:cNvSpPr/>
              <p:nvPr/>
            </p:nvSpPr>
            <p:spPr>
              <a:xfrm>
                <a:off x="0" y="0"/>
                <a:ext cx="3119659" cy="910612"/>
              </a:xfrm>
              <a:prstGeom prst="ellipse">
                <a:avLst/>
              </a:prstGeom>
              <a:gradFill flip="none" rotWithShape="1">
                <a:gsLst>
                  <a:gs pos="0">
                    <a:srgbClr val="BABABA"/>
                  </a:gs>
                  <a:gs pos="35000">
                    <a:srgbClr val="CFCFCF"/>
                  </a:gs>
                  <a:gs pos="100000">
                    <a:srgbClr val="EDEDED"/>
                  </a:gs>
                </a:gsLst>
                <a:lin ang="16200000" scaled="0"/>
              </a:gradFill>
              <a:ln w="127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ctr">
                <a:noAutofit/>
              </a:bodyPr>
              <a:lstStyle/>
              <a:p>
                <a:pPr algn="ctr" defTabSz="650240">
                  <a:defRPr sz="2400"/>
                </a:pPr>
                <a:endParaRPr/>
              </a:p>
            </p:txBody>
          </p:sp>
          <p:sp>
            <p:nvSpPr>
              <p:cNvPr id="223" name="Modern Spain"/>
              <p:cNvSpPr/>
              <p:nvPr/>
            </p:nvSpPr>
            <p:spPr>
              <a:xfrm>
                <a:off x="521887" y="455305"/>
                <a:ext cx="20758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numCol="1" anchor="ctr">
                <a:spAutoFit/>
              </a:bodyPr>
              <a:lstStyle>
                <a:lvl1pPr algn="ctr" defTabSz="650240">
                  <a:defRPr sz="2400"/>
                </a:lvl1pPr>
              </a:lstStyle>
              <a:p>
                <a:r>
                  <a:t>Modern Spain</a:t>
                </a:r>
              </a:p>
            </p:txBody>
          </p:sp>
        </p:grpSp>
        <p:grpSp>
          <p:nvGrpSpPr>
            <p:cNvPr id="227" name="Oval 10"/>
            <p:cNvGrpSpPr/>
            <p:nvPr/>
          </p:nvGrpSpPr>
          <p:grpSpPr>
            <a:xfrm>
              <a:off x="5306688" y="3067991"/>
              <a:ext cx="3119659" cy="910612"/>
              <a:chOff x="0" y="0"/>
              <a:chExt cx="3119658" cy="910611"/>
            </a:xfrm>
          </p:grpSpPr>
          <p:sp>
            <p:nvSpPr>
              <p:cNvPr id="225" name="Oval"/>
              <p:cNvSpPr/>
              <p:nvPr/>
            </p:nvSpPr>
            <p:spPr>
              <a:xfrm>
                <a:off x="0" y="0"/>
                <a:ext cx="3119659" cy="910612"/>
              </a:xfrm>
              <a:prstGeom prst="ellipse">
                <a:avLst/>
              </a:prstGeom>
              <a:solidFill>
                <a:srgbClr val="E78A5C"/>
              </a:solidFill>
              <a:ln w="25400" cap="flat">
                <a:solidFill>
                  <a:srgbClr val="A96543"/>
                </a:solidFill>
                <a:prstDash val="solid"/>
                <a:round/>
              </a:ln>
              <a:effectLst/>
            </p:spPr>
            <p:txBody>
              <a:bodyPr wrap="square" lIns="65023" tIns="65023" rIns="65023" bIns="65023" numCol="1" anchor="ctr">
                <a:noAutofit/>
              </a:bodyPr>
              <a:lstStyle/>
              <a:p>
                <a:pPr algn="ctr" defTabSz="650240">
                  <a:defRPr sz="2400">
                    <a:solidFill>
                      <a:srgbClr val="FFFFFF"/>
                    </a:solidFill>
                  </a:defRPr>
                </a:pPr>
                <a:endParaRPr/>
              </a:p>
            </p:txBody>
          </p:sp>
          <p:sp>
            <p:nvSpPr>
              <p:cNvPr id="226" name="Modern Sweden"/>
              <p:cNvSpPr/>
              <p:nvPr/>
            </p:nvSpPr>
            <p:spPr>
              <a:xfrm>
                <a:off x="521887" y="455305"/>
                <a:ext cx="20758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numCol="1" anchor="ctr">
                <a:spAutoFit/>
              </a:bodyPr>
              <a:lstStyle>
                <a:lvl1pPr algn="ctr" defTabSz="650240">
                  <a:defRPr sz="2400">
                    <a:solidFill>
                      <a:srgbClr val="FFFFFF"/>
                    </a:solidFill>
                  </a:defRPr>
                </a:lvl1pPr>
              </a:lstStyle>
              <a:p>
                <a:r>
                  <a:t>Modern Sweden</a:t>
                </a:r>
              </a:p>
            </p:txBody>
          </p:sp>
        </p:grpSp>
      </p:grpSp>
      <p:sp>
        <p:nvSpPr>
          <p:cNvPr id="229" name="TextBox 14"/>
          <p:cNvSpPr txBox="1"/>
          <p:nvPr/>
        </p:nvSpPr>
        <p:spPr>
          <a:xfrm>
            <a:off x="8170167" y="4346777"/>
            <a:ext cx="3661939" cy="866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defTabSz="650240">
              <a:defRPr sz="2400"/>
            </a:pPr>
            <a:r>
              <a:t>Population differentiation, </a:t>
            </a:r>
          </a:p>
          <a:p>
            <a:pPr defTabSz="650240">
              <a:defRPr sz="2400"/>
            </a:pPr>
            <a:r>
              <a:t>genetic drift at many loci</a:t>
            </a:r>
          </a:p>
        </p:txBody>
      </p:sp>
      <p:sp>
        <p:nvSpPr>
          <p:cNvPr id="230" name="TextBox 15"/>
          <p:cNvSpPr txBox="1"/>
          <p:nvPr/>
        </p:nvSpPr>
        <p:spPr>
          <a:xfrm>
            <a:off x="715265" y="7562161"/>
            <a:ext cx="11574273" cy="1971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650240">
              <a:defRPr sz="2400"/>
            </a:pPr>
            <a:r>
              <a:t>Because the Spanish and Swedish populations have been separated for a long time they will differ at many, many loci due to drift.</a:t>
            </a:r>
          </a:p>
          <a:p>
            <a:pPr defTabSz="650240">
              <a:defRPr sz="2400"/>
            </a:pPr>
            <a:endParaRPr/>
          </a:p>
          <a:p>
            <a:pPr defTabSz="650240">
              <a:defRPr sz="2400"/>
            </a:pPr>
            <a:r>
              <a:t>Almost none of these will have anything to do with hair color, but many of them will be associated with hair color in a GWAS due to population structure.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30">
                                            <p:bg/>
                                          </p:spTgt>
                                        </p:tgtEl>
                                        <p:attrNameLst>
                                          <p:attrName>style.visibility</p:attrName>
                                        </p:attrNameLst>
                                      </p:cBhvr>
                                      <p:to>
                                        <p:strVal val="visible"/>
                                      </p:to>
                                    </p:set>
                                  </p:childTnLst>
                                </p:cTn>
                              </p:par>
                              <p:par>
                                <p:cTn id="15" presetID="1" presetClass="entr" presetSubtype="0" fill="hold" grpId="3" nodeType="withEffect">
                                  <p:stCondLst>
                                    <p:cond delay="0"/>
                                  </p:stCondLst>
                                  <p:iterate>
                                    <p:tmAbs val="0"/>
                                  </p:iterate>
                                  <p:childTnLst>
                                    <p:set>
                                      <p:cBhvr>
                                        <p:cTn id="16" fill="hold"/>
                                        <p:tgtEl>
                                          <p:spTgt spid="230">
                                            <p:txEl>
                                              <p:pRg st="0" end="0"/>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3" nodeType="afterEffect">
                                  <p:stCondLst>
                                    <p:cond delay="0"/>
                                  </p:stCondLst>
                                  <p:iterate>
                                    <p:tmAbs val="0"/>
                                  </p:iterate>
                                  <p:childTnLst>
                                    <p:set>
                                      <p:cBhvr>
                                        <p:cTn id="19" fill="hold"/>
                                        <p:tgtEl>
                                          <p:spTgt spid="230">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3" nodeType="clickEffect">
                                  <p:stCondLst>
                                    <p:cond delay="0"/>
                                  </p:stCondLst>
                                  <p:iterate>
                                    <p:tmAbs val="0"/>
                                  </p:iterate>
                                  <p:childTnLst>
                                    <p:set>
                                      <p:cBhvr>
                                        <p:cTn id="23" fill="hold"/>
                                        <p:tgtEl>
                                          <p:spTgt spid="2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P spid="229" grpId="2" animBg="1" advAuto="0"/>
      <p:bldP spid="230" grpId="3"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opulation Structure can present a problem for GWAS"/>
          <p:cNvSpPr txBox="1">
            <a:spLocks noGrp="1"/>
          </p:cNvSpPr>
          <p:nvPr>
            <p:ph type="title"/>
          </p:nvPr>
        </p:nvSpPr>
        <p:spPr>
          <a:prstGeom prst="rect">
            <a:avLst/>
          </a:prstGeom>
        </p:spPr>
        <p:txBody>
          <a:bodyPr/>
          <a:lstStyle/>
          <a:p>
            <a:r>
              <a:t>Population Structure can present a problem for GWAS</a:t>
            </a:r>
          </a:p>
        </p:txBody>
      </p:sp>
      <p:sp>
        <p:nvSpPr>
          <p:cNvPr id="233" name="What is the potential problem with a GWAS for amylose content?"/>
          <p:cNvSpPr txBox="1">
            <a:spLocks noGrp="1"/>
          </p:cNvSpPr>
          <p:nvPr>
            <p:ph type="body" idx="1"/>
          </p:nvPr>
        </p:nvSpPr>
        <p:spPr>
          <a:prstGeom prst="rect">
            <a:avLst/>
          </a:prstGeom>
        </p:spPr>
        <p:txBody>
          <a:bodyPr/>
          <a:lstStyle/>
          <a:p>
            <a:r>
              <a:t>What is the potential problem with a GWAS for amylose content?</a:t>
            </a:r>
          </a:p>
        </p:txBody>
      </p:sp>
      <p:pic>
        <p:nvPicPr>
          <p:cNvPr id="234" name="droppedImage.png" descr="Scatter plot showing population structure in rice varieties using principal component analysis. The x-axis is labeled 'V1' (first principal component) ranging from approximately -20 to 20, and y-axis 'V2' (second principal component) ranging from -10 to 15. Each point represents a rice variety, colored by a gradient from dark blue/black (low amylose content, approximately 0) to light blue (high amylose content, approximately 20), as indicated by the color legend on the right. The plot reveals distinct clustering of varieties, with three visible groups: a dense cluster in the lower left (mostly low amylose), a cluster in the upper left-center region (mixed amylose levels), and a large diffuse cluster on the right side (mostly intermediate to high amylose). This population structure demonstrates that rice varieties separate into genetic subpopulations, and amylose content is partially correlated with population structure, which would require correction in GWAS to avoid spurious associations."/>
          <p:cNvPicPr>
            <a:picLocks noChangeAspect="1"/>
          </p:cNvPicPr>
          <p:nvPr/>
        </p:nvPicPr>
        <p:blipFill>
          <a:blip r:embed="rId2"/>
          <a:stretch>
            <a:fillRect/>
          </a:stretch>
        </p:blipFill>
        <p:spPr>
          <a:xfrm>
            <a:off x="1878658" y="1714500"/>
            <a:ext cx="9487842" cy="701040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opulation structure corrections"/>
          <p:cNvSpPr txBox="1">
            <a:spLocks noGrp="1"/>
          </p:cNvSpPr>
          <p:nvPr>
            <p:ph type="title"/>
          </p:nvPr>
        </p:nvSpPr>
        <p:spPr>
          <a:prstGeom prst="rect">
            <a:avLst/>
          </a:prstGeom>
        </p:spPr>
        <p:txBody>
          <a:bodyPr/>
          <a:lstStyle/>
          <a:p>
            <a:r>
              <a:t>Population structure corrections</a:t>
            </a:r>
          </a:p>
        </p:txBody>
      </p:sp>
      <p:sp>
        <p:nvSpPr>
          <p:cNvPr id="237" name="Do GWAS separately for each sub-population…"/>
          <p:cNvSpPr txBox="1">
            <a:spLocks noGrp="1"/>
          </p:cNvSpPr>
          <p:nvPr>
            <p:ph type="body" idx="1"/>
          </p:nvPr>
        </p:nvSpPr>
        <p:spPr>
          <a:prstGeom prst="rect">
            <a:avLst/>
          </a:prstGeom>
        </p:spPr>
        <p:txBody>
          <a:bodyPr/>
          <a:lstStyle/>
          <a:p>
            <a:endParaRPr/>
          </a:p>
          <a:p>
            <a:r>
              <a:t>Do GWAS separately for each sub-population</a:t>
            </a:r>
          </a:p>
          <a:p>
            <a:pPr marL="0" lvl="5" indent="1143000" defTabSz="584200">
              <a:spcBef>
                <a:spcPts val="100"/>
              </a:spcBef>
              <a:buClrTx/>
              <a:buSzTx/>
              <a:buNone/>
              <a:defRPr sz="2400">
                <a:uFillTx/>
                <a:latin typeface="+mj-lt"/>
                <a:ea typeface="+mj-ea"/>
                <a:cs typeface="+mj-cs"/>
                <a:sym typeface="Gill Sans"/>
              </a:defRPr>
            </a:pPr>
            <a:r>
              <a:t>OR</a:t>
            </a:r>
          </a:p>
          <a:p>
            <a:r>
              <a:t>Include population information in the statistical GWAS model.</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Include population structure information in GWAS model"/>
          <p:cNvSpPr txBox="1">
            <a:spLocks noGrp="1"/>
          </p:cNvSpPr>
          <p:nvPr>
            <p:ph type="title"/>
          </p:nvPr>
        </p:nvSpPr>
        <p:spPr>
          <a:prstGeom prst="rect">
            <a:avLst/>
          </a:prstGeom>
        </p:spPr>
        <p:txBody>
          <a:bodyPr/>
          <a:lstStyle/>
          <a:p>
            <a:r>
              <a:t>Include population structure information in GWAS model</a:t>
            </a:r>
          </a:p>
        </p:txBody>
      </p:sp>
      <p:sp>
        <p:nvSpPr>
          <p:cNvPr id="240" name="Three ways to include structure information:…"/>
          <p:cNvSpPr txBox="1">
            <a:spLocks noGrp="1"/>
          </p:cNvSpPr>
          <p:nvPr>
            <p:ph type="body" idx="1"/>
          </p:nvPr>
        </p:nvSpPr>
        <p:spPr>
          <a:prstGeom prst="rect">
            <a:avLst/>
          </a:prstGeom>
        </p:spPr>
        <p:txBody>
          <a:bodyPr/>
          <a:lstStyle/>
          <a:p>
            <a:r>
              <a:t>Three ways to include structure information:</a:t>
            </a:r>
          </a:p>
          <a:p>
            <a:endParaRPr/>
          </a:p>
          <a:p>
            <a:pPr marL="571500" indent="-254000"/>
            <a:r>
              <a:t>“Q” matrix</a:t>
            </a:r>
          </a:p>
          <a:p>
            <a:pPr lvl="1">
              <a:spcBef>
                <a:spcPts val="600"/>
              </a:spcBef>
              <a:defRPr sz="2400"/>
            </a:pPr>
            <a:r>
              <a:t>population assignment, e.g. from fastStructure</a:t>
            </a:r>
          </a:p>
          <a:p>
            <a:pPr lvl="1">
              <a:spcBef>
                <a:spcPts val="600"/>
              </a:spcBef>
              <a:defRPr sz="2400"/>
            </a:pPr>
            <a:endParaRPr/>
          </a:p>
          <a:p>
            <a:pPr marL="571500" indent="-254000"/>
            <a:r>
              <a:t>Genotype principal components</a:t>
            </a:r>
          </a:p>
          <a:p>
            <a:pPr lvl="1">
              <a:spcBef>
                <a:spcPts val="600"/>
              </a:spcBef>
              <a:defRPr sz="2400"/>
            </a:pPr>
            <a:r>
              <a:t>Like the PCs we generated in the last lab</a:t>
            </a:r>
          </a:p>
          <a:p>
            <a:pPr lvl="1">
              <a:spcBef>
                <a:spcPts val="600"/>
              </a:spcBef>
              <a:defRPr sz="2400"/>
            </a:pPr>
            <a:endParaRPr/>
          </a:p>
          <a:p>
            <a:pPr marL="571500" indent="-254000"/>
            <a:r>
              <a:t>Kinship matrix (“K”)</a:t>
            </a:r>
          </a:p>
          <a:p>
            <a:pPr lvl="1">
              <a:spcBef>
                <a:spcPts val="600"/>
              </a:spcBef>
              <a:defRPr sz="2400"/>
            </a:pPr>
            <a:r>
              <a:t>Matrix of pairwise genetic relatedness (in our case 413 X 413 matrix)</a:t>
            </a:r>
          </a:p>
          <a:p>
            <a:pPr lvl="1">
              <a:spcBef>
                <a:spcPts val="600"/>
              </a:spcBef>
              <a:defRPr sz="2400"/>
            </a:pPr>
            <a:r>
              <a:t>Values represent genetic similarity and range from 0 to 1</a:t>
            </a:r>
          </a:p>
          <a:p>
            <a:pPr lvl="2">
              <a:spcBef>
                <a:spcPts val="600"/>
              </a:spcBef>
              <a:defRPr sz="2400"/>
            </a:pPr>
            <a:r>
              <a:t>Identical twins have kinship = 1</a:t>
            </a:r>
          </a:p>
          <a:p>
            <a:pPr lvl="2">
              <a:spcBef>
                <a:spcPts val="600"/>
              </a:spcBef>
              <a:defRPr sz="2400"/>
            </a:pPr>
            <a:r>
              <a:t>Siblings or parent/children have kinship = 0.5</a:t>
            </a:r>
          </a:p>
          <a:p>
            <a:pPr lvl="2">
              <a:spcBef>
                <a:spcPts val="600"/>
              </a:spcBef>
              <a:defRPr sz="2400"/>
            </a:pPr>
            <a:r>
              <a:t>Half-siblings have kinship = 0.25</a:t>
            </a:r>
          </a:p>
          <a:p>
            <a:pPr lvl="1">
              <a:spcBef>
                <a:spcPts val="600"/>
              </a:spcBef>
              <a:defRPr sz="2400"/>
            </a:pPr>
            <a:r>
              <a:t>If you don’t know pedigree (we don’t), then the Kinship matrix can be estimated from the SNPs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0">
                                            <p:txEl>
                                              <p:pRg st="2" end="2"/>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240">
                                            <p:txEl>
                                              <p:pRg st="3" end="3"/>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24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40">
                                            <p:txEl>
                                              <p:pRg st="5" end="5"/>
                                            </p:txEl>
                                          </p:spTgt>
                                        </p:tgtEl>
                                        <p:attrNameLst>
                                          <p:attrName>style.visibility</p:attrName>
                                        </p:attrNameLst>
                                      </p:cBhvr>
                                      <p:to>
                                        <p:strVal val="visible"/>
                                      </p:to>
                                    </p:set>
                                  </p:childTnLst>
                                </p:cTn>
                              </p:par>
                              <p:par>
                                <p:cTn id="25" presetID="1" presetClass="entr" presetSubtype="0" fill="hold" grpId="1" nodeType="withEffect">
                                  <p:stCondLst>
                                    <p:cond delay="0"/>
                                  </p:stCondLst>
                                  <p:iterate>
                                    <p:tmAbs val="0"/>
                                  </p:iterate>
                                  <p:childTnLst>
                                    <p:set>
                                      <p:cBhvr>
                                        <p:cTn id="26" fill="hold"/>
                                        <p:tgtEl>
                                          <p:spTgt spid="240">
                                            <p:txEl>
                                              <p:pRg st="6" end="6"/>
                                            </p:txEl>
                                          </p:spTgt>
                                        </p:tgtEl>
                                        <p:attrNameLst>
                                          <p:attrName>style.visibility</p:attrName>
                                        </p:attrNameLst>
                                      </p:cBhvr>
                                      <p:to>
                                        <p:strVal val="visible"/>
                                      </p:to>
                                    </p:set>
                                  </p:childTnLst>
                                </p:cTn>
                              </p:par>
                              <p:par>
                                <p:cTn id="27" presetID="1" presetClass="entr" presetSubtype="0" fill="hold" grpId="1" nodeType="withEffect">
                                  <p:stCondLst>
                                    <p:cond delay="0"/>
                                  </p:stCondLst>
                                  <p:iterate>
                                    <p:tmAbs val="0"/>
                                  </p:iterate>
                                  <p:childTnLst>
                                    <p:set>
                                      <p:cBhvr>
                                        <p:cTn id="28" fill="hold"/>
                                        <p:tgtEl>
                                          <p:spTgt spid="24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40">
                                            <p:txEl>
                                              <p:pRg st="8" end="8"/>
                                            </p:txEl>
                                          </p:spTgt>
                                        </p:tgtEl>
                                        <p:attrNameLst>
                                          <p:attrName>style.visibility</p:attrName>
                                        </p:attrNameLst>
                                      </p:cBhvr>
                                      <p:to>
                                        <p:strVal val="visible"/>
                                      </p:to>
                                    </p:set>
                                  </p:childTnLst>
                                </p:cTn>
                              </p:par>
                              <p:par>
                                <p:cTn id="33" presetID="1" presetClass="entr" presetSubtype="0" fill="hold" grpId="1" nodeType="withEffect">
                                  <p:stCondLst>
                                    <p:cond delay="0"/>
                                  </p:stCondLst>
                                  <p:iterate>
                                    <p:tmAbs val="0"/>
                                  </p:iterate>
                                  <p:childTnLst>
                                    <p:set>
                                      <p:cBhvr>
                                        <p:cTn id="34" fill="hold"/>
                                        <p:tgtEl>
                                          <p:spTgt spid="240">
                                            <p:txEl>
                                              <p:pRg st="9" end="9"/>
                                            </p:txEl>
                                          </p:spTgt>
                                        </p:tgtEl>
                                        <p:attrNameLst>
                                          <p:attrName>style.visibility</p:attrName>
                                        </p:attrNameLst>
                                      </p:cBhvr>
                                      <p:to>
                                        <p:strVal val="visible"/>
                                      </p:to>
                                    </p:set>
                                  </p:childTnLst>
                                </p:cTn>
                              </p:par>
                              <p:par>
                                <p:cTn id="35" presetID="1" presetClass="entr" presetSubtype="0" fill="hold" grpId="1" nodeType="withEffect">
                                  <p:stCondLst>
                                    <p:cond delay="0"/>
                                  </p:stCondLst>
                                  <p:iterate>
                                    <p:tmAbs val="0"/>
                                  </p:iterate>
                                  <p:childTnLst>
                                    <p:set>
                                      <p:cBhvr>
                                        <p:cTn id="36" fill="hold"/>
                                        <p:tgtEl>
                                          <p:spTgt spid="240">
                                            <p:txEl>
                                              <p:pRg st="10" end="10"/>
                                            </p:txEl>
                                          </p:spTgt>
                                        </p:tgtEl>
                                        <p:attrNameLst>
                                          <p:attrName>style.visibility</p:attrName>
                                        </p:attrNameLst>
                                      </p:cBhvr>
                                      <p:to>
                                        <p:strVal val="visible"/>
                                      </p:to>
                                    </p:set>
                                  </p:childTnLst>
                                </p:cTn>
                              </p:par>
                              <p:par>
                                <p:cTn id="37" presetID="1" presetClass="entr" presetSubtype="0" fill="hold" grpId="1" nodeType="withEffect">
                                  <p:stCondLst>
                                    <p:cond delay="0"/>
                                  </p:stCondLst>
                                  <p:iterate>
                                    <p:tmAbs val="0"/>
                                  </p:iterate>
                                  <p:childTnLst>
                                    <p:set>
                                      <p:cBhvr>
                                        <p:cTn id="38" fill="hold"/>
                                        <p:tgtEl>
                                          <p:spTgt spid="240">
                                            <p:txEl>
                                              <p:pRg st="11" end="11"/>
                                            </p:txEl>
                                          </p:spTgt>
                                        </p:tgtEl>
                                        <p:attrNameLst>
                                          <p:attrName>style.visibility</p:attrName>
                                        </p:attrNameLst>
                                      </p:cBhvr>
                                      <p:to>
                                        <p:strVal val="visible"/>
                                      </p:to>
                                    </p:set>
                                  </p:childTnLst>
                                </p:cTn>
                              </p:par>
                              <p:par>
                                <p:cTn id="39" presetID="1" presetClass="entr" presetSubtype="0" fill="hold" grpId="1" nodeType="withEffect">
                                  <p:stCondLst>
                                    <p:cond delay="0"/>
                                  </p:stCondLst>
                                  <p:iterate>
                                    <p:tmAbs val="0"/>
                                  </p:iterate>
                                  <p:childTnLst>
                                    <p:set>
                                      <p:cBhvr>
                                        <p:cTn id="40" fill="hold"/>
                                        <p:tgtEl>
                                          <p:spTgt spid="240">
                                            <p:txEl>
                                              <p:pRg st="12" end="12"/>
                                            </p:txEl>
                                          </p:spTgt>
                                        </p:tgtEl>
                                        <p:attrNameLst>
                                          <p:attrName>style.visibility</p:attrName>
                                        </p:attrNameLst>
                                      </p:cBhvr>
                                      <p:to>
                                        <p:strVal val="visible"/>
                                      </p:to>
                                    </p:set>
                                  </p:childTnLst>
                                </p:cTn>
                              </p:par>
                              <p:par>
                                <p:cTn id="41" presetID="1" presetClass="entr" presetSubtype="0" fill="hold" grpId="1" nodeType="withEffect">
                                  <p:stCondLst>
                                    <p:cond delay="0"/>
                                  </p:stCondLst>
                                  <p:iterate>
                                    <p:tmAbs val="0"/>
                                  </p:iterate>
                                  <p:childTnLst>
                                    <p:set>
                                      <p:cBhvr>
                                        <p:cTn id="42" fill="hold"/>
                                        <p:tgtEl>
                                          <p:spTgt spid="240">
                                            <p:txEl>
                                              <p:pRg st="13" end="13"/>
                                            </p:txEl>
                                          </p:spTgt>
                                        </p:tgtEl>
                                        <p:attrNameLst>
                                          <p:attrName>style.visibility</p:attrName>
                                        </p:attrNameLst>
                                      </p:cBhvr>
                                      <p:to>
                                        <p:strVal val="visible"/>
                                      </p:to>
                                    </p:set>
                                  </p:childTnLst>
                                </p:cTn>
                              </p:par>
                              <p:par>
                                <p:cTn id="43" presetID="1" presetClass="entr" presetSubtype="0" fill="hold" grpId="1" nodeType="withEffect">
                                  <p:stCondLst>
                                    <p:cond delay="0"/>
                                  </p:stCondLst>
                                  <p:iterate>
                                    <p:tmAbs val="0"/>
                                  </p:iterate>
                                  <p:childTnLst>
                                    <p:set>
                                      <p:cBhvr>
                                        <p:cTn id="44" fill="hold"/>
                                        <p:tgtEl>
                                          <p:spTgt spid="24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Include population structure information in GWAS model"/>
          <p:cNvSpPr txBox="1">
            <a:spLocks noGrp="1"/>
          </p:cNvSpPr>
          <p:nvPr>
            <p:ph type="title"/>
          </p:nvPr>
        </p:nvSpPr>
        <p:spPr>
          <a:prstGeom prst="rect">
            <a:avLst/>
          </a:prstGeom>
        </p:spPr>
        <p:txBody>
          <a:bodyPr/>
          <a:lstStyle/>
          <a:p>
            <a:r>
              <a:t>Include population structure information in GWAS model</a:t>
            </a:r>
          </a:p>
        </p:txBody>
      </p:sp>
      <p:sp>
        <p:nvSpPr>
          <p:cNvPr id="243" name="In formula notation:…"/>
          <p:cNvSpPr txBox="1">
            <a:spLocks noGrp="1"/>
          </p:cNvSpPr>
          <p:nvPr>
            <p:ph type="body" idx="1"/>
          </p:nvPr>
        </p:nvSpPr>
        <p:spPr>
          <a:prstGeom prst="rect">
            <a:avLst/>
          </a:prstGeom>
        </p:spPr>
        <p:txBody>
          <a:bodyPr/>
          <a:lstStyle/>
          <a:p>
            <a:r>
              <a:t>In formula notation:</a:t>
            </a:r>
          </a:p>
          <a:p>
            <a:pPr lvl="1"/>
            <a:r>
              <a:t>amylose ~ SNPgenotype (no correction)</a:t>
            </a:r>
          </a:p>
          <a:p>
            <a:pPr lvl="1"/>
            <a:r>
              <a:t>amylose ~ SNPgenotype + Q (population membership)</a:t>
            </a:r>
          </a:p>
          <a:p>
            <a:pPr lvl="1"/>
            <a:r>
              <a:t>amylose ~ SNPgenotype + K (kinship matrix)</a:t>
            </a:r>
          </a:p>
          <a:p>
            <a:pPr lvl="1"/>
            <a:r>
              <a:t>amylose ~ SNPgenotype + Q + K</a:t>
            </a:r>
          </a:p>
          <a:p>
            <a:r>
              <a:t>The statistical test is whether SNP is associated with amylose BEYOND what is expected given Q or K</a:t>
            </a:r>
          </a:p>
          <a:p>
            <a:endParaRPr/>
          </a:p>
          <a:p>
            <a:r>
              <a:t>Often it is best to include BOTH Q and 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4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4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Q-Q Plot"/>
          <p:cNvSpPr txBox="1">
            <a:spLocks noGrp="1"/>
          </p:cNvSpPr>
          <p:nvPr>
            <p:ph type="title"/>
          </p:nvPr>
        </p:nvSpPr>
        <p:spPr>
          <a:prstGeom prst="rect">
            <a:avLst/>
          </a:prstGeom>
        </p:spPr>
        <p:txBody>
          <a:bodyPr/>
          <a:lstStyle/>
          <a:p>
            <a:r>
              <a:t>Q-Q Plot</a:t>
            </a:r>
          </a:p>
        </p:txBody>
      </p:sp>
      <p:sp>
        <p:nvSpPr>
          <p:cNvPr id="246" name="Q-Q plots can be used to determine if population structure correction is working…"/>
          <p:cNvSpPr txBox="1">
            <a:spLocks noGrp="1"/>
          </p:cNvSpPr>
          <p:nvPr>
            <p:ph type="body" idx="1"/>
          </p:nvPr>
        </p:nvSpPr>
        <p:spPr>
          <a:prstGeom prst="rect">
            <a:avLst/>
          </a:prstGeom>
        </p:spPr>
        <p:txBody>
          <a:bodyPr/>
          <a:lstStyle/>
          <a:p>
            <a:r>
              <a:t>Q-Q plots can be used to determine if population structure correction is working</a:t>
            </a:r>
          </a:p>
          <a:p>
            <a:endParaRPr/>
          </a:p>
          <a:p>
            <a:r>
              <a:t>Plots observed -log10 p-value VS -log10 p-value expected if no associations</a:t>
            </a:r>
          </a:p>
          <a:p>
            <a:endParaRPr/>
          </a:p>
          <a:p>
            <a:r>
              <a:t>Because the VAST majority of the SNPs should not influence the trait, we expect the points to be on the 1:1 diagonal except at the very right hand side of the plot.</a:t>
            </a:r>
          </a:p>
          <a:p>
            <a:endParaRPr/>
          </a:p>
          <a:p>
            <a:r>
              <a:t>Example of a good Q-Q plot</a:t>
            </a:r>
          </a:p>
        </p:txBody>
      </p:sp>
      <p:pic>
        <p:nvPicPr>
          <p:cNvPr id="247" name="GAPIT.MLM.EarHT.QQ-Plot.pdf" descr="Quantile-quantile (Q-Q) plot titled 'MLM.EarHT' assessing the quality of GWAS results. The x-axis shows 'Expected -log₁₀(p)' ranging from 0 to 3.5, and y-axis shows 'Observed -log₁₀(p)' with the same range. Blue circles represent individual SNPs plotted as observed versus expected p-values under the null hypothesis. The red diagonal line represents the expected 1:1 relationship if there are no true associations. A gray shaded region around the diagonal indicates the 95% confidence interval. The vast majority of points follow the diagonal closely, indicating good calibration and effective population structure correction. A few points at the upper right (around expected 3.0 to 3.5) deviate above the diagonal line and outside the confidence band, representing SNPs with true associations that exceed what would be expected by chance alone. This pattern confirms the GWAS is well-controlled for population structure while still detecting genuine associations."/>
          <p:cNvPicPr>
            <a:picLocks noChangeAspect="1"/>
          </p:cNvPicPr>
          <p:nvPr/>
        </p:nvPicPr>
        <p:blipFill>
          <a:blip r:embed="rId2"/>
          <a:stretch>
            <a:fillRect/>
          </a:stretch>
        </p:blipFill>
        <p:spPr>
          <a:xfrm>
            <a:off x="473124" y="4251002"/>
            <a:ext cx="5683921" cy="56839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4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46">
                                            <p:txEl>
                                              <p:pRg st="6" end="6"/>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2" nodeType="afterEffect">
                                  <p:stCondLst>
                                    <p:cond delay="0"/>
                                  </p:stCondLst>
                                  <p:iterate>
                                    <p:tmAbs val="0"/>
                                  </p:iterate>
                                  <p:childTnLst>
                                    <p:set>
                                      <p:cBhvr>
                                        <p:cTn id="35" fill="hold"/>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build="p" bldLvl="5" animBg="1" advAuto="0"/>
      <p:bldP spid="247"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Lecture Outline"/>
          <p:cNvSpPr txBox="1">
            <a:spLocks noGrp="1"/>
          </p:cNvSpPr>
          <p:nvPr>
            <p:ph type="title"/>
          </p:nvPr>
        </p:nvSpPr>
        <p:spPr>
          <a:prstGeom prst="rect">
            <a:avLst/>
          </a:prstGeom>
        </p:spPr>
        <p:txBody>
          <a:bodyPr/>
          <a:lstStyle/>
          <a:p>
            <a:r>
              <a:t>Lecture Outline</a:t>
            </a:r>
          </a:p>
        </p:txBody>
      </p:sp>
      <p:sp>
        <p:nvSpPr>
          <p:cNvPr id="134" name="Association Mapping…"/>
          <p:cNvSpPr txBox="1">
            <a:spLocks noGrp="1"/>
          </p:cNvSpPr>
          <p:nvPr>
            <p:ph type="body" idx="1"/>
          </p:nvPr>
        </p:nvSpPr>
        <p:spPr>
          <a:prstGeom prst="rect">
            <a:avLst/>
          </a:prstGeom>
        </p:spPr>
        <p:txBody>
          <a:bodyPr/>
          <a:lstStyle/>
          <a:p>
            <a:r>
              <a:t>Association Mapping</a:t>
            </a:r>
          </a:p>
          <a:p>
            <a:r>
              <a:t>Genome-Wide Association Mapping (GWAS)</a:t>
            </a:r>
          </a:p>
          <a:p>
            <a:r>
              <a:t>The problem of population structure</a:t>
            </a:r>
          </a:p>
          <a:p>
            <a:r>
              <a:t>QQ plot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Association Mapping"/>
          <p:cNvSpPr txBox="1">
            <a:spLocks noGrp="1"/>
          </p:cNvSpPr>
          <p:nvPr>
            <p:ph type="title"/>
          </p:nvPr>
        </p:nvSpPr>
        <p:spPr>
          <a:prstGeom prst="rect">
            <a:avLst/>
          </a:prstGeom>
        </p:spPr>
        <p:txBody>
          <a:bodyPr/>
          <a:lstStyle/>
          <a:p>
            <a:r>
              <a:t>Association Mapping</a:t>
            </a:r>
          </a:p>
        </p:txBody>
      </p:sp>
      <p:sp>
        <p:nvSpPr>
          <p:cNvPr id="137" name="Trying to find genetic basis for a trait or disease…"/>
          <p:cNvSpPr txBox="1">
            <a:spLocks noGrp="1"/>
          </p:cNvSpPr>
          <p:nvPr>
            <p:ph type="body" idx="1"/>
          </p:nvPr>
        </p:nvSpPr>
        <p:spPr>
          <a:prstGeom prst="rect">
            <a:avLst/>
          </a:prstGeom>
        </p:spPr>
        <p:txBody>
          <a:bodyPr/>
          <a:lstStyle/>
          <a:p>
            <a:r>
              <a:t>Trying to find genetic basis for a trait or disease</a:t>
            </a:r>
          </a:p>
          <a:p>
            <a:r>
              <a:t>Look for statistical association between a SNP allele state and a phenotype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Association Mapping, simulated example for amylose"/>
          <p:cNvSpPr txBox="1">
            <a:spLocks noGrp="1"/>
          </p:cNvSpPr>
          <p:nvPr>
            <p:ph type="title"/>
          </p:nvPr>
        </p:nvSpPr>
        <p:spPr>
          <a:prstGeom prst="rect">
            <a:avLst/>
          </a:prstGeom>
        </p:spPr>
        <p:txBody>
          <a:bodyPr/>
          <a:lstStyle/>
          <a:p>
            <a:r>
              <a:t>Association Mapping, simulated example for amylose</a:t>
            </a:r>
          </a:p>
        </p:txBody>
      </p:sp>
      <p:sp>
        <p:nvSpPr>
          <p:cNvPr id="140" name="Measure amylose in many rice varieties…"/>
          <p:cNvSpPr txBox="1">
            <a:spLocks noGrp="1"/>
          </p:cNvSpPr>
          <p:nvPr>
            <p:ph type="body" idx="1"/>
          </p:nvPr>
        </p:nvSpPr>
        <p:spPr>
          <a:xfrm>
            <a:off x="254000" y="889000"/>
            <a:ext cx="12420600" cy="8689340"/>
          </a:xfrm>
          <a:prstGeom prst="rect">
            <a:avLst/>
          </a:prstGeom>
        </p:spPr>
        <p:txBody>
          <a:bodyPr/>
          <a:lstStyle/>
          <a:p>
            <a:pPr>
              <a:spcBef>
                <a:spcPts val="24000"/>
              </a:spcBef>
            </a:pPr>
            <a:r>
              <a:rPr dirty="0"/>
              <a:t>Measure amylose in many </a:t>
            </a:r>
            <a:r>
              <a:t>rice varieties</a:t>
            </a:r>
            <a:endParaRPr lang="en-US"/>
          </a:p>
          <a:p>
            <a:pPr>
              <a:spcBef>
                <a:spcPts val="24000"/>
              </a:spcBef>
            </a:pPr>
            <a:r>
              <a:t>Separate </a:t>
            </a:r>
            <a:r>
              <a:rPr dirty="0"/>
              <a:t>measurements according to SNP allele</a:t>
            </a:r>
          </a:p>
          <a:p>
            <a:r>
              <a:rPr dirty="0"/>
              <a:t>Test for association.  Slope not equal to 0 = association.</a:t>
            </a:r>
          </a:p>
        </p:txBody>
      </p:sp>
      <p:pic>
        <p:nvPicPr>
          <p:cNvPr id="141" name="droppedImage.png" descr="Scatter plot showing amylose percentage (y-axis, ranging from 7 to 13) plotted against a single value on the x-axis (labeled '1'). All data points are clustered in a vertical line at x=1, showing the distribution of amylose values without any grouping by genotype."/>
          <p:cNvPicPr>
            <a:picLocks noChangeAspect="1"/>
          </p:cNvPicPr>
          <p:nvPr/>
        </p:nvPicPr>
        <p:blipFill>
          <a:blip r:embed="rId2"/>
          <a:srcRect t="2156" r="2722" b="13207"/>
          <a:stretch>
            <a:fillRect/>
          </a:stretch>
        </p:blipFill>
        <p:spPr>
          <a:xfrm>
            <a:off x="6959600" y="889000"/>
            <a:ext cx="4356100" cy="3480447"/>
          </a:xfrm>
          <a:prstGeom prst="rect">
            <a:avLst/>
          </a:prstGeom>
          <a:ln w="12700">
            <a:miter lim="400000"/>
          </a:ln>
        </p:spPr>
      </p:pic>
      <p:pic>
        <p:nvPicPr>
          <p:cNvPr id="142" name="droppedImage.png" descr="Two-panel scatter plot comparing two SNPs. Left panel labeled 'SNPA' shows amylose percentage (y-axis, 7-13) versus allele type (C or G on x-axis). A blue regression line with gray confidence band shows a downward slope from C to G, indicating C alleles are associated with higher amylose than G alleles. Right panel labeled 'SNPB' shows amylose versus allele type (A or T), with a nearly flat regression line showing no association between this SNP and amylose content."/>
          <p:cNvPicPr>
            <a:picLocks noChangeAspect="1"/>
          </p:cNvPicPr>
          <p:nvPr/>
        </p:nvPicPr>
        <p:blipFill>
          <a:blip r:embed="rId3"/>
          <a:srcRect b="3254"/>
          <a:stretch>
            <a:fillRect/>
          </a:stretch>
        </p:blipFill>
        <p:spPr>
          <a:xfrm>
            <a:off x="1752600" y="5425440"/>
            <a:ext cx="8890000" cy="4152900"/>
          </a:xfrm>
          <a:prstGeom prst="rect">
            <a:avLst/>
          </a:prstGeom>
          <a:ln w="12700">
            <a:miter lim="400000"/>
          </a:ln>
        </p:spPr>
      </p:pic>
      <p:pic>
        <p:nvPicPr>
          <p:cNvPr id="143" name="droppedImage.png" descr="Duplicate of image 2. Two-panel scatter plot comparing two SNPs (SNPA and SNPB) with their association to amylose percentage. SNPA shows a negative association while SNPB shows no association."/>
          <p:cNvPicPr>
            <a:picLocks noChangeAspect="1"/>
          </p:cNvPicPr>
          <p:nvPr/>
        </p:nvPicPr>
        <p:blipFill>
          <a:blip r:embed="rId3"/>
          <a:srcRect r="47428" b="9171"/>
          <a:stretch>
            <a:fillRect/>
          </a:stretch>
        </p:blipFill>
        <p:spPr>
          <a:xfrm>
            <a:off x="1739900" y="5425440"/>
            <a:ext cx="4673600" cy="38989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0">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14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3" nodeType="afterEffect">
                                  <p:stCondLst>
                                    <p:cond delay="0"/>
                                  </p:stCondLst>
                                  <p:iterate>
                                    <p:tmAbs val="0"/>
                                  </p:iterate>
                                  <p:childTnLst>
                                    <p:set>
                                      <p:cBhvr>
                                        <p:cTn id="17" fill="hold"/>
                                        <p:tgtEl>
                                          <p:spTgt spid="1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4" nodeType="clickEffect">
                                  <p:stCondLst>
                                    <p:cond delay="0"/>
                                  </p:stCondLst>
                                  <p:iterate>
                                    <p:tmAbs val="0"/>
                                  </p:iterate>
                                  <p:childTnLst>
                                    <p:set>
                                      <p:cBhvr>
                                        <p:cTn id="21" fill="hold"/>
                                        <p:tgtEl>
                                          <p:spTgt spid="1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1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build="p" bldLvl="5" animBg="1" advAuto="0"/>
      <p:bldP spid="141" grpId="2" animBg="1" advAuto="0"/>
      <p:bldP spid="142" grpId="4" animBg="1" advAuto="0"/>
      <p:bldP spid="143"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ssociation Mapping vs Genome-Wide Association Mapping"/>
          <p:cNvSpPr txBox="1">
            <a:spLocks noGrp="1"/>
          </p:cNvSpPr>
          <p:nvPr>
            <p:ph type="title"/>
          </p:nvPr>
        </p:nvSpPr>
        <p:spPr>
          <a:prstGeom prst="rect">
            <a:avLst/>
          </a:prstGeom>
        </p:spPr>
        <p:txBody>
          <a:bodyPr/>
          <a:lstStyle/>
          <a:p>
            <a:r>
              <a:t>Association Mapping vs Genome-Wide Association Mapping</a:t>
            </a:r>
          </a:p>
        </p:txBody>
      </p:sp>
      <p:sp>
        <p:nvSpPr>
          <p:cNvPr id="146" name="For GWAS repeat the analysis for SNPs across the whole genome.…"/>
          <p:cNvSpPr txBox="1">
            <a:spLocks noGrp="1"/>
          </p:cNvSpPr>
          <p:nvPr>
            <p:ph type="body" idx="1"/>
          </p:nvPr>
        </p:nvSpPr>
        <p:spPr>
          <a:prstGeom prst="rect">
            <a:avLst/>
          </a:prstGeom>
        </p:spPr>
        <p:txBody>
          <a:bodyPr/>
          <a:lstStyle/>
          <a:p>
            <a:r>
              <a:t>For GWAS repeat the analysis for SNPs across the whole genome.</a:t>
            </a:r>
          </a:p>
          <a:p>
            <a:r>
              <a:t>Can plot the results as a manhattan plot:</a:t>
            </a:r>
          </a:p>
          <a:p>
            <a:pPr lvl="1"/>
            <a:r>
              <a:t>each point is a SNP</a:t>
            </a:r>
          </a:p>
          <a:p>
            <a:pPr lvl="1"/>
            <a:r>
              <a:t>X-axis is position in the genome.  In this case there are 5 chromosomes</a:t>
            </a:r>
          </a:p>
          <a:p>
            <a:pPr lvl="1"/>
            <a:r>
              <a:t>Y-axis is -log10(P) for association with the trait.  Higher values are more significant.</a:t>
            </a:r>
          </a:p>
        </p:txBody>
      </p:sp>
      <p:pic>
        <p:nvPicPr>
          <p:cNvPr id="147" name="image16.png" descr="Grid of eight Manhattan plots arranged in 4 rows and 2 columns, comparing two GWAS methods (Kruskal-Wallis and EMMA) across four different phenotypes or phenotype transformations (labeled 'high', 'low', 'response', and 'corrected response'). Each Manhattan plot shows -log10(P-value) on the y-axis (ranging from 2 to 8) versus genomic position across 5 chromosomes on the x-axis, with chromosomes shown in alternating blue and green colors. The plots show varying patterns of association peaks across the genome, with the EMMA method generally showing cleaner results with fewer spurious associations, and the 'corrected response' row showing the most refined association signals."/>
          <p:cNvPicPr>
            <a:picLocks/>
          </p:cNvPicPr>
          <p:nvPr/>
        </p:nvPicPr>
        <p:blipFill>
          <a:blip r:embed="rId2"/>
          <a:srcRect t="71105" r="51312" b="3143"/>
          <a:stretch>
            <a:fillRect/>
          </a:stretch>
        </p:blipFill>
        <p:spPr>
          <a:xfrm>
            <a:off x="1250815" y="4221886"/>
            <a:ext cx="9506758" cy="4826001"/>
          </a:xfrm>
          <a:prstGeom prst="rect">
            <a:avLst/>
          </a:prstGeom>
          <a:ln w="12700">
            <a:miter lim="400000"/>
          </a:ln>
        </p:spPr>
      </p:pic>
      <p:sp>
        <p:nvSpPr>
          <p:cNvPr id="148" name="Filiault &amp; Maloof, 2012"/>
          <p:cNvSpPr txBox="1"/>
          <p:nvPr/>
        </p:nvSpPr>
        <p:spPr>
          <a:xfrm>
            <a:off x="8770232" y="9249390"/>
            <a:ext cx="2350679" cy="355601"/>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buClr>
                <a:srgbClr val="000000"/>
              </a:buClr>
              <a:defRPr sz="1800">
                <a:uFill>
                  <a:solidFill>
                    <a:srgbClr val="000000"/>
                  </a:solidFill>
                </a:uFill>
              </a:defRPr>
            </a:lvl1pPr>
          </a:lstStyle>
          <a:p>
            <a:r>
              <a:t>Filiault &amp; Maloof, 2012</a:t>
            </a:r>
          </a:p>
        </p:txBody>
      </p:sp>
      <p:sp>
        <p:nvSpPr>
          <p:cNvPr id="149" name="Chromosome"/>
          <p:cNvSpPr txBox="1"/>
          <p:nvPr/>
        </p:nvSpPr>
        <p:spPr>
          <a:xfrm>
            <a:off x="5468187" y="8839200"/>
            <a:ext cx="2692971" cy="622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defRPr sz="3600">
                <a:latin typeface="+mj-lt"/>
                <a:ea typeface="+mj-ea"/>
                <a:cs typeface="+mj-cs"/>
                <a:sym typeface="Gill Sans"/>
              </a:defRPr>
            </a:lvl1pPr>
          </a:lstStyle>
          <a:p>
            <a:r>
              <a:t>Chromosome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ssociation Mapping: historical recombination"/>
          <p:cNvSpPr txBox="1">
            <a:spLocks noGrp="1"/>
          </p:cNvSpPr>
          <p:nvPr>
            <p:ph type="title"/>
          </p:nvPr>
        </p:nvSpPr>
        <p:spPr>
          <a:prstGeom prst="rect">
            <a:avLst/>
          </a:prstGeom>
        </p:spPr>
        <p:txBody>
          <a:bodyPr/>
          <a:lstStyle/>
          <a:p>
            <a:r>
              <a:t>Association Mapping: historical recombination</a:t>
            </a:r>
          </a:p>
        </p:txBody>
      </p:sp>
      <p:sp>
        <p:nvSpPr>
          <p:cNvPr id="152" name="Why might some SNPs be associated with a trait and not others?…"/>
          <p:cNvSpPr txBox="1">
            <a:spLocks noGrp="1"/>
          </p:cNvSpPr>
          <p:nvPr>
            <p:ph type="body" idx="1"/>
          </p:nvPr>
        </p:nvSpPr>
        <p:spPr>
          <a:prstGeom prst="rect">
            <a:avLst/>
          </a:prstGeom>
        </p:spPr>
        <p:txBody>
          <a:bodyPr/>
          <a:lstStyle/>
          <a:p>
            <a:r>
              <a:t>Why might some SNPs be associated with a trait and not others?</a:t>
            </a:r>
          </a:p>
          <a:p>
            <a:r>
              <a:t>Historical Recombination!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D Tutorial II"/>
          <p:cNvSpPr txBox="1">
            <a:spLocks noGrp="1"/>
          </p:cNvSpPr>
          <p:nvPr>
            <p:ph type="title" idx="4294967295"/>
          </p:nvPr>
        </p:nvSpPr>
        <p:spPr>
          <a:prstGeom prst="rect">
            <a:avLst/>
          </a:prstGeom>
        </p:spPr>
        <p:txBody>
          <a:bodyPr/>
          <a:lstStyle/>
          <a:p>
            <a:r>
              <a:t>LD Tutorial II</a:t>
            </a:r>
          </a:p>
        </p:txBody>
      </p:sp>
      <p:pic>
        <p:nvPicPr>
          <p:cNvPr id="155" name="image7.jpg" descr="Conceptual diagram illustrating linkage disequilibrium on a dark blue background. Two chromosomes are shown: on the left, a white chromosome labeled 'M1', 'Q', 'M2' with 'TALL' annotation, representing one haplotype; on the right, a red/orange chromosome labeled 'm1', 'q', 'm2' with 'short' annotation, representing an alternative haplotype. The diagram demonstrates complete linkage disequilibrium where all markers on each chromosome are inherited together as a block, with no recombination having occurred between them."/>
          <p:cNvPicPr>
            <a:picLocks noChangeAspect="1"/>
          </p:cNvPicPr>
          <p:nvPr/>
        </p:nvPicPr>
        <p:blipFill>
          <a:blip r:embed="rId2"/>
          <a:stretch>
            <a:fillRect/>
          </a:stretch>
        </p:blipFill>
        <p:spPr>
          <a:xfrm>
            <a:off x="0" y="0"/>
            <a:ext cx="13000285" cy="9902615"/>
          </a:xfrm>
          <a:prstGeom prst="rect">
            <a:avLst/>
          </a:prstGeom>
          <a:ln w="12700">
            <a:miter lim="400000"/>
          </a:ln>
        </p:spPr>
      </p:pic>
      <p:sp>
        <p:nvSpPr>
          <p:cNvPr id="156" name="Association mapping and historical recombination"/>
          <p:cNvSpPr txBox="1"/>
          <p:nvPr/>
        </p:nvSpPr>
        <p:spPr>
          <a:xfrm>
            <a:off x="320059" y="234468"/>
            <a:ext cx="9569737" cy="5969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647700">
              <a:buClr>
                <a:srgbClr val="000000"/>
              </a:buClr>
              <a:defRPr sz="3400">
                <a:uFill>
                  <a:solidFill>
                    <a:srgbClr val="000000"/>
                  </a:solidFill>
                </a:uFill>
              </a:defRPr>
            </a:lvl1pPr>
          </a:lstStyle>
          <a:p>
            <a:pPr>
              <a:defRPr sz="2400"/>
            </a:pPr>
            <a:r>
              <a:rPr sz="3400"/>
              <a:t>Association mapping and historical recombination</a:t>
            </a:r>
          </a:p>
        </p:txBody>
      </p:sp>
      <p:sp>
        <p:nvSpPr>
          <p:cNvPr id="157" name="High amylose"/>
          <p:cNvSpPr txBox="1"/>
          <p:nvPr/>
        </p:nvSpPr>
        <p:spPr>
          <a:xfrm>
            <a:off x="876300" y="2540000"/>
            <a:ext cx="1943100" cy="444500"/>
          </a:xfrm>
          <a:prstGeom prst="rect">
            <a:avLst/>
          </a:prstGeom>
          <a:solidFill>
            <a:srgbClr val="000D6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defTabSz="647700">
              <a:buClr>
                <a:srgbClr val="000000"/>
              </a:buClr>
              <a:defRPr sz="2400">
                <a:solidFill>
                  <a:srgbClr val="FFFFFF"/>
                </a:solidFill>
                <a:uFill>
                  <a:solidFill>
                    <a:srgbClr val="FFFFFF"/>
                  </a:solidFill>
                </a:uFill>
              </a:defRPr>
            </a:lvl1pPr>
          </a:lstStyle>
          <a:p>
            <a:r>
              <a:t>High amylose</a:t>
            </a:r>
          </a:p>
        </p:txBody>
      </p:sp>
      <p:sp>
        <p:nvSpPr>
          <p:cNvPr id="158" name="low amylose"/>
          <p:cNvSpPr txBox="1"/>
          <p:nvPr/>
        </p:nvSpPr>
        <p:spPr>
          <a:xfrm>
            <a:off x="876300" y="6591300"/>
            <a:ext cx="1816100" cy="444500"/>
          </a:xfrm>
          <a:prstGeom prst="rect">
            <a:avLst/>
          </a:prstGeom>
          <a:solidFill>
            <a:srgbClr val="000D6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defTabSz="647700">
              <a:buClr>
                <a:srgbClr val="000000"/>
              </a:buClr>
              <a:defRPr sz="2400">
                <a:solidFill>
                  <a:srgbClr val="E72114"/>
                </a:solidFill>
                <a:uFill>
                  <a:solidFill>
                    <a:srgbClr val="E72114"/>
                  </a:solidFill>
                </a:uFill>
              </a:defRPr>
            </a:lvl1pPr>
          </a:lstStyle>
          <a:p>
            <a:r>
              <a:t>low amylose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LD Tutorial III"/>
          <p:cNvSpPr txBox="1">
            <a:spLocks noGrp="1"/>
          </p:cNvSpPr>
          <p:nvPr>
            <p:ph type="title" idx="4294967295"/>
          </p:nvPr>
        </p:nvSpPr>
        <p:spPr>
          <a:prstGeom prst="rect">
            <a:avLst/>
          </a:prstGeom>
        </p:spPr>
        <p:txBody>
          <a:bodyPr/>
          <a:lstStyle/>
          <a:p>
            <a:r>
              <a:t>LD Tutorial III</a:t>
            </a:r>
          </a:p>
        </p:txBody>
      </p:sp>
      <p:pic>
        <p:nvPicPr>
          <p:cNvPr id="161" name="image8.jpg" descr="Continuation of the linkage disequilibrium tutorial showing 7 chromosomes total. The leftmost two chromosomes are the same as in the previous slide (white TALL haplotype and red short haplotype). Five additional chromosomes in the middle show the effects of historical recombination, where the original white and red haplotypes have been broken up through recombination events. These recombinant chromosomes display various combinations of white and red segments, illustrating how recombination creates new haplotype combinations and breaks down perfect linkage disequilibrium over evolutionary time."/>
          <p:cNvPicPr>
            <a:picLocks noChangeAspect="1"/>
          </p:cNvPicPr>
          <p:nvPr/>
        </p:nvPicPr>
        <p:blipFill>
          <a:blip r:embed="rId2"/>
          <a:stretch>
            <a:fillRect/>
          </a:stretch>
        </p:blipFill>
        <p:spPr>
          <a:xfrm>
            <a:off x="4515" y="0"/>
            <a:ext cx="13000286" cy="9902615"/>
          </a:xfrm>
          <a:prstGeom prst="rect">
            <a:avLst/>
          </a:prstGeom>
          <a:ln w="12700">
            <a:miter lim="400000"/>
          </a:ln>
        </p:spPr>
      </p:pic>
      <p:sp>
        <p:nvSpPr>
          <p:cNvPr id="162" name="Association mapping and historical recombination"/>
          <p:cNvSpPr txBox="1"/>
          <p:nvPr/>
        </p:nvSpPr>
        <p:spPr>
          <a:xfrm>
            <a:off x="320059" y="234468"/>
            <a:ext cx="9569737" cy="5969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647700">
              <a:buClr>
                <a:srgbClr val="000000"/>
              </a:buClr>
              <a:defRPr sz="3400">
                <a:uFill>
                  <a:solidFill>
                    <a:srgbClr val="000000"/>
                  </a:solidFill>
                </a:uFill>
              </a:defRPr>
            </a:lvl1pPr>
          </a:lstStyle>
          <a:p>
            <a:pPr>
              <a:defRPr sz="2400"/>
            </a:pPr>
            <a:r>
              <a:rPr sz="3400"/>
              <a:t>Association mapping and historical recombination</a:t>
            </a:r>
          </a:p>
        </p:txBody>
      </p:sp>
      <p:sp>
        <p:nvSpPr>
          <p:cNvPr id="163" name="High amylose"/>
          <p:cNvSpPr txBox="1"/>
          <p:nvPr/>
        </p:nvSpPr>
        <p:spPr>
          <a:xfrm>
            <a:off x="876300" y="2540000"/>
            <a:ext cx="1943100" cy="444500"/>
          </a:xfrm>
          <a:prstGeom prst="rect">
            <a:avLst/>
          </a:prstGeom>
          <a:solidFill>
            <a:srgbClr val="000D6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defTabSz="647700">
              <a:buClr>
                <a:srgbClr val="000000"/>
              </a:buClr>
              <a:defRPr sz="2400">
                <a:solidFill>
                  <a:srgbClr val="FFFFFF"/>
                </a:solidFill>
                <a:uFill>
                  <a:solidFill>
                    <a:srgbClr val="FFFFFF"/>
                  </a:solidFill>
                </a:uFill>
              </a:defRPr>
            </a:lvl1pPr>
          </a:lstStyle>
          <a:p>
            <a:r>
              <a:t>High amylose</a:t>
            </a:r>
          </a:p>
        </p:txBody>
      </p:sp>
      <p:sp>
        <p:nvSpPr>
          <p:cNvPr id="164" name="low amylose"/>
          <p:cNvSpPr txBox="1"/>
          <p:nvPr/>
        </p:nvSpPr>
        <p:spPr>
          <a:xfrm>
            <a:off x="876300" y="6591300"/>
            <a:ext cx="1816100" cy="444500"/>
          </a:xfrm>
          <a:prstGeom prst="rect">
            <a:avLst/>
          </a:prstGeom>
          <a:solidFill>
            <a:srgbClr val="000D6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defTabSz="647700">
              <a:buClr>
                <a:srgbClr val="000000"/>
              </a:buClr>
              <a:defRPr sz="2400">
                <a:solidFill>
                  <a:srgbClr val="E72114"/>
                </a:solidFill>
                <a:uFill>
                  <a:solidFill>
                    <a:srgbClr val="E72114"/>
                  </a:solidFill>
                </a:uFill>
              </a:defRPr>
            </a:lvl1pPr>
          </a:lstStyle>
          <a:p>
            <a:r>
              <a:t>low amylose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1616</Words>
  <Application>Microsoft Macintosh PowerPoint</Application>
  <PresentationFormat>Custom</PresentationFormat>
  <Paragraphs>824</Paragraphs>
  <Slides>27</Slides>
  <Notes>0</Notes>
  <HiddenSlides>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Helvetica</vt:lpstr>
      <vt:lpstr>Lucida Grande</vt:lpstr>
      <vt:lpstr>Times Roman</vt:lpstr>
      <vt:lpstr>White</vt:lpstr>
      <vt:lpstr>BIS180L  Genome-Wide Association Mapping</vt:lpstr>
      <vt:lpstr>Association Mapping</vt:lpstr>
      <vt:lpstr>Lecture Outline</vt:lpstr>
      <vt:lpstr>Association Mapping</vt:lpstr>
      <vt:lpstr>Association Mapping, simulated example for amylose</vt:lpstr>
      <vt:lpstr>Association Mapping vs Genome-Wide Association Mapping</vt:lpstr>
      <vt:lpstr>Association Mapping: historical recombination</vt:lpstr>
      <vt:lpstr>LD Tutorial II</vt:lpstr>
      <vt:lpstr>LD Tutorial III</vt:lpstr>
      <vt:lpstr>LD Tutorial IV</vt:lpstr>
      <vt:lpstr>The importance of tagSNPs</vt:lpstr>
      <vt:lpstr>LD Tutorial IV</vt:lpstr>
      <vt:lpstr>LD Tutorial IV</vt:lpstr>
      <vt:lpstr>Measuring Linkage Disequilibrium</vt:lpstr>
      <vt:lpstr>Consider a region with 5 SNPs</vt:lpstr>
      <vt:lpstr>These SNPs can be represented as 0s and 1s</vt:lpstr>
      <vt:lpstr>You can make an X,Y plot of each pair of SNPs </vt:lpstr>
      <vt:lpstr>Calculate correlation coefficient as measure of LD</vt:lpstr>
      <vt:lpstr>Calculate squared correlation coefficient (r2) as measure of LD</vt:lpstr>
      <vt:lpstr>Can visualize LD across a genomic region by plotting a heat map of these r2 values</vt:lpstr>
      <vt:lpstr>LD: Summary</vt:lpstr>
      <vt:lpstr>the problem of population structure</vt:lpstr>
      <vt:lpstr>Population Structure can present a problem for GWAS</vt:lpstr>
      <vt:lpstr>Population structure corrections</vt:lpstr>
      <vt:lpstr>Include population structure information in GWAS model</vt:lpstr>
      <vt:lpstr>Include population structure information in GWAS model</vt:lpstr>
      <vt:lpstr>Q-Q Plot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Julin Maloof</cp:lastModifiedBy>
  <cp:revision>1</cp:revision>
  <dcterms:modified xsi:type="dcterms:W3CDTF">2026-04-17T22:15:59Z</dcterms:modified>
</cp:coreProperties>
</file>