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p:cViewPr varScale="1">
        <p:scale>
          <a:sx n="104" d="100"/>
          <a:sy n="104" d="100"/>
        </p:scale>
        <p:origin x="232" y="5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D0F88-20E1-1AE4-CE86-5F26485074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60CC1C-04F2-C089-6AAF-E901A2C5A6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41881B-1687-117E-D399-E58D2F3233EF}"/>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21FB37D5-F27F-772D-509B-483BAD98ED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13B2DF-7C2A-F1AA-5C75-BF47F5AA9C03}"/>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214311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26853-793F-4A52-2601-2CF908D9D4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6578BB-2429-FBBD-B37B-CDC5439F7D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8323A0-4251-8980-F522-13DBF4837EBE}"/>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08DF1074-B4DF-E89B-5086-5DFA29197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B71B1E-C925-E060-6448-C4639821D632}"/>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3791896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5B6296-26CB-BCDB-C6A2-772757C7C3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87C7CF-FCEF-E30E-A85C-074CC30997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60749-CBF1-3B4A-7C0A-4BFF3ACF33CA}"/>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6CF6781C-D1B6-BFEA-E8CE-887D6183ED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39CC48-158C-12A3-4827-55C75119F6BD}"/>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2332629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FE534-A5AB-0FF5-193C-DD37EA098D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94532B-3F00-4F0D-4A95-A738DEE4B4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8F6AA0-C7BC-0589-45AF-B1F45BC85D0E}"/>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F8A61B9A-7C37-73BF-2150-5DA00368B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05D3-0329-1A97-7B99-2DC9E5975B43}"/>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368157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62036-C965-C4A2-379D-7685586C1F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A9C9F8-F05E-86F8-8629-F000230D04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3065FE-8E5B-1DF4-85DE-3992940E08B3}"/>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E6C2F255-FF06-4E13-9F64-66D830DA5D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01634-43A7-0A9B-8D94-FA7F6BF955FD}"/>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998901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86708-1BEF-BB26-B599-733FD6FF3F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327E9-DAB6-AF12-D892-E22BE83697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62DFDE-F42F-9B96-EBB5-8DF1DCCA01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39F4C9-6E1F-A016-099F-E6C6974787C4}"/>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6" name="Footer Placeholder 5">
            <a:extLst>
              <a:ext uri="{FF2B5EF4-FFF2-40B4-BE49-F238E27FC236}">
                <a16:creationId xmlns:a16="http://schemas.microsoft.com/office/drawing/2014/main" id="{F1963B06-4ABA-C400-7C8D-3550FDA182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46EF5A-9122-9218-05A4-A7530BEEE14D}"/>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319048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F96E-FC3D-735C-8A7D-3D34052392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BE20F7-E963-E922-25FF-E104522877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E85F01-5EFA-41AF-5712-CA688BB7C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BA63EE-D122-6FF7-9737-9A0B7460DF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2A71AE-50E6-B03E-9F21-C81667D726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27944-2588-E92B-BA22-7947595817A2}"/>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8" name="Footer Placeholder 7">
            <a:extLst>
              <a:ext uri="{FF2B5EF4-FFF2-40B4-BE49-F238E27FC236}">
                <a16:creationId xmlns:a16="http://schemas.microsoft.com/office/drawing/2014/main" id="{D317B360-A200-FAB1-E897-84D9B51465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E19F6F-C85C-027C-D5B4-B1FF75A3750D}"/>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2855110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8E6EB-1BCD-9A6A-9AA8-D0A722E7C6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3B5925-8E92-9287-87CD-F4C1CFF08CDF}"/>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4" name="Footer Placeholder 3">
            <a:extLst>
              <a:ext uri="{FF2B5EF4-FFF2-40B4-BE49-F238E27FC236}">
                <a16:creationId xmlns:a16="http://schemas.microsoft.com/office/drawing/2014/main" id="{6B914249-4505-DB38-CF45-D3F4E9FAE0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4755D1-1B6A-E8D9-9DDF-7A9CB4B7A498}"/>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383423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3A278D-304F-F44C-A634-4FFB2932BD56}"/>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3" name="Footer Placeholder 2">
            <a:extLst>
              <a:ext uri="{FF2B5EF4-FFF2-40B4-BE49-F238E27FC236}">
                <a16:creationId xmlns:a16="http://schemas.microsoft.com/office/drawing/2014/main" id="{7CD0CF34-B9CD-E2AD-2721-397D30ACCC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F2B1CD-D2F0-E56F-0521-BB36C665AE97}"/>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236506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5E586-E395-12AF-E554-9444EAA603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461C7B-8C2F-4195-EA52-7633484A5B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90B75E-3355-0060-EA1F-6588CEC17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508F99-774C-D204-591E-2E9F1041A662}"/>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6" name="Footer Placeholder 5">
            <a:extLst>
              <a:ext uri="{FF2B5EF4-FFF2-40B4-BE49-F238E27FC236}">
                <a16:creationId xmlns:a16="http://schemas.microsoft.com/office/drawing/2014/main" id="{F62262A5-8DCE-6BA8-E6CB-40F8205920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FE6E68-7708-B714-C3B2-725CF8475B82}"/>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149304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670FE-7E97-413A-4C08-313610C93B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B8B6C25-0036-AD95-2D19-A042D4913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0DE297-3426-2922-FB4E-4B69F850B9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29CC36-D6B6-F704-4017-9CCBEE28AD77}"/>
              </a:ext>
            </a:extLst>
          </p:cNvPr>
          <p:cNvSpPr>
            <a:spLocks noGrp="1"/>
          </p:cNvSpPr>
          <p:nvPr>
            <p:ph type="dt" sz="half" idx="10"/>
          </p:nvPr>
        </p:nvSpPr>
        <p:spPr/>
        <p:txBody>
          <a:bodyPr/>
          <a:lstStyle/>
          <a:p>
            <a:fld id="{85D4A3C6-2720-5D4F-BA32-F8147B17E4B2}" type="datetimeFigureOut">
              <a:rPr lang="en-US" smtClean="0"/>
              <a:t>4/21/26</a:t>
            </a:fld>
            <a:endParaRPr lang="en-US"/>
          </a:p>
        </p:txBody>
      </p:sp>
      <p:sp>
        <p:nvSpPr>
          <p:cNvPr id="6" name="Footer Placeholder 5">
            <a:extLst>
              <a:ext uri="{FF2B5EF4-FFF2-40B4-BE49-F238E27FC236}">
                <a16:creationId xmlns:a16="http://schemas.microsoft.com/office/drawing/2014/main" id="{7CC7C710-0C3E-A3AE-25E8-B391F26B3E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806073-B165-28B1-DA7E-5559853642D5}"/>
              </a:ext>
            </a:extLst>
          </p:cNvPr>
          <p:cNvSpPr>
            <a:spLocks noGrp="1"/>
          </p:cNvSpPr>
          <p:nvPr>
            <p:ph type="sldNum" sz="quarter" idx="12"/>
          </p:nvPr>
        </p:nvSpPr>
        <p:spPr/>
        <p:txBody>
          <a:bodyPr/>
          <a:lstStyle/>
          <a:p>
            <a:fld id="{36D3E34B-17A8-0941-9EA6-0B5283EE3D4A}" type="slidenum">
              <a:rPr lang="en-US" smtClean="0"/>
              <a:t>‹#›</a:t>
            </a:fld>
            <a:endParaRPr lang="en-US"/>
          </a:p>
        </p:txBody>
      </p:sp>
    </p:spTree>
    <p:extLst>
      <p:ext uri="{BB962C8B-B14F-4D97-AF65-F5344CB8AC3E}">
        <p14:creationId xmlns:p14="http://schemas.microsoft.com/office/powerpoint/2010/main" val="26002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F00430-9861-48EF-7E12-7B5DFF3D31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67B6D3-9476-D98D-9711-8908739E55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AAD873-5974-5414-50DE-3BB23FB068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D4A3C6-2720-5D4F-BA32-F8147B17E4B2}" type="datetimeFigureOut">
              <a:rPr lang="en-US" smtClean="0"/>
              <a:t>4/21/26</a:t>
            </a:fld>
            <a:endParaRPr lang="en-US"/>
          </a:p>
        </p:txBody>
      </p:sp>
      <p:sp>
        <p:nvSpPr>
          <p:cNvPr id="5" name="Footer Placeholder 4">
            <a:extLst>
              <a:ext uri="{FF2B5EF4-FFF2-40B4-BE49-F238E27FC236}">
                <a16:creationId xmlns:a16="http://schemas.microsoft.com/office/drawing/2014/main" id="{7C445425-EA7D-7E1F-D806-141E629795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077136A-67A0-FB82-AA84-F9D8599330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D3E34B-17A8-0941-9EA6-0B5283EE3D4A}" type="slidenum">
              <a:rPr lang="en-US" smtClean="0"/>
              <a:t>‹#›</a:t>
            </a:fld>
            <a:endParaRPr lang="en-US"/>
          </a:p>
        </p:txBody>
      </p:sp>
    </p:spTree>
    <p:extLst>
      <p:ext uri="{BB962C8B-B14F-4D97-AF65-F5344CB8AC3E}">
        <p14:creationId xmlns:p14="http://schemas.microsoft.com/office/powerpoint/2010/main" val="3611983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F97DE-5E38-25D0-1CA9-E5385B7F999C}"/>
              </a:ext>
            </a:extLst>
          </p:cNvPr>
          <p:cNvSpPr>
            <a:spLocks noGrp="1"/>
          </p:cNvSpPr>
          <p:nvPr>
            <p:ph type="ctrTitle"/>
          </p:nvPr>
        </p:nvSpPr>
        <p:spPr/>
        <p:txBody>
          <a:bodyPr/>
          <a:lstStyle/>
          <a:p>
            <a:r>
              <a:rPr lang="en-US" dirty="0"/>
              <a:t>April 21</a:t>
            </a:r>
          </a:p>
        </p:txBody>
      </p:sp>
      <p:sp>
        <p:nvSpPr>
          <p:cNvPr id="3" name="Subtitle 2">
            <a:extLst>
              <a:ext uri="{FF2B5EF4-FFF2-40B4-BE49-F238E27FC236}">
                <a16:creationId xmlns:a16="http://schemas.microsoft.com/office/drawing/2014/main" id="{8B46BC0F-D84F-1C02-DE80-A1AA9FB698F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08005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FC2ABCE-8BF1-F030-60B9-E1B7C52393B7}"/>
              </a:ext>
            </a:extLst>
          </p:cNvPr>
          <p:cNvSpPr>
            <a:spLocks noGrp="1"/>
          </p:cNvSpPr>
          <p:nvPr>
            <p:ph idx="1"/>
          </p:nvPr>
        </p:nvSpPr>
        <p:spPr>
          <a:xfrm>
            <a:off x="742507" y="318977"/>
            <a:ext cx="10515600" cy="5018014"/>
          </a:xfrm>
        </p:spPr>
        <p:txBody>
          <a:bodyPr/>
          <a:lstStyle/>
          <a:p>
            <a:r>
              <a:rPr lang="en-US" i="1" dirty="0"/>
              <a:t>Just at the very end here, I was confused as to why we would probably see SNPs with high expected -log10 p-value diverge from the 1:1 diagonal that the rest of the SNPs fall onto even if the population structure correction was working. This confusion may be coming from what we mean by "expected" in this case. Thanks!</a:t>
            </a:r>
          </a:p>
          <a:p>
            <a:r>
              <a:rPr lang="en-US" dirty="0"/>
              <a:t>Expected assumes no GWAS hits.</a:t>
            </a:r>
          </a:p>
          <a:p>
            <a:r>
              <a:rPr lang="en-US" dirty="0"/>
              <a:t>IF there are true, strong GWAS hits, those hits will have high -log10(p) and so observed –log10(p) will be higher than expected (above the diagonal).</a:t>
            </a:r>
          </a:p>
        </p:txBody>
      </p:sp>
    </p:spTree>
    <p:extLst>
      <p:ext uri="{BB962C8B-B14F-4D97-AF65-F5344CB8AC3E}">
        <p14:creationId xmlns:p14="http://schemas.microsoft.com/office/powerpoint/2010/main" val="2133648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B5DBA-2694-FB7C-BC4E-269442308A88}"/>
              </a:ext>
            </a:extLst>
          </p:cNvPr>
          <p:cNvSpPr>
            <a:spLocks noGrp="1"/>
          </p:cNvSpPr>
          <p:nvPr>
            <p:ph type="title"/>
          </p:nvPr>
        </p:nvSpPr>
        <p:spPr>
          <a:xfrm>
            <a:off x="838200" y="365126"/>
            <a:ext cx="10515600" cy="734626"/>
          </a:xfrm>
        </p:spPr>
        <p:txBody>
          <a:bodyPr/>
          <a:lstStyle/>
          <a:p>
            <a:endParaRPr lang="en-US" dirty="0"/>
          </a:p>
        </p:txBody>
      </p:sp>
      <p:sp>
        <p:nvSpPr>
          <p:cNvPr id="3" name="Content Placeholder 2">
            <a:extLst>
              <a:ext uri="{FF2B5EF4-FFF2-40B4-BE49-F238E27FC236}">
                <a16:creationId xmlns:a16="http://schemas.microsoft.com/office/drawing/2014/main" id="{71494B26-0A7E-D4EB-6D38-2600A1EDC87A}"/>
              </a:ext>
            </a:extLst>
          </p:cNvPr>
          <p:cNvSpPr>
            <a:spLocks noGrp="1"/>
          </p:cNvSpPr>
          <p:nvPr>
            <p:ph idx="1"/>
          </p:nvPr>
        </p:nvSpPr>
        <p:spPr>
          <a:xfrm>
            <a:off x="838200" y="1235676"/>
            <a:ext cx="10515600" cy="4941287"/>
          </a:xfrm>
        </p:spPr>
        <p:txBody>
          <a:bodyPr/>
          <a:lstStyle/>
          <a:p>
            <a:r>
              <a:rPr lang="en-US" dirty="0"/>
              <a:t>What could be problematic in GWAS to consider besides the population structure and low-coverage SNP data?</a:t>
            </a:r>
          </a:p>
          <a:p>
            <a:pPr lvl="1"/>
            <a:r>
              <a:rPr lang="en-US" i="1" dirty="0"/>
              <a:t>Heritability of the trait</a:t>
            </a:r>
          </a:p>
          <a:p>
            <a:pPr lvl="1"/>
            <a:r>
              <a:rPr lang="en-US" i="1" dirty="0"/>
              <a:t>Confounding factors (socio-economic, lifestyle, </a:t>
            </a:r>
            <a:r>
              <a:rPr lang="en-US" i="1" dirty="0" err="1"/>
              <a:t>etc</a:t>
            </a:r>
            <a:r>
              <a:rPr lang="en-US" i="1" dirty="0"/>
              <a:t>).</a:t>
            </a:r>
          </a:p>
          <a:p>
            <a:pPr lvl="1"/>
            <a:r>
              <a:rPr lang="en-US" i="1" dirty="0"/>
              <a:t>Sample Size</a:t>
            </a:r>
          </a:p>
          <a:p>
            <a:pPr lvl="1"/>
            <a:r>
              <a:rPr lang="en-US" i="1" dirty="0"/>
              <a:t>Sample bias (white males)</a:t>
            </a:r>
          </a:p>
          <a:p>
            <a:pPr lvl="1"/>
            <a:r>
              <a:rPr lang="en-US" i="1" dirty="0"/>
              <a:t>Challenges of over-correction of population structure</a:t>
            </a:r>
          </a:p>
          <a:p>
            <a:pPr lvl="1"/>
            <a:r>
              <a:rPr lang="en-US" i="1" dirty="0"/>
              <a:t>Rare variants. </a:t>
            </a:r>
          </a:p>
          <a:p>
            <a:pPr lvl="1"/>
            <a:r>
              <a:rPr lang="en-US" i="1" dirty="0"/>
              <a:t>Multiple disease-causing alleles.</a:t>
            </a:r>
          </a:p>
          <a:p>
            <a:pPr lvl="1"/>
            <a:r>
              <a:rPr lang="en-US" i="1" dirty="0"/>
              <a:t>Structural variants (hard to assay by Illumina or SNP-chip/bead assays)</a:t>
            </a:r>
          </a:p>
          <a:p>
            <a:pPr lvl="1"/>
            <a:r>
              <a:rPr lang="en-US" i="1" dirty="0"/>
              <a:t>Small effect sizes</a:t>
            </a:r>
          </a:p>
          <a:p>
            <a:pPr lvl="1"/>
            <a:r>
              <a:rPr lang="en-US" i="1" dirty="0"/>
              <a:t>Additive model assumptions</a:t>
            </a:r>
          </a:p>
        </p:txBody>
      </p:sp>
    </p:spTree>
    <p:extLst>
      <p:ext uri="{BB962C8B-B14F-4D97-AF65-F5344CB8AC3E}">
        <p14:creationId xmlns:p14="http://schemas.microsoft.com/office/powerpoint/2010/main" val="4037038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E2C32-9BC0-EA0A-FC49-522A1B23A255}"/>
              </a:ext>
            </a:extLst>
          </p:cNvPr>
          <p:cNvSpPr>
            <a:spLocks noGrp="1"/>
          </p:cNvSpPr>
          <p:nvPr>
            <p:ph type="title"/>
          </p:nvPr>
        </p:nvSpPr>
        <p:spPr>
          <a:xfrm>
            <a:off x="838200" y="365126"/>
            <a:ext cx="10515600" cy="60243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C218417-4DA4-A5AA-D74D-6B125BA66CD2}"/>
              </a:ext>
            </a:extLst>
          </p:cNvPr>
          <p:cNvSpPr>
            <a:spLocks noGrp="1"/>
          </p:cNvSpPr>
          <p:nvPr>
            <p:ph idx="1"/>
          </p:nvPr>
        </p:nvSpPr>
        <p:spPr>
          <a:xfrm>
            <a:off x="838200" y="1158949"/>
            <a:ext cx="10515600" cy="5018014"/>
          </a:xfrm>
        </p:spPr>
        <p:txBody>
          <a:bodyPr/>
          <a:lstStyle/>
          <a:p>
            <a:r>
              <a:rPr lang="en-US" dirty="0"/>
              <a:t>I heard that the strict statistical p-value cutoff can be the case which sometimes makes us ignore the potential biological information on those SNPs with high association but don't reach the cutoff value. Is that true?</a:t>
            </a:r>
          </a:p>
          <a:p>
            <a:pPr lvl="1"/>
            <a:r>
              <a:rPr lang="en-US" i="1" dirty="0"/>
              <a:t>Yes, especially as the number of tested SNPs reaches into the tens of millions or more. Bonferroni can set an impossibly high bar.</a:t>
            </a:r>
          </a:p>
          <a:p>
            <a:r>
              <a:rPr lang="en-US" dirty="0"/>
              <a:t>And how should we deal with this issue when we deal with data analysis?</a:t>
            </a:r>
          </a:p>
          <a:p>
            <a:pPr lvl="1"/>
            <a:r>
              <a:rPr lang="en-US" i="1" dirty="0"/>
              <a:t>Adjust for </a:t>
            </a:r>
            <a:r>
              <a:rPr lang="en-US" i="1" u="sng" dirty="0"/>
              <a:t>effective</a:t>
            </a:r>
            <a:r>
              <a:rPr lang="en-US" i="1" dirty="0"/>
              <a:t> number of tests/markers, not true number.</a:t>
            </a:r>
          </a:p>
          <a:p>
            <a:pPr lvl="1"/>
            <a:r>
              <a:rPr lang="en-US" i="1" dirty="0"/>
              <a:t>FDR (but cost of follow-up on false positives)</a:t>
            </a:r>
          </a:p>
          <a:p>
            <a:pPr lvl="1"/>
            <a:r>
              <a:rPr lang="en-US" i="1" dirty="0"/>
              <a:t>Permutation thresholds (but compute cost)</a:t>
            </a:r>
          </a:p>
          <a:p>
            <a:pPr lvl="1"/>
            <a:r>
              <a:rPr lang="en-US" i="1" dirty="0"/>
              <a:t>Repeated, independent studies</a:t>
            </a:r>
          </a:p>
          <a:p>
            <a:endParaRPr lang="en-US" dirty="0"/>
          </a:p>
        </p:txBody>
      </p:sp>
    </p:spTree>
    <p:extLst>
      <p:ext uri="{BB962C8B-B14F-4D97-AF65-F5344CB8AC3E}">
        <p14:creationId xmlns:p14="http://schemas.microsoft.com/office/powerpoint/2010/main" val="221446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9D567-DB00-7A33-B1B3-C3EDB796E17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C55B4C2-A230-6D49-BF74-75EFE13D5D66}"/>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4FDB55FA-3434-7587-E0C7-3C53A67A403A}"/>
              </a:ext>
            </a:extLst>
          </p:cNvPr>
          <p:cNvPicPr>
            <a:picLocks noChangeAspect="1"/>
          </p:cNvPicPr>
          <p:nvPr/>
        </p:nvPicPr>
        <p:blipFill>
          <a:blip r:embed="rId2"/>
          <a:stretch>
            <a:fillRect/>
          </a:stretch>
        </p:blipFill>
        <p:spPr>
          <a:xfrm>
            <a:off x="3683000" y="2495550"/>
            <a:ext cx="4826000" cy="1866900"/>
          </a:xfrm>
          <a:prstGeom prst="rect">
            <a:avLst/>
          </a:prstGeom>
        </p:spPr>
      </p:pic>
    </p:spTree>
    <p:extLst>
      <p:ext uri="{BB962C8B-B14F-4D97-AF65-F5344CB8AC3E}">
        <p14:creationId xmlns:p14="http://schemas.microsoft.com/office/powerpoint/2010/main" val="216522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819D8EE-AE17-84EA-4A27-24904B6DEB80}"/>
              </a:ext>
            </a:extLst>
          </p:cNvPr>
          <p:cNvPicPr>
            <a:picLocks noChangeAspect="1"/>
          </p:cNvPicPr>
          <p:nvPr/>
        </p:nvPicPr>
        <p:blipFill>
          <a:blip r:embed="rId2"/>
          <a:stretch>
            <a:fillRect/>
          </a:stretch>
        </p:blipFill>
        <p:spPr>
          <a:xfrm>
            <a:off x="405199" y="433858"/>
            <a:ext cx="5842365" cy="1609467"/>
          </a:xfrm>
          <a:prstGeom prst="rect">
            <a:avLst/>
          </a:prstGeom>
        </p:spPr>
      </p:pic>
      <p:pic>
        <p:nvPicPr>
          <p:cNvPr id="5" name="Picture 4">
            <a:extLst>
              <a:ext uri="{FF2B5EF4-FFF2-40B4-BE49-F238E27FC236}">
                <a16:creationId xmlns:a16="http://schemas.microsoft.com/office/drawing/2014/main" id="{BA189924-4B51-5F61-F7F6-397174E2BADB}"/>
              </a:ext>
            </a:extLst>
          </p:cNvPr>
          <p:cNvPicPr>
            <a:picLocks noChangeAspect="1"/>
          </p:cNvPicPr>
          <p:nvPr/>
        </p:nvPicPr>
        <p:blipFill>
          <a:blip r:embed="rId3"/>
          <a:stretch>
            <a:fillRect/>
          </a:stretch>
        </p:blipFill>
        <p:spPr>
          <a:xfrm>
            <a:off x="6597186" y="316813"/>
            <a:ext cx="5594814" cy="1609467"/>
          </a:xfrm>
          <a:prstGeom prst="rect">
            <a:avLst/>
          </a:prstGeom>
        </p:spPr>
      </p:pic>
      <p:pic>
        <p:nvPicPr>
          <p:cNvPr id="7" name="Picture 6">
            <a:extLst>
              <a:ext uri="{FF2B5EF4-FFF2-40B4-BE49-F238E27FC236}">
                <a16:creationId xmlns:a16="http://schemas.microsoft.com/office/drawing/2014/main" id="{E3660ACB-9957-EDB3-1A11-FF629E548408}"/>
              </a:ext>
            </a:extLst>
          </p:cNvPr>
          <p:cNvPicPr>
            <a:picLocks noChangeAspect="1"/>
          </p:cNvPicPr>
          <p:nvPr/>
        </p:nvPicPr>
        <p:blipFill>
          <a:blip r:embed="rId4"/>
          <a:stretch>
            <a:fillRect/>
          </a:stretch>
        </p:blipFill>
        <p:spPr>
          <a:xfrm>
            <a:off x="405199" y="2528158"/>
            <a:ext cx="5880128" cy="1609466"/>
          </a:xfrm>
          <a:prstGeom prst="rect">
            <a:avLst/>
          </a:prstGeom>
        </p:spPr>
      </p:pic>
      <p:pic>
        <p:nvPicPr>
          <p:cNvPr id="8" name="Picture 7">
            <a:extLst>
              <a:ext uri="{FF2B5EF4-FFF2-40B4-BE49-F238E27FC236}">
                <a16:creationId xmlns:a16="http://schemas.microsoft.com/office/drawing/2014/main" id="{28AB0C44-5644-A7A6-11FD-212F04054110}"/>
              </a:ext>
            </a:extLst>
          </p:cNvPr>
          <p:cNvPicPr>
            <a:picLocks noChangeAspect="1"/>
          </p:cNvPicPr>
          <p:nvPr/>
        </p:nvPicPr>
        <p:blipFill>
          <a:blip r:embed="rId5"/>
          <a:stretch>
            <a:fillRect/>
          </a:stretch>
        </p:blipFill>
        <p:spPr>
          <a:xfrm>
            <a:off x="6597185" y="2342978"/>
            <a:ext cx="5497057" cy="1467879"/>
          </a:xfrm>
          <a:prstGeom prst="rect">
            <a:avLst/>
          </a:prstGeom>
        </p:spPr>
      </p:pic>
      <p:pic>
        <p:nvPicPr>
          <p:cNvPr id="9" name="Picture 8">
            <a:extLst>
              <a:ext uri="{FF2B5EF4-FFF2-40B4-BE49-F238E27FC236}">
                <a16:creationId xmlns:a16="http://schemas.microsoft.com/office/drawing/2014/main" id="{3C17BEA0-8096-FCC7-BC2F-059F0AC81E96}"/>
              </a:ext>
            </a:extLst>
          </p:cNvPr>
          <p:cNvPicPr>
            <a:picLocks noChangeAspect="1"/>
          </p:cNvPicPr>
          <p:nvPr/>
        </p:nvPicPr>
        <p:blipFill>
          <a:blip r:embed="rId6"/>
          <a:stretch>
            <a:fillRect/>
          </a:stretch>
        </p:blipFill>
        <p:spPr>
          <a:xfrm>
            <a:off x="6597185" y="4047524"/>
            <a:ext cx="5553728" cy="1467879"/>
          </a:xfrm>
          <a:prstGeom prst="rect">
            <a:avLst/>
          </a:prstGeom>
        </p:spPr>
      </p:pic>
    </p:spTree>
    <p:extLst>
      <p:ext uri="{BB962C8B-B14F-4D97-AF65-F5344CB8AC3E}">
        <p14:creationId xmlns:p14="http://schemas.microsoft.com/office/powerpoint/2010/main" val="6283847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TotalTime>
  <Words>294</Words>
  <Application>Microsoft Macintosh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April 21</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Julin Nassir Maloof</dc:creator>
  <cp:lastModifiedBy>Julin Nassir Maloof</cp:lastModifiedBy>
  <cp:revision>6</cp:revision>
  <dcterms:created xsi:type="dcterms:W3CDTF">2026-04-21T18:17:46Z</dcterms:created>
  <dcterms:modified xsi:type="dcterms:W3CDTF">2026-04-21T18:59:56Z</dcterms:modified>
</cp:coreProperties>
</file>